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56" r:id="rId2"/>
    <p:sldId id="259" r:id="rId3"/>
    <p:sldId id="271" r:id="rId4"/>
    <p:sldId id="268" r:id="rId5"/>
    <p:sldId id="269" r:id="rId6"/>
    <p:sldId id="270" r:id="rId7"/>
    <p:sldId id="267" r:id="rId8"/>
    <p:sldId id="273" r:id="rId9"/>
    <p:sldId id="257" r:id="rId10"/>
    <p:sldId id="265" r:id="rId11"/>
    <p:sldId id="266" r:id="rId12"/>
    <p:sldId id="264" r:id="rId13"/>
    <p:sldId id="274" r:id="rId14"/>
    <p:sldId id="278" r:id="rId15"/>
    <p:sldId id="272" r:id="rId16"/>
    <p:sldId id="275" r:id="rId17"/>
    <p:sldId id="276" r:id="rId18"/>
    <p:sldId id="258" r:id="rId19"/>
    <p:sldId id="261" r:id="rId20"/>
    <p:sldId id="277" r:id="rId21"/>
    <p:sldId id="262"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anose="020B060403050404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Verdana" panose="020B060403050404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Verdana" panose="020B060403050404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Verdana" panose="020B060403050404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Verdana" panose="020B060403050404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Verdana" panose="020B060403050404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Verdan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7" autoAdjust="0"/>
  </p:normalViewPr>
  <p:slideViewPr>
    <p:cSldViewPr>
      <p:cViewPr varScale="1">
        <p:scale>
          <a:sx n="40" d="100"/>
          <a:sy n="40" d="100"/>
        </p:scale>
        <p:origin x="1208"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85800" y="990600"/>
            <a:ext cx="7772400" cy="1371600"/>
          </a:xfrm>
        </p:spPr>
        <p:txBody>
          <a:bodyPr/>
          <a:lstStyle>
            <a:lvl1pPr>
              <a:defRPr sz="4000"/>
            </a:lvl1pPr>
          </a:lstStyle>
          <a:p>
            <a:pPr lvl="0"/>
            <a:r>
              <a:rPr lang="zh-CN" altLang="en-US" noProof="0" smtClean="0"/>
              <a:t>单击此处编辑母版标题样式</a:t>
            </a:r>
          </a:p>
        </p:txBody>
      </p:sp>
      <p:sp>
        <p:nvSpPr>
          <p:cNvPr id="37891"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zh-CN" altLang="en-US" noProof="0" smtClean="0"/>
              <a:t>单击此处编辑母版副标题样式</a:t>
            </a:r>
          </a:p>
        </p:txBody>
      </p:sp>
      <p:sp>
        <p:nvSpPr>
          <p:cNvPr id="37892" name="Rectangle 4"/>
          <p:cNvSpPr>
            <a:spLocks noGrp="1" noChangeArrowheads="1"/>
          </p:cNvSpPr>
          <p:nvPr>
            <p:ph type="dt" sz="half" idx="2"/>
          </p:nvPr>
        </p:nvSpPr>
        <p:spPr>
          <a:xfrm>
            <a:off x="685800" y="6248400"/>
            <a:ext cx="1905000" cy="457200"/>
          </a:xfrm>
        </p:spPr>
        <p:txBody>
          <a:bodyPr/>
          <a:lstStyle>
            <a:lvl1pPr>
              <a:defRPr/>
            </a:lvl1pPr>
          </a:lstStyle>
          <a:p>
            <a:endParaRPr lang="en-US" altLang="zh-CN"/>
          </a:p>
        </p:txBody>
      </p:sp>
      <p:sp>
        <p:nvSpPr>
          <p:cNvPr id="37893"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zh-CN"/>
          </a:p>
        </p:txBody>
      </p:sp>
      <p:sp>
        <p:nvSpPr>
          <p:cNvPr id="37894" name="Rectangle 6"/>
          <p:cNvSpPr>
            <a:spLocks noGrp="1" noChangeArrowheads="1"/>
          </p:cNvSpPr>
          <p:nvPr>
            <p:ph type="sldNum" sz="quarter" idx="4"/>
          </p:nvPr>
        </p:nvSpPr>
        <p:spPr>
          <a:xfrm>
            <a:off x="6553200" y="6248400"/>
            <a:ext cx="1905000" cy="457200"/>
          </a:xfrm>
        </p:spPr>
        <p:txBody>
          <a:bodyPr/>
          <a:lstStyle>
            <a:lvl1pPr>
              <a:defRPr/>
            </a:lvl1pPr>
          </a:lstStyle>
          <a:p>
            <a:fld id="{F4C34DFB-57A3-4EF9-A7E0-C0BE31A73F7B}" type="slidenum">
              <a:rPr lang="en-US" altLang="zh-CN"/>
              <a:pPr/>
              <a:t>‹#›</a:t>
            </a:fld>
            <a:endParaRPr lang="en-US" altLang="zh-CN"/>
          </a:p>
        </p:txBody>
      </p:sp>
      <p:sp>
        <p:nvSpPr>
          <p:cNvPr id="37895"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zh-CN" sz="2400">
              <a:latin typeface="Times New Roman" panose="02020603050405020304" pitchFamily="18" charset="0"/>
            </a:endParaRPr>
          </a:p>
        </p:txBody>
      </p:sp>
    </p:spTree>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05FAF25-4260-49BA-BDAE-C313948C1C86}" type="slidenum">
              <a:rPr lang="en-US" altLang="zh-CN"/>
              <a:pPr/>
              <a:t>‹#›</a:t>
            </a:fld>
            <a:endParaRPr lang="en-US" altLang="zh-CN"/>
          </a:p>
        </p:txBody>
      </p:sp>
    </p:spTree>
    <p:extLst>
      <p:ext uri="{BB962C8B-B14F-4D97-AF65-F5344CB8AC3E}">
        <p14:creationId xmlns:p14="http://schemas.microsoft.com/office/powerpoint/2010/main" val="371052757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838" y="304800"/>
            <a:ext cx="2001837" cy="5715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566738" y="304800"/>
            <a:ext cx="5854700" cy="5715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2B006C7-1051-4E14-8760-5F49727AFC9E}" type="slidenum">
              <a:rPr lang="en-US" altLang="zh-CN"/>
              <a:pPr/>
              <a:t>‹#›</a:t>
            </a:fld>
            <a:endParaRPr lang="en-US" altLang="zh-CN"/>
          </a:p>
        </p:txBody>
      </p:sp>
    </p:spTree>
    <p:extLst>
      <p:ext uri="{BB962C8B-B14F-4D97-AF65-F5344CB8AC3E}">
        <p14:creationId xmlns:p14="http://schemas.microsoft.com/office/powerpoint/2010/main" val="4159694203"/>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49E19E0-A297-4FDC-9098-0272940B9536}" type="slidenum">
              <a:rPr lang="en-US" altLang="zh-CN"/>
              <a:pPr/>
              <a:t>‹#›</a:t>
            </a:fld>
            <a:endParaRPr lang="en-US" altLang="zh-CN"/>
          </a:p>
        </p:txBody>
      </p:sp>
    </p:spTree>
    <p:extLst>
      <p:ext uri="{BB962C8B-B14F-4D97-AF65-F5344CB8AC3E}">
        <p14:creationId xmlns:p14="http://schemas.microsoft.com/office/powerpoint/2010/main" val="1013471267"/>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FAA43218-92BA-43BC-98F8-F72D3B65764D}" type="slidenum">
              <a:rPr lang="en-US" altLang="zh-CN"/>
              <a:pPr/>
              <a:t>‹#›</a:t>
            </a:fld>
            <a:endParaRPr lang="en-US" altLang="zh-CN"/>
          </a:p>
        </p:txBody>
      </p:sp>
    </p:spTree>
    <p:extLst>
      <p:ext uri="{BB962C8B-B14F-4D97-AF65-F5344CB8AC3E}">
        <p14:creationId xmlns:p14="http://schemas.microsoft.com/office/powerpoint/2010/main" val="2012795714"/>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566738" y="1752600"/>
            <a:ext cx="3924300" cy="4267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3438" y="1752600"/>
            <a:ext cx="3924300" cy="4267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6170AA1B-CEC1-413F-8352-644343FFD482}" type="slidenum">
              <a:rPr lang="en-US" altLang="zh-CN"/>
              <a:pPr/>
              <a:t>‹#›</a:t>
            </a:fld>
            <a:endParaRPr lang="en-US" altLang="zh-CN"/>
          </a:p>
        </p:txBody>
      </p:sp>
    </p:spTree>
    <p:extLst>
      <p:ext uri="{BB962C8B-B14F-4D97-AF65-F5344CB8AC3E}">
        <p14:creationId xmlns:p14="http://schemas.microsoft.com/office/powerpoint/2010/main" val="2359247654"/>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7280CF1-528F-44DA-909A-032FDFFD6A4C}" type="slidenum">
              <a:rPr lang="en-US" altLang="zh-CN"/>
              <a:pPr/>
              <a:t>‹#›</a:t>
            </a:fld>
            <a:endParaRPr lang="en-US" altLang="zh-CN"/>
          </a:p>
        </p:txBody>
      </p:sp>
    </p:spTree>
    <p:extLst>
      <p:ext uri="{BB962C8B-B14F-4D97-AF65-F5344CB8AC3E}">
        <p14:creationId xmlns:p14="http://schemas.microsoft.com/office/powerpoint/2010/main" val="2821932678"/>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74E7719D-ECCD-4AD8-9596-D513287C6BE5}" type="slidenum">
              <a:rPr lang="en-US" altLang="zh-CN"/>
              <a:pPr/>
              <a:t>‹#›</a:t>
            </a:fld>
            <a:endParaRPr lang="en-US" altLang="zh-CN"/>
          </a:p>
        </p:txBody>
      </p:sp>
    </p:spTree>
    <p:extLst>
      <p:ext uri="{BB962C8B-B14F-4D97-AF65-F5344CB8AC3E}">
        <p14:creationId xmlns:p14="http://schemas.microsoft.com/office/powerpoint/2010/main" val="2491995452"/>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F1754E4B-57BC-41C4-897A-B376F3101BB1}" type="slidenum">
              <a:rPr lang="en-US" altLang="zh-CN"/>
              <a:pPr/>
              <a:t>‹#›</a:t>
            </a:fld>
            <a:endParaRPr lang="en-US" altLang="zh-CN"/>
          </a:p>
        </p:txBody>
      </p:sp>
    </p:spTree>
    <p:extLst>
      <p:ext uri="{BB962C8B-B14F-4D97-AF65-F5344CB8AC3E}">
        <p14:creationId xmlns:p14="http://schemas.microsoft.com/office/powerpoint/2010/main" val="119135785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1949D82-E3D3-48F2-8F2D-3E3273990D37}" type="slidenum">
              <a:rPr lang="en-US" altLang="zh-CN"/>
              <a:pPr/>
              <a:t>‹#›</a:t>
            </a:fld>
            <a:endParaRPr lang="en-US" altLang="zh-CN"/>
          </a:p>
        </p:txBody>
      </p:sp>
    </p:spTree>
    <p:extLst>
      <p:ext uri="{BB962C8B-B14F-4D97-AF65-F5344CB8AC3E}">
        <p14:creationId xmlns:p14="http://schemas.microsoft.com/office/powerpoint/2010/main" val="354981164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ABE20136-5009-4265-8856-E8E09F16BA5E}" type="slidenum">
              <a:rPr lang="en-US" altLang="zh-CN"/>
              <a:pPr/>
              <a:t>‹#›</a:t>
            </a:fld>
            <a:endParaRPr lang="en-US" altLang="zh-CN"/>
          </a:p>
        </p:txBody>
      </p:sp>
    </p:spTree>
    <p:extLst>
      <p:ext uri="{BB962C8B-B14F-4D97-AF65-F5344CB8AC3E}">
        <p14:creationId xmlns:p14="http://schemas.microsoft.com/office/powerpoint/2010/main" val="863487641"/>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3686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6868"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zh-CN" sz="2400">
              <a:latin typeface="Times New Roman" panose="02020603050405020304" pitchFamily="18" charset="0"/>
            </a:endParaRPr>
          </a:p>
        </p:txBody>
      </p:sp>
      <p:sp>
        <p:nvSpPr>
          <p:cNvPr id="3686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6870"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zh-CN"/>
          </a:p>
        </p:txBody>
      </p:sp>
      <p:sp>
        <p:nvSpPr>
          <p:cNvPr id="36871"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lvl1pPr>
          </a:lstStyle>
          <a:p>
            <a:endParaRPr lang="en-US" altLang="zh-CN"/>
          </a:p>
        </p:txBody>
      </p:sp>
      <p:sp>
        <p:nvSpPr>
          <p:cNvPr id="36872"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19DB2F49-3EF7-4668-9557-4A114AB6A9A4}"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spd="slow">
    <p:randomBar dir="vert"/>
  </p:transition>
  <p:timing>
    <p:tnLst>
      <p:par>
        <p:cTn id="1" dur="indefinite" restart="never" nodeType="tmRoot"/>
      </p:par>
    </p:tn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2pPr>
      <a:lvl3pPr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3pPr>
      <a:lvl4pPr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4pPr>
      <a:lvl5pPr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5pPr>
      <a:lvl6pPr marL="4572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6pPr>
      <a:lvl7pPr marL="9144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7pPr>
      <a:lvl8pPr marL="13716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8pPr>
      <a:lvl9pPr marL="1828800" algn="l" rtl="0" fontAlgn="base">
        <a:spcBef>
          <a:spcPct val="0"/>
        </a:spcBef>
        <a:spcAft>
          <a:spcPct val="0"/>
        </a:spcAft>
        <a:defRPr sz="3800">
          <a:solidFill>
            <a:schemeClr val="tx2"/>
          </a:solidFill>
          <a:latin typeface="Verdana" panose="020B0604030504040204" pitchFamily="34" charset="0"/>
          <a:ea typeface="宋体" panose="02010600030101010101" pitchFamily="2" charset="-122"/>
        </a:defRPr>
      </a:lvl9pPr>
    </p:titleStyle>
    <p:bodyStyle>
      <a:lvl1pPr marL="469900" indent="-469900" algn="l" rtl="0" fontAlgn="base">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algn="ctr"/>
            <a:r>
              <a:rPr lang="zh-CN" altLang="en-US" b="1"/>
              <a:t>中国控烟的法治现状与发展</a:t>
            </a:r>
          </a:p>
        </p:txBody>
      </p:sp>
      <p:sp>
        <p:nvSpPr>
          <p:cNvPr id="4099" name="Rectangle 3"/>
          <p:cNvSpPr>
            <a:spLocks noGrp="1" noChangeArrowheads="1"/>
          </p:cNvSpPr>
          <p:nvPr>
            <p:ph type="subTitle" idx="1"/>
          </p:nvPr>
        </p:nvSpPr>
        <p:spPr/>
        <p:txBody>
          <a:bodyPr/>
          <a:lstStyle/>
          <a:p>
            <a:pPr algn="ctr"/>
            <a:r>
              <a:rPr lang="zh-CN" altLang="en-US"/>
              <a:t>清华大学卫生法研究中心</a:t>
            </a:r>
          </a:p>
          <a:p>
            <a:pPr algn="ctr"/>
            <a:r>
              <a:rPr lang="zh-CN" altLang="en-US"/>
              <a:t>申卫星 教授</a:t>
            </a:r>
          </a:p>
          <a:p>
            <a:pPr algn="ctr"/>
            <a:endParaRPr lang="en-US" altLang="zh-CN"/>
          </a:p>
        </p:txBody>
      </p:sp>
    </p:spTree>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39" name="Rectangle 47"/>
          <p:cNvSpPr>
            <a:spLocks noGrp="1" noChangeArrowheads="1"/>
          </p:cNvSpPr>
          <p:nvPr>
            <p:ph type="title"/>
          </p:nvPr>
        </p:nvSpPr>
        <p:spPr/>
        <p:txBody>
          <a:bodyPr/>
          <a:lstStyle/>
          <a:p>
            <a:r>
              <a:rPr lang="zh-CN" altLang="en-US" sz="2800" b="1"/>
              <a:t>（二）中国境内卷烟包装标识规定与</a:t>
            </a:r>
            <a:r>
              <a:rPr lang="en-US" altLang="zh-CN" sz="2800" b="1"/>
              <a:t>《</a:t>
            </a:r>
            <a:r>
              <a:rPr lang="zh-CN" altLang="en-US" sz="2800" b="1"/>
              <a:t>公约</a:t>
            </a:r>
            <a:r>
              <a:rPr lang="en-US" altLang="zh-CN" sz="2800" b="1"/>
              <a:t>》</a:t>
            </a:r>
            <a:r>
              <a:rPr lang="zh-CN" altLang="en-US" sz="2800" b="1"/>
              <a:t>差距</a:t>
            </a:r>
          </a:p>
        </p:txBody>
      </p:sp>
      <p:graphicFrame>
        <p:nvGraphicFramePr>
          <p:cNvPr id="59438" name="Group 46"/>
          <p:cNvGraphicFramePr>
            <a:graphicFrameLocks noGrp="1"/>
          </p:cNvGraphicFramePr>
          <p:nvPr>
            <p:ph idx="4294967295"/>
          </p:nvPr>
        </p:nvGraphicFramePr>
        <p:xfrm>
          <a:off x="304800" y="1752600"/>
          <a:ext cx="8458200" cy="4160838"/>
        </p:xfrm>
        <a:graphic>
          <a:graphicData uri="http://schemas.openxmlformats.org/drawingml/2006/table">
            <a:tbl>
              <a:tblPr/>
              <a:tblGrid>
                <a:gridCol w="2667000"/>
                <a:gridCol w="2667000"/>
                <a:gridCol w="3124200"/>
              </a:tblGrid>
              <a:tr h="7620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endParaRPr kumimoji="0" lang="zh-CN" altLang="zh-CN"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公约和实施准则要求</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中国实施</a:t>
                      </a: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规定</a:t>
                      </a: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之后的新烟盒包装</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位置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正面、背面应在烟盒包装的上部</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下部</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面积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尽量保障占可见部分的</a:t>
                      </a: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50% </a:t>
                      </a: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及以上</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en-US" altLang="zh-CN"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30%</a:t>
                      </a: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的面积，仅划线范围</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2488">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警语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大而且明确、醒目和清晰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字体小且不醒目、不清晰</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图像使用</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采用图片或者象形图</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不采用图像</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96" name="Group 56"/>
          <p:cNvGraphicFramePr>
            <a:graphicFrameLocks noGrp="1"/>
          </p:cNvGraphicFramePr>
          <p:nvPr>
            <p:ph idx="4294967295"/>
          </p:nvPr>
        </p:nvGraphicFramePr>
        <p:xfrm>
          <a:off x="228600" y="1752600"/>
          <a:ext cx="8458200" cy="4268788"/>
        </p:xfrm>
        <a:graphic>
          <a:graphicData uri="http://schemas.openxmlformats.org/drawingml/2006/table">
            <a:tbl>
              <a:tblPr/>
              <a:tblGrid>
                <a:gridCol w="2667000"/>
                <a:gridCol w="2667000"/>
                <a:gridCol w="3124200"/>
              </a:tblGrid>
              <a:tr h="10668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轮换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健康警示的图像部分应轮换显示多种健康警示语信息</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同义轮换，没有规定轮换的时间</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信息内容</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具体、明确揭示的烟草危害</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信息内容笼统、不具体，没有列出具体的疾病和危害</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语言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主要语言（当地）</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8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一面是英文（非中国主要语言）</a:t>
                      </a:r>
                      <a:r>
                        <a:rPr kumimoji="0" lang="zh-CN" altLang="en-US" sz="18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6800">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2600" b="0" i="0" u="none" strike="noStrike" cap="none" normalizeH="0" baseline="0" smtClean="0">
                          <a:ln>
                            <a:noFill/>
                          </a:ln>
                          <a:solidFill>
                            <a:schemeClr val="tx1"/>
                          </a:solidFill>
                          <a:effectLst/>
                          <a:latin typeface="Verdana" panose="020B0604030504040204" pitchFamily="34" charset="0"/>
                          <a:ea typeface="宋体" panose="02010600030101010101" pitchFamily="2" charset="-122"/>
                        </a:rPr>
                        <a:t>成分与释放物信息</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6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不应在包装盒标签上做出关于烟草成分和施放物的定量或定性说明，暗示其一种品牌比其他品牌更少危害</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accent2"/>
                        </a:buClr>
                        <a:buFont typeface="Wingdings" panose="05000000000000000000" pitchFamily="2" charset="2"/>
                        <a:defRPr sz="2600">
                          <a:solidFill>
                            <a:schemeClr val="tx1"/>
                          </a:solidFill>
                          <a:latin typeface="Verdana" panose="020B0604030504040204" pitchFamily="34" charset="0"/>
                          <a:ea typeface="宋体" panose="02010600030101010101" pitchFamily="2" charset="-122"/>
                        </a:defRPr>
                      </a:lvl1pPr>
                      <a:lvl2pPr marL="471488">
                        <a:spcBef>
                          <a:spcPct val="20000"/>
                        </a:spcBef>
                        <a:buClr>
                          <a:schemeClr val="accent2"/>
                        </a:buClr>
                        <a:buFont typeface="Wingdings" panose="05000000000000000000" pitchFamily="2" charset="2"/>
                        <a:defRPr sz="2200">
                          <a:solidFill>
                            <a:schemeClr val="tx1"/>
                          </a:solidFill>
                          <a:latin typeface="Verdana" panose="020B0604030504040204" pitchFamily="34" charset="0"/>
                          <a:ea typeface="宋体" panose="02010600030101010101" pitchFamily="2" charset="-122"/>
                        </a:defRPr>
                      </a:lvl2pPr>
                      <a:lvl3pPr marL="909638">
                        <a:spcBef>
                          <a:spcPct val="20000"/>
                        </a:spcBef>
                        <a:buClr>
                          <a:schemeClr val="accent2"/>
                        </a:buClr>
                        <a:buFont typeface="Wingdings" panose="05000000000000000000" pitchFamily="2" charset="2"/>
                        <a:defRPr sz="2100">
                          <a:solidFill>
                            <a:schemeClr val="tx1"/>
                          </a:solidFill>
                          <a:latin typeface="Verdana" panose="020B0604030504040204" pitchFamily="34" charset="0"/>
                          <a:ea typeface="宋体" panose="02010600030101010101" pitchFamily="2" charset="-122"/>
                        </a:defRPr>
                      </a:lvl3pPr>
                      <a:lvl4pPr marL="1306513">
                        <a:spcBef>
                          <a:spcPct val="20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4pPr>
                      <a:lvl5pPr marL="1695450">
                        <a:spcBef>
                          <a:spcPct val="25000"/>
                        </a:spcBef>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5pPr>
                      <a:lvl6pPr marL="21526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6pPr>
                      <a:lvl7pPr marL="26098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7pPr>
                      <a:lvl8pPr marL="30670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8pPr>
                      <a:lvl9pPr marL="3524250" fontAlgn="base">
                        <a:spcBef>
                          <a:spcPct val="25000"/>
                        </a:spcBef>
                        <a:spcAft>
                          <a:spcPct val="0"/>
                        </a:spcAft>
                        <a:buClr>
                          <a:schemeClr val="accent2"/>
                        </a:buClr>
                        <a:buFont typeface="Wingdings" panose="05000000000000000000" pitchFamily="2" charset="2"/>
                        <a:defRPr>
                          <a:solidFill>
                            <a:schemeClr val="tx1"/>
                          </a:solidFill>
                          <a:latin typeface="Verdana" panose="020B060403050404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anose="05000000000000000000" pitchFamily="2" charset="2"/>
                        <a:buNone/>
                        <a:tabLst/>
                      </a:pPr>
                      <a:r>
                        <a:rPr kumimoji="0" lang="zh-CN" altLang="en-US" sz="16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注焦油量、烟气烟碱量及烟气一氧化碳量等烟气成分和释放物的信息</a:t>
                      </a:r>
                      <a:r>
                        <a:rPr kumimoji="0" lang="zh-CN" altLang="en-US" sz="1600" b="0" i="0" u="none" strike="noStrike" cap="none" normalizeH="0" baseline="0" smtClean="0">
                          <a:ln>
                            <a:noFill/>
                          </a:ln>
                          <a:solidFill>
                            <a:srgbClr val="000000"/>
                          </a:solidFill>
                          <a:effectLst/>
                          <a:latin typeface="Verdana" panose="020B0604030504040204" pitchFamily="34" charset="0"/>
                          <a:ea typeface="宋体" panose="02010600030101010101"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5"/>
          <p:cNvSpPr>
            <a:spLocks noGrp="1" noChangeArrowheads="1"/>
          </p:cNvSpPr>
          <p:nvPr>
            <p:ph type="title"/>
          </p:nvPr>
        </p:nvSpPr>
        <p:spPr/>
        <p:txBody>
          <a:bodyPr/>
          <a:lstStyle/>
          <a:p>
            <a:r>
              <a:rPr lang="zh-CN" altLang="en-US" sz="3500" b="1"/>
              <a:t>（三）我国烟草广告法律现状与不足</a:t>
            </a:r>
          </a:p>
        </p:txBody>
      </p:sp>
      <p:sp>
        <p:nvSpPr>
          <p:cNvPr id="43011" name="Rectangle 3"/>
          <p:cNvSpPr>
            <a:spLocks noGrp="1" noChangeArrowheads="1"/>
          </p:cNvSpPr>
          <p:nvPr>
            <p:ph type="body" idx="4294967295"/>
          </p:nvPr>
        </p:nvSpPr>
        <p:spPr>
          <a:xfrm>
            <a:off x="609600" y="1676400"/>
            <a:ext cx="8001000" cy="4267200"/>
          </a:xfrm>
        </p:spPr>
        <p:txBody>
          <a:bodyPr/>
          <a:lstStyle/>
          <a:p>
            <a:pPr>
              <a:buFont typeface="Wingdings" panose="05000000000000000000" pitchFamily="2" charset="2"/>
              <a:buNone/>
            </a:pPr>
            <a:r>
              <a:rPr lang="en-US" altLang="zh-CN" sz="2600"/>
              <a:t>1. </a:t>
            </a:r>
            <a:r>
              <a:rPr lang="zh-CN" altLang="en-US" sz="2600">
                <a:latin typeface="宋体" panose="02010600030101010101" pitchFamily="2" charset="-122"/>
              </a:rPr>
              <a:t>广告内涵不明确，缺乏对促销、赞助、公益广告以及户外广告的明确禁止。</a:t>
            </a:r>
          </a:p>
          <a:p>
            <a:pPr>
              <a:buFont typeface="Wingdings" panose="05000000000000000000" pitchFamily="2" charset="2"/>
              <a:buNone/>
            </a:pPr>
            <a:r>
              <a:rPr lang="zh-CN" altLang="en-US" sz="2600">
                <a:latin typeface="宋体" panose="02010600030101010101" pitchFamily="2" charset="-122"/>
              </a:rPr>
              <a:t>  </a:t>
            </a:r>
            <a:r>
              <a:rPr lang="en-US" altLang="zh-CN" sz="2600">
                <a:latin typeface="宋体" panose="02010600030101010101" pitchFamily="2" charset="-122"/>
              </a:rPr>
              <a:t>《</a:t>
            </a:r>
            <a:r>
              <a:rPr lang="zh-CN" altLang="en-US" sz="2600">
                <a:latin typeface="宋体" panose="02010600030101010101" pitchFamily="2" charset="-122"/>
              </a:rPr>
              <a:t>广告法</a:t>
            </a:r>
            <a:r>
              <a:rPr lang="en-US" altLang="zh-CN" sz="2600">
                <a:latin typeface="宋体" panose="02010600030101010101" pitchFamily="2" charset="-122"/>
              </a:rPr>
              <a:t>》</a:t>
            </a:r>
            <a:r>
              <a:rPr lang="zh-CN" altLang="en-US" sz="2600">
                <a:latin typeface="宋体" panose="02010600030101010101" pitchFamily="2" charset="-122"/>
              </a:rPr>
              <a:t>和</a:t>
            </a:r>
            <a:r>
              <a:rPr lang="en-US" altLang="zh-CN" sz="2600">
                <a:latin typeface="宋体" panose="02010600030101010101" pitchFamily="2" charset="-122"/>
              </a:rPr>
              <a:t>《</a:t>
            </a:r>
            <a:r>
              <a:rPr lang="zh-CN" altLang="en-US" sz="2600">
                <a:latin typeface="宋体" panose="02010600030101010101" pitchFamily="2" charset="-122"/>
              </a:rPr>
              <a:t>烟草广告管理暂行办法</a:t>
            </a:r>
            <a:r>
              <a:rPr lang="en-US" altLang="zh-CN" sz="2600">
                <a:latin typeface="宋体" panose="02010600030101010101" pitchFamily="2" charset="-122"/>
              </a:rPr>
              <a:t>》</a:t>
            </a:r>
            <a:r>
              <a:rPr lang="zh-CN" altLang="en-US" sz="2600">
                <a:latin typeface="宋体" panose="02010600030101010101" pitchFamily="2" charset="-122"/>
              </a:rPr>
              <a:t>分别从烟草广告禁止发布的领域和审批程序的角度进行规定，但是对广告的内涵界定不清。公约所要求禁止的广告是包含直接、间接、促销、赞助、公益活动等任何具有商业性宣传、推广的活动，而由于对此概念规定的含糊不清，导致目前国内法律对户外广告、间接广告、促销与赞助（包括直接与间接奖励手段）等形式的烟草广告没有进行明文的限制。</a:t>
            </a:r>
            <a:r>
              <a:rPr lang="zh-CN" altLang="en-US" sz="2600"/>
              <a:t> </a:t>
            </a:r>
          </a:p>
        </p:txBody>
      </p:sp>
    </p:spTree>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4294967295"/>
          </p:nvPr>
        </p:nvSpPr>
        <p:spPr>
          <a:xfrm>
            <a:off x="609600" y="1752600"/>
            <a:ext cx="8001000" cy="4267200"/>
          </a:xfrm>
        </p:spPr>
        <p:txBody>
          <a:bodyPr/>
          <a:lstStyle/>
          <a:p>
            <a:pPr>
              <a:buFont typeface="Wingdings" panose="05000000000000000000" pitchFamily="2" charset="2"/>
              <a:buNone/>
            </a:pPr>
            <a:r>
              <a:rPr lang="en-US" altLang="zh-CN"/>
              <a:t>    2. </a:t>
            </a:r>
            <a:r>
              <a:rPr lang="zh-CN" altLang="en-US"/>
              <a:t>烟草广告规范缺乏执行力</a:t>
            </a:r>
          </a:p>
          <a:p>
            <a:pPr>
              <a:buFont typeface="Wingdings" panose="05000000000000000000" pitchFamily="2" charset="2"/>
              <a:buNone/>
            </a:pPr>
            <a:r>
              <a:rPr lang="zh-CN" altLang="en-US"/>
              <a:t>   烟草广告、促销和赞助随处可见：户外广告、公益活动、体育赛事、影视文学作品赞助、互联网促销与宣传、烟草品牌冠名希望小学以及影视作品中的吸烟镜头泛滥。除此之外，</a:t>
            </a:r>
            <a:r>
              <a:rPr lang="zh-CN" altLang="en-US">
                <a:latin typeface="Arial" panose="020B0604020202020204" pitchFamily="34" charset="0"/>
              </a:rPr>
              <a:t>“</a:t>
            </a:r>
            <a:r>
              <a:rPr lang="zh-CN" altLang="en-US"/>
              <a:t>山高人为峰</a:t>
            </a:r>
            <a:r>
              <a:rPr lang="zh-CN" altLang="en-US">
                <a:latin typeface="Arial" panose="020B0604020202020204" pitchFamily="34" charset="0"/>
              </a:rPr>
              <a:t>”</a:t>
            </a:r>
            <a:r>
              <a:rPr lang="zh-CN" altLang="en-US"/>
              <a:t>等违反</a:t>
            </a:r>
            <a:r>
              <a:rPr lang="en-US" altLang="zh-CN"/>
              <a:t>《</a:t>
            </a:r>
            <a:r>
              <a:rPr lang="zh-CN" altLang="en-US"/>
              <a:t>广告法</a:t>
            </a:r>
            <a:r>
              <a:rPr lang="en-US" altLang="zh-CN"/>
              <a:t>》</a:t>
            </a:r>
            <a:r>
              <a:rPr lang="zh-CN" altLang="en-US"/>
              <a:t>规定的烟草广告，却因种种原因没有被取缔。 </a:t>
            </a:r>
          </a:p>
        </p:txBody>
      </p:sp>
    </p:spTree>
  </p:cSld>
  <p:clrMapOvr>
    <a:masterClrMapping/>
  </p:clrMapOvr>
  <p:transition spd="slow">
    <p:randomBa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zh-CN" sz="3400"/>
              <a:t>2. </a:t>
            </a:r>
            <a:r>
              <a:rPr lang="zh-CN" altLang="en-US" sz="3400"/>
              <a:t>烟草广告规范缺乏执行力</a:t>
            </a:r>
            <a:br>
              <a:rPr lang="zh-CN" altLang="en-US" sz="3400"/>
            </a:br>
            <a:endParaRPr lang="zh-CN" altLang="en-US" sz="3400"/>
          </a:p>
        </p:txBody>
      </p:sp>
      <p:sp>
        <p:nvSpPr>
          <p:cNvPr id="80899" name="Rectangle 3"/>
          <p:cNvSpPr>
            <a:spLocks noGrp="1" noChangeArrowheads="1"/>
          </p:cNvSpPr>
          <p:nvPr>
            <p:ph type="body" idx="1"/>
          </p:nvPr>
        </p:nvSpPr>
        <p:spPr/>
        <p:txBody>
          <a:bodyPr/>
          <a:lstStyle/>
          <a:p>
            <a:endParaRPr lang="zh-CN" altLang="zh-CN"/>
          </a:p>
        </p:txBody>
      </p:sp>
      <p:pic>
        <p:nvPicPr>
          <p:cNvPr id="80900" name="Picture 4" descr="20090825_de5a3b7ccd62fa9596b5f6sW0Fw92u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95400"/>
            <a:ext cx="8382000" cy="53308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randomBar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p:txBody>
          <a:bodyPr/>
          <a:lstStyle/>
          <a:p>
            <a:r>
              <a:rPr lang="zh-CN" altLang="en-US" sz="2800"/>
              <a:t>（四）</a:t>
            </a:r>
            <a:r>
              <a:rPr lang="zh-CN" altLang="en-US" sz="2800" b="1"/>
              <a:t>加税不加价的中国烟草税收与价格现状</a:t>
            </a:r>
          </a:p>
        </p:txBody>
      </p:sp>
      <p:sp>
        <p:nvSpPr>
          <p:cNvPr id="69635" name="Rectangle 3"/>
          <p:cNvSpPr>
            <a:spLocks noGrp="1" noChangeArrowheads="1"/>
          </p:cNvSpPr>
          <p:nvPr>
            <p:ph type="body" idx="4294967295"/>
          </p:nvPr>
        </p:nvSpPr>
        <p:spPr>
          <a:xfrm>
            <a:off x="609600" y="1676400"/>
            <a:ext cx="8001000" cy="4267200"/>
          </a:xfrm>
        </p:spPr>
        <p:txBody>
          <a:bodyPr/>
          <a:lstStyle/>
          <a:p>
            <a:pPr>
              <a:lnSpc>
                <a:spcPct val="90000"/>
              </a:lnSpc>
            </a:pPr>
            <a:r>
              <a:rPr lang="zh-CN" altLang="en-US" sz="2800"/>
              <a:t>我国现有的烟草税相关规范包括</a:t>
            </a:r>
            <a:r>
              <a:rPr lang="en-US" altLang="zh-CN" sz="2800"/>
              <a:t>《</a:t>
            </a:r>
            <a:r>
              <a:rPr lang="zh-CN" altLang="en-US" sz="2800"/>
              <a:t>增值税执行条例</a:t>
            </a:r>
            <a:r>
              <a:rPr lang="en-US" altLang="zh-CN" sz="2800"/>
              <a:t>》</a:t>
            </a:r>
            <a:r>
              <a:rPr lang="zh-CN" altLang="en-US" sz="2800"/>
              <a:t>、</a:t>
            </a:r>
            <a:r>
              <a:rPr lang="en-US" altLang="zh-CN" sz="2800"/>
              <a:t>《</a:t>
            </a:r>
            <a:r>
              <a:rPr lang="zh-CN" altLang="en-US" sz="2800"/>
              <a:t>进出口税则</a:t>
            </a:r>
            <a:r>
              <a:rPr lang="en-US" altLang="zh-CN" sz="2800"/>
              <a:t>》《</a:t>
            </a:r>
            <a:r>
              <a:rPr lang="zh-CN" altLang="en-US" sz="2800"/>
              <a:t>消费税暂行条例</a:t>
            </a:r>
            <a:r>
              <a:rPr lang="en-US" altLang="zh-CN" sz="2800"/>
              <a:t>》《</a:t>
            </a:r>
            <a:r>
              <a:rPr lang="zh-CN" altLang="en-US" sz="2800"/>
              <a:t>烟叶税暂行条例</a:t>
            </a:r>
            <a:r>
              <a:rPr lang="en-US" altLang="zh-CN" sz="2800"/>
              <a:t>》《</a:t>
            </a:r>
            <a:r>
              <a:rPr lang="zh-CN" altLang="en-US" sz="2800"/>
              <a:t>财政部、国家税务总局关于调整烟产品消费税的通知</a:t>
            </a:r>
            <a:r>
              <a:rPr lang="en-US" altLang="zh-CN" sz="2800"/>
              <a:t>》</a:t>
            </a:r>
            <a:r>
              <a:rPr lang="zh-CN" altLang="en-US" sz="2800"/>
              <a:t>等。但是由于国家烟草专卖局进行了低价烟补贴政策和企业内部消化等方式，最终导致调整消费税的相关规范未能达到提高卷烟价格、抑制烟草消费的作用，造成了加税不加价的局面。</a:t>
            </a:r>
            <a:r>
              <a:rPr lang="zh-CN" altLang="en-US"/>
              <a:t> </a:t>
            </a:r>
          </a:p>
          <a:p>
            <a:pPr>
              <a:lnSpc>
                <a:spcPct val="90000"/>
              </a:lnSpc>
              <a:buFont typeface="Wingdings" panose="05000000000000000000" pitchFamily="2" charset="2"/>
              <a:buNone/>
            </a:pPr>
            <a:endParaRPr lang="zh-CN" altLang="en-US"/>
          </a:p>
          <a:p>
            <a:pPr>
              <a:lnSpc>
                <a:spcPct val="90000"/>
              </a:lnSpc>
              <a:buFont typeface="Wingdings" panose="05000000000000000000" pitchFamily="2" charset="2"/>
              <a:buNone/>
            </a:pPr>
            <a:r>
              <a:rPr lang="zh-CN" altLang="en-US"/>
              <a:t>   </a:t>
            </a:r>
          </a:p>
          <a:p>
            <a:pPr>
              <a:lnSpc>
                <a:spcPct val="90000"/>
              </a:lnSpc>
              <a:buFont typeface="Wingdings" panose="05000000000000000000" pitchFamily="2" charset="2"/>
              <a:buNone/>
            </a:pPr>
            <a:endParaRPr lang="en-US" altLang="zh-CN"/>
          </a:p>
        </p:txBody>
      </p:sp>
    </p:spTree>
  </p:cSld>
  <p:clrMapOvr>
    <a:masterClrMapping/>
  </p:clrMapOvr>
  <p:transition spd="slow">
    <p:randomBar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4294967295"/>
          </p:nvPr>
        </p:nvSpPr>
        <p:spPr>
          <a:xfrm>
            <a:off x="609600" y="1676400"/>
            <a:ext cx="8001000" cy="4267200"/>
          </a:xfrm>
        </p:spPr>
        <p:txBody>
          <a:bodyPr/>
          <a:lstStyle/>
          <a:p>
            <a:pPr>
              <a:lnSpc>
                <a:spcPct val="90000"/>
              </a:lnSpc>
              <a:buFont typeface="Wingdings" panose="05000000000000000000" pitchFamily="2" charset="2"/>
              <a:buNone/>
            </a:pPr>
            <a:r>
              <a:rPr lang="en-US" altLang="zh-CN" sz="2600"/>
              <a:t> 1</a:t>
            </a:r>
            <a:r>
              <a:rPr lang="en-US" altLang="zh-CN" sz="2800" b="1">
                <a:latin typeface="宋体" panose="02010600030101010101" pitchFamily="2" charset="-122"/>
              </a:rPr>
              <a:t>. </a:t>
            </a:r>
            <a:r>
              <a:rPr lang="zh-CN" altLang="en-US" sz="2800" b="1">
                <a:latin typeface="宋体" panose="02010600030101010101" pitchFamily="2" charset="-122"/>
              </a:rPr>
              <a:t>低价烟补贴政策</a:t>
            </a:r>
          </a:p>
          <a:p>
            <a:pPr>
              <a:lnSpc>
                <a:spcPct val="90000"/>
              </a:lnSpc>
              <a:buFont typeface="Wingdings" panose="05000000000000000000" pitchFamily="2" charset="2"/>
              <a:buNone/>
            </a:pPr>
            <a:r>
              <a:rPr lang="zh-CN" altLang="en-US" sz="2600"/>
              <a:t>    </a:t>
            </a:r>
            <a:r>
              <a:rPr lang="zh-CN" altLang="en-US" sz="2400"/>
              <a:t>国家烟草专卖局产业利益出发，于</a:t>
            </a:r>
            <a:r>
              <a:rPr lang="en-US" altLang="zh-CN" sz="2400"/>
              <a:t>2003</a:t>
            </a:r>
            <a:r>
              <a:rPr lang="zh-CN" altLang="en-US" sz="2400"/>
              <a:t>年</a:t>
            </a:r>
            <a:r>
              <a:rPr lang="en-US" altLang="zh-CN" sz="2400"/>
              <a:t>5</a:t>
            </a:r>
            <a:r>
              <a:rPr lang="zh-CN" altLang="en-US" sz="2400"/>
              <a:t>月颁布</a:t>
            </a:r>
            <a:r>
              <a:rPr lang="en-US" altLang="zh-CN" sz="2400"/>
              <a:t>《</a:t>
            </a:r>
            <a:r>
              <a:rPr lang="zh-CN" altLang="en-US" sz="2400"/>
              <a:t>关于</a:t>
            </a:r>
            <a:r>
              <a:rPr lang="en-US" altLang="zh-CN" sz="2400"/>
              <a:t>2003</a:t>
            </a:r>
            <a:r>
              <a:rPr lang="zh-CN" altLang="en-US" sz="2400"/>
              <a:t>年低档卷烟政策性补贴的实施意见</a:t>
            </a:r>
            <a:r>
              <a:rPr lang="en-US" altLang="zh-CN" sz="2400"/>
              <a:t>》</a:t>
            </a:r>
            <a:r>
              <a:rPr lang="zh-CN" altLang="en-US" sz="2400"/>
              <a:t>，对低价烟实行定量补贴和定点补贴。 </a:t>
            </a:r>
          </a:p>
          <a:p>
            <a:pPr>
              <a:lnSpc>
                <a:spcPct val="90000"/>
              </a:lnSpc>
              <a:buFont typeface="Wingdings" panose="05000000000000000000" pitchFamily="2" charset="2"/>
              <a:buNone/>
            </a:pPr>
            <a:r>
              <a:rPr lang="zh-CN" altLang="en-US" sz="2400"/>
              <a:t>      我国高价烟与低价烟并存的多档次卷烟产品分布是限制烟草消费的阻碍因素，其为不同层面的吸烟者提供了多元的选择，也削减了烟草税和烟草价格提高带来的抑制消费的作用。针对低价烟的补贴政策看似出于公平，保证低收入者能抽得起烟，实际上却是为了补贴企业，保证低价烟的提供，保住农村市场和低端市场，进而实现整个产业的整体利益</a:t>
            </a:r>
            <a:r>
              <a:rPr lang="zh-CN" altLang="en-US" sz="2600"/>
              <a:t>。 </a:t>
            </a:r>
          </a:p>
        </p:txBody>
      </p:sp>
    </p:spTree>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type="body" idx="4294967295"/>
          </p:nvPr>
        </p:nvSpPr>
        <p:spPr>
          <a:xfrm>
            <a:off x="609600" y="1752600"/>
            <a:ext cx="8001000" cy="4267200"/>
          </a:xfrm>
        </p:spPr>
        <p:txBody>
          <a:bodyPr/>
          <a:lstStyle/>
          <a:p>
            <a:pPr>
              <a:lnSpc>
                <a:spcPct val="80000"/>
              </a:lnSpc>
              <a:buFont typeface="Wingdings" panose="05000000000000000000" pitchFamily="2" charset="2"/>
              <a:buNone/>
            </a:pPr>
            <a:r>
              <a:rPr lang="en-US" altLang="zh-CN" sz="2600"/>
              <a:t>2. </a:t>
            </a:r>
            <a:r>
              <a:rPr lang="zh-CN" altLang="en-US" sz="2600" b="1"/>
              <a:t>消费税调整与产品分类标准调整的畸形后果</a:t>
            </a:r>
          </a:p>
          <a:p>
            <a:pPr>
              <a:lnSpc>
                <a:spcPct val="80000"/>
              </a:lnSpc>
              <a:buFont typeface="Wingdings" panose="05000000000000000000" pitchFamily="2" charset="2"/>
              <a:buNone/>
            </a:pPr>
            <a:r>
              <a:rPr lang="zh-CN" altLang="en-US" sz="2600"/>
              <a:t>    </a:t>
            </a:r>
            <a:r>
              <a:rPr lang="en-US" altLang="zh-CN" sz="2600">
                <a:latin typeface="宋体" panose="02010600030101010101" pitchFamily="2" charset="-122"/>
              </a:rPr>
              <a:t>2009</a:t>
            </a:r>
            <a:r>
              <a:rPr lang="zh-CN" altLang="en-US" sz="2600">
                <a:latin typeface="宋体" panose="02010600030101010101" pitchFamily="2" charset="-122"/>
              </a:rPr>
              <a:t>年</a:t>
            </a:r>
            <a:r>
              <a:rPr lang="en-US" altLang="zh-CN" sz="2600">
                <a:latin typeface="宋体" panose="02010600030101010101" pitchFamily="2" charset="-122"/>
              </a:rPr>
              <a:t>5</a:t>
            </a:r>
            <a:r>
              <a:rPr lang="zh-CN" altLang="en-US" sz="2600">
                <a:latin typeface="宋体" panose="02010600030101010101" pitchFamily="2" charset="-122"/>
              </a:rPr>
              <a:t>月，财政部和国家税务总局颁布</a:t>
            </a:r>
            <a:r>
              <a:rPr lang="en-US" altLang="zh-CN" sz="2600">
                <a:latin typeface="宋体" panose="02010600030101010101" pitchFamily="2" charset="-122"/>
              </a:rPr>
              <a:t>《</a:t>
            </a:r>
            <a:r>
              <a:rPr lang="zh-CN" altLang="en-US" sz="2600">
                <a:latin typeface="宋体" panose="02010600030101010101" pitchFamily="2" charset="-122"/>
              </a:rPr>
              <a:t>关于调整烟草产品消费税政策的通知</a:t>
            </a:r>
            <a:r>
              <a:rPr lang="en-US" altLang="zh-CN" sz="2600">
                <a:latin typeface="宋体" panose="02010600030101010101" pitchFamily="2" charset="-122"/>
              </a:rPr>
              <a:t>》</a:t>
            </a:r>
            <a:r>
              <a:rPr lang="zh-CN" altLang="en-US" sz="2600">
                <a:latin typeface="宋体" panose="02010600030101010101" pitchFamily="2" charset="-122"/>
              </a:rPr>
              <a:t>，调整了计税价格，提高了消费税税率，并在批发环节加征了</a:t>
            </a:r>
            <a:r>
              <a:rPr lang="en-US" altLang="zh-CN" sz="2600">
                <a:latin typeface="宋体" panose="02010600030101010101" pitchFamily="2" charset="-122"/>
              </a:rPr>
              <a:t>5%</a:t>
            </a:r>
            <a:r>
              <a:rPr lang="zh-CN" altLang="en-US" sz="2600">
                <a:latin typeface="宋体" panose="02010600030101010101" pitchFamily="2" charset="-122"/>
              </a:rPr>
              <a:t>从价税。调整后甲类卷烟的生产环节消费税从价税率由原来的</a:t>
            </a:r>
            <a:r>
              <a:rPr lang="en-US" altLang="zh-CN" sz="2600">
                <a:latin typeface="宋体" panose="02010600030101010101" pitchFamily="2" charset="-122"/>
              </a:rPr>
              <a:t>45%</a:t>
            </a:r>
            <a:r>
              <a:rPr lang="zh-CN" altLang="en-US" sz="2600">
                <a:latin typeface="宋体" panose="02010600030101010101" pitchFamily="2" charset="-122"/>
              </a:rPr>
              <a:t>调整到</a:t>
            </a:r>
            <a:r>
              <a:rPr lang="en-US" altLang="zh-CN" sz="2600">
                <a:latin typeface="宋体" panose="02010600030101010101" pitchFamily="2" charset="-122"/>
              </a:rPr>
              <a:t>56%</a:t>
            </a:r>
            <a:r>
              <a:rPr lang="zh-CN" altLang="en-US" sz="2600">
                <a:latin typeface="宋体" panose="02010600030101010101" pitchFamily="2" charset="-122"/>
              </a:rPr>
              <a:t>，乙类卷烟的生产环节消费税从价税率由</a:t>
            </a:r>
            <a:r>
              <a:rPr lang="en-US" altLang="zh-CN" sz="2600">
                <a:latin typeface="宋体" panose="02010600030101010101" pitchFamily="2" charset="-122"/>
              </a:rPr>
              <a:t>30%</a:t>
            </a:r>
            <a:r>
              <a:rPr lang="zh-CN" altLang="en-US" sz="2600">
                <a:latin typeface="宋体" panose="02010600030101010101" pitchFamily="2" charset="-122"/>
              </a:rPr>
              <a:t>调整到</a:t>
            </a:r>
            <a:r>
              <a:rPr lang="en-US" altLang="zh-CN" sz="2600">
                <a:latin typeface="宋体" panose="02010600030101010101" pitchFamily="2" charset="-122"/>
              </a:rPr>
              <a:t>36%</a:t>
            </a:r>
            <a:r>
              <a:rPr lang="zh-CN" altLang="en-US" sz="2600">
                <a:latin typeface="宋体" panose="02010600030101010101" pitchFamily="2" charset="-122"/>
              </a:rPr>
              <a:t>，雪茄烟的生产环节消费税从价税率由</a:t>
            </a:r>
            <a:r>
              <a:rPr lang="en-US" altLang="zh-CN" sz="2600">
                <a:latin typeface="宋体" panose="02010600030101010101" pitchFamily="2" charset="-122"/>
              </a:rPr>
              <a:t>25</a:t>
            </a:r>
            <a:r>
              <a:rPr lang="zh-CN" altLang="en-US" sz="2600">
                <a:latin typeface="宋体" panose="02010600030101010101" pitchFamily="2" charset="-122"/>
              </a:rPr>
              <a:t>调整至</a:t>
            </a:r>
            <a:r>
              <a:rPr lang="en-US" altLang="zh-CN" sz="2600">
                <a:latin typeface="宋体" panose="02010600030101010101" pitchFamily="2" charset="-122"/>
              </a:rPr>
              <a:t>36%</a:t>
            </a:r>
            <a:r>
              <a:rPr lang="zh-CN" altLang="en-US" sz="2600">
                <a:latin typeface="宋体" panose="02010600030101010101" pitchFamily="2" charset="-122"/>
              </a:rPr>
              <a:t>。然而，该通知还调整理了甲、乙类的分类标准，将</a:t>
            </a:r>
            <a:r>
              <a:rPr lang="en-US" altLang="zh-CN" sz="2600">
                <a:latin typeface="宋体" panose="02010600030101010101" pitchFamily="2" charset="-122"/>
              </a:rPr>
              <a:t>70</a:t>
            </a:r>
            <a:r>
              <a:rPr lang="zh-CN" altLang="en-US" sz="2600">
                <a:latin typeface="宋体" panose="02010600030101010101" pitchFamily="2" charset="-122"/>
              </a:rPr>
              <a:t>元以下</a:t>
            </a:r>
            <a:r>
              <a:rPr lang="en-US" altLang="zh-CN" sz="2600">
                <a:latin typeface="宋体" panose="02010600030101010101" pitchFamily="2" charset="-122"/>
              </a:rPr>
              <a:t>50</a:t>
            </a:r>
            <a:r>
              <a:rPr lang="zh-CN" altLang="en-US" sz="2600">
                <a:latin typeface="宋体" panose="02010600030101010101" pitchFamily="2" charset="-122"/>
              </a:rPr>
              <a:t>元以上的品种从甲类转为乙类，使得该部分品种卷烟的税率由此前的</a:t>
            </a:r>
            <a:r>
              <a:rPr lang="en-US" altLang="zh-CN" sz="2600">
                <a:latin typeface="宋体" panose="02010600030101010101" pitchFamily="2" charset="-122"/>
              </a:rPr>
              <a:t>45%</a:t>
            </a:r>
            <a:r>
              <a:rPr lang="zh-CN" altLang="en-US" sz="2600">
                <a:latin typeface="宋体" panose="02010600030101010101" pitchFamily="2" charset="-122"/>
              </a:rPr>
              <a:t>降至</a:t>
            </a:r>
            <a:r>
              <a:rPr lang="en-US" altLang="zh-CN" sz="2600">
                <a:latin typeface="宋体" panose="02010600030101010101" pitchFamily="2" charset="-122"/>
              </a:rPr>
              <a:t>36%</a:t>
            </a:r>
            <a:r>
              <a:rPr lang="zh-CN" altLang="en-US" sz="2600">
                <a:latin typeface="宋体" panose="02010600030101010101" pitchFamily="2" charset="-122"/>
              </a:rPr>
              <a:t>，导致了其产品税率实际下降。</a:t>
            </a:r>
            <a:r>
              <a:rPr lang="zh-CN" altLang="en-US" sz="2600"/>
              <a:t> </a:t>
            </a:r>
          </a:p>
        </p:txBody>
      </p:sp>
    </p:spTree>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zh-CN" altLang="en-US" sz="3400"/>
              <a:t>三、</a:t>
            </a:r>
            <a:r>
              <a:rPr lang="zh-CN" altLang="en-US" sz="3400" b="1"/>
              <a:t>我国烟草控制法律的重点与核心</a:t>
            </a:r>
            <a:br>
              <a:rPr lang="zh-CN" altLang="en-US" sz="3400" b="1"/>
            </a:br>
            <a:r>
              <a:rPr lang="en-US" altLang="zh-CN" sz="3400" b="1">
                <a:latin typeface="Arial" panose="020B0604020202020204" pitchFamily="34" charset="0"/>
              </a:rPr>
              <a:t>——</a:t>
            </a:r>
            <a:r>
              <a:rPr lang="zh-CN" altLang="en-US" sz="3400" b="1"/>
              <a:t>以法学理论为视角</a:t>
            </a:r>
          </a:p>
        </p:txBody>
      </p:sp>
      <p:sp>
        <p:nvSpPr>
          <p:cNvPr id="6147" name="Rectangle 3"/>
          <p:cNvSpPr>
            <a:spLocks noGrp="1" noChangeArrowheads="1"/>
          </p:cNvSpPr>
          <p:nvPr>
            <p:ph type="body" idx="1"/>
          </p:nvPr>
        </p:nvSpPr>
        <p:spPr/>
        <p:txBody>
          <a:bodyPr/>
          <a:lstStyle/>
          <a:p>
            <a:pPr>
              <a:lnSpc>
                <a:spcPct val="90000"/>
              </a:lnSpc>
            </a:pPr>
            <a:r>
              <a:rPr lang="zh-CN" altLang="en-US" sz="2400" b="1"/>
              <a:t>（一）法学的基本理论：权力限制与权利保障</a:t>
            </a:r>
          </a:p>
          <a:p>
            <a:pPr>
              <a:lnSpc>
                <a:spcPct val="90000"/>
              </a:lnSpc>
            </a:pPr>
            <a:r>
              <a:rPr lang="zh-CN" altLang="en-US" sz="2400" b="1"/>
              <a:t>（二）强调政府公共职能与规范烟草企业行为为重点的烟控法律体系。</a:t>
            </a:r>
            <a:r>
              <a:rPr lang="zh-CN" altLang="en-US" sz="2100"/>
              <a:t> </a:t>
            </a:r>
          </a:p>
          <a:p>
            <a:pPr>
              <a:lnSpc>
                <a:spcPct val="90000"/>
              </a:lnSpc>
              <a:buFont typeface="Wingdings" panose="05000000000000000000" pitchFamily="2" charset="2"/>
              <a:buNone/>
            </a:pPr>
            <a:r>
              <a:rPr lang="zh-CN" altLang="en-US" sz="2100"/>
              <a:t>    考察我国烟草控制法律会发现，除了二手烟雾防治法涉及个体公民之间的权利冲突外，烟草税收、广告、警示标志等法律都是针对烟草企业和政府职责进行的设定。因此，在整体性烟控策略上，不易过度强调吸烟自由的限制，不易将斗争焦点放在个体健康与吸烟自由的公共场所禁烟规范上，否则很容易形成社会对立情绪，同时，也陷入烟草企业转嫁矛盾，增加烟控阻碍力量的陷阱之中。事实上，吸烟者只是整个烟草产业链条的终端，对这一环节投入过多的法律、人力资源并不合理，应当从源头规范，抓住重点，把斗争聚焦于获利的烟草企业，而非在事实上受害的吸烟人。</a:t>
            </a:r>
          </a:p>
        </p:txBody>
      </p:sp>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b="1"/>
              <a:t>四、执法层面的制度解析</a:t>
            </a:r>
          </a:p>
        </p:txBody>
      </p:sp>
      <p:sp>
        <p:nvSpPr>
          <p:cNvPr id="11267" name="Rectangle 3"/>
          <p:cNvSpPr>
            <a:spLocks noGrp="1" noChangeArrowheads="1"/>
          </p:cNvSpPr>
          <p:nvPr>
            <p:ph type="body" idx="1"/>
          </p:nvPr>
        </p:nvSpPr>
        <p:spPr/>
        <p:txBody>
          <a:bodyPr/>
          <a:lstStyle/>
          <a:p>
            <a:pPr>
              <a:lnSpc>
                <a:spcPct val="80000"/>
              </a:lnSpc>
            </a:pPr>
            <a:r>
              <a:rPr lang="zh-CN" altLang="en-US" sz="2900" b="1"/>
              <a:t>（一）缺乏执行力的原则性规定</a:t>
            </a:r>
          </a:p>
          <a:p>
            <a:pPr>
              <a:lnSpc>
                <a:spcPct val="80000"/>
              </a:lnSpc>
              <a:buFont typeface="Wingdings" panose="05000000000000000000" pitchFamily="2" charset="2"/>
              <a:buNone/>
            </a:pPr>
            <a:r>
              <a:rPr lang="zh-CN" altLang="en-US" sz="2900" b="1"/>
              <a:t>    </a:t>
            </a:r>
            <a:r>
              <a:rPr lang="en-US" altLang="zh-CN" sz="2100"/>
              <a:t>1991</a:t>
            </a:r>
            <a:r>
              <a:rPr lang="zh-CN" altLang="en-US" sz="2100"/>
              <a:t>年</a:t>
            </a:r>
            <a:r>
              <a:rPr lang="en-US" altLang="zh-CN" sz="2100"/>
              <a:t>《</a:t>
            </a:r>
            <a:r>
              <a:rPr lang="zh-CN" altLang="en-US" sz="2100"/>
              <a:t>烟草专卖法</a:t>
            </a:r>
            <a:r>
              <a:rPr lang="en-US" altLang="zh-CN" sz="2100"/>
              <a:t>》</a:t>
            </a:r>
            <a:r>
              <a:rPr lang="zh-CN" altLang="en-US" sz="2100"/>
              <a:t>第五条规定</a:t>
            </a:r>
            <a:r>
              <a:rPr lang="zh-CN" altLang="en-US" sz="2100">
                <a:latin typeface="Arial" panose="020B0604020202020204" pitchFamily="34" charset="0"/>
              </a:rPr>
              <a:t>“</a:t>
            </a:r>
            <a:r>
              <a:rPr lang="zh-CN" altLang="en-US" sz="2100"/>
              <a:t>国家和社会加强吸烟危害健康的宣传教育，禁止或限制在公共交通工具和公共场所吸烟，劝阻青少年吸烟，禁止中小学吸烟</a:t>
            </a:r>
            <a:r>
              <a:rPr lang="zh-CN" altLang="en-US" sz="2100">
                <a:latin typeface="Arial" panose="020B0604020202020204" pitchFamily="34" charset="0"/>
              </a:rPr>
              <a:t>”</a:t>
            </a:r>
            <a:r>
              <a:rPr lang="zh-CN" altLang="en-US" sz="2100"/>
              <a:t>。上述规定仅出现在第一章的原则性规定之中，在之后涉及实体权利义务的设定以及法律后果的规定中，均无相关的内容。 </a:t>
            </a:r>
            <a:endParaRPr lang="zh-CN" altLang="en-US" sz="2900"/>
          </a:p>
          <a:p>
            <a:pPr>
              <a:lnSpc>
                <a:spcPct val="80000"/>
              </a:lnSpc>
            </a:pPr>
            <a:r>
              <a:rPr lang="zh-CN" altLang="en-US" sz="2900" b="1"/>
              <a:t>（二）提高法律执行力的技术性建议：</a:t>
            </a:r>
            <a:r>
              <a:rPr lang="zh-CN" altLang="en-US" sz="2900"/>
              <a:t> </a:t>
            </a:r>
          </a:p>
          <a:p>
            <a:pPr>
              <a:lnSpc>
                <a:spcPct val="80000"/>
              </a:lnSpc>
              <a:buFont typeface="Wingdings" panose="05000000000000000000" pitchFamily="2" charset="2"/>
              <a:buNone/>
            </a:pPr>
            <a:r>
              <a:rPr lang="zh-CN" altLang="en-US" sz="2900"/>
              <a:t>    </a:t>
            </a:r>
            <a:r>
              <a:rPr lang="en-US" altLang="zh-CN" sz="1800"/>
              <a:t>1. </a:t>
            </a:r>
            <a:r>
              <a:rPr lang="zh-CN" altLang="en-US" sz="2000"/>
              <a:t>明确不同法律关系主体的权利义务</a:t>
            </a:r>
          </a:p>
          <a:p>
            <a:pPr>
              <a:lnSpc>
                <a:spcPct val="80000"/>
              </a:lnSpc>
              <a:buFont typeface="Wingdings" panose="05000000000000000000" pitchFamily="2" charset="2"/>
              <a:buNone/>
            </a:pPr>
            <a:r>
              <a:rPr lang="zh-CN" altLang="en-US" sz="2000"/>
              <a:t>     </a:t>
            </a:r>
            <a:r>
              <a:rPr lang="en-US" altLang="zh-CN" sz="2000"/>
              <a:t>2. </a:t>
            </a:r>
            <a:r>
              <a:rPr lang="zh-CN" altLang="en-US" sz="2000"/>
              <a:t>明确法律后果 </a:t>
            </a:r>
          </a:p>
          <a:p>
            <a:pPr>
              <a:lnSpc>
                <a:spcPct val="80000"/>
              </a:lnSpc>
              <a:buFont typeface="Wingdings" panose="05000000000000000000" pitchFamily="2" charset="2"/>
              <a:buNone/>
            </a:pPr>
            <a:r>
              <a:rPr lang="zh-CN" altLang="en-US" sz="2000"/>
              <a:t>     </a:t>
            </a:r>
            <a:r>
              <a:rPr lang="en-US" altLang="zh-CN" sz="2000"/>
              <a:t>3. </a:t>
            </a:r>
            <a:r>
              <a:rPr lang="zh-CN" altLang="en-US" sz="2000"/>
              <a:t>提供有效的救济途径和取证方法</a:t>
            </a:r>
          </a:p>
          <a:p>
            <a:pPr>
              <a:lnSpc>
                <a:spcPct val="80000"/>
              </a:lnSpc>
              <a:buFont typeface="Wingdings" panose="05000000000000000000" pitchFamily="2" charset="2"/>
              <a:buNone/>
            </a:pPr>
            <a:r>
              <a:rPr lang="zh-CN" altLang="en-US" sz="2000"/>
              <a:t>     </a:t>
            </a:r>
            <a:r>
              <a:rPr lang="en-US" altLang="zh-CN" sz="2000"/>
              <a:t>4. </a:t>
            </a:r>
            <a:r>
              <a:rPr lang="zh-CN" altLang="en-US" sz="2000"/>
              <a:t>确定合法并具有执行力的执行主体</a:t>
            </a:r>
          </a:p>
          <a:p>
            <a:pPr>
              <a:lnSpc>
                <a:spcPct val="80000"/>
              </a:lnSpc>
              <a:buFont typeface="Wingdings" panose="05000000000000000000" pitchFamily="2" charset="2"/>
              <a:buNone/>
            </a:pPr>
            <a:r>
              <a:rPr lang="zh-CN" altLang="en-US" sz="2000"/>
              <a:t>     </a:t>
            </a:r>
            <a:r>
              <a:rPr lang="en-US" altLang="zh-CN" sz="2000"/>
              <a:t>5. </a:t>
            </a:r>
            <a:r>
              <a:rPr lang="zh-CN" altLang="en-US" sz="2000"/>
              <a:t>健全监督机制。</a:t>
            </a: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22313" y="374650"/>
            <a:ext cx="7732712" cy="1049338"/>
          </a:xfrm>
        </p:spPr>
        <p:txBody>
          <a:bodyPr/>
          <a:lstStyle/>
          <a:p>
            <a:r>
              <a:rPr lang="en-US" altLang="zh-CN" sz="3000" b="1"/>
              <a:t>         </a:t>
            </a:r>
            <a:r>
              <a:rPr lang="zh-CN" altLang="en-US" sz="3000" b="1"/>
              <a:t>一、</a:t>
            </a:r>
            <a:r>
              <a:rPr lang="en-US" altLang="zh-CN" sz="3000" b="1"/>
              <a:t>《</a:t>
            </a:r>
            <a:r>
              <a:rPr lang="zh-CN" altLang="en-US" sz="3000" b="1"/>
              <a:t>烟草控制框架公约</a:t>
            </a:r>
            <a:r>
              <a:rPr lang="en-US" altLang="zh-CN" sz="3000" b="1"/>
              <a:t>》</a:t>
            </a:r>
            <a:r>
              <a:rPr lang="zh-CN" altLang="en-US" sz="3000" b="1"/>
              <a:t>概述</a:t>
            </a:r>
            <a:br>
              <a:rPr lang="zh-CN" altLang="en-US" sz="3000" b="1"/>
            </a:br>
            <a:r>
              <a:rPr lang="zh-CN" altLang="en-US" sz="3000" b="1"/>
              <a:t>         </a:t>
            </a:r>
            <a:r>
              <a:rPr lang="en-US" altLang="zh-CN" sz="2000"/>
              <a:t>(Framework Convention on Tobacco Control)</a:t>
            </a:r>
          </a:p>
        </p:txBody>
      </p:sp>
      <p:sp>
        <p:nvSpPr>
          <p:cNvPr id="7171" name="Rectangle 3"/>
          <p:cNvSpPr>
            <a:spLocks noGrp="1" noChangeArrowheads="1"/>
          </p:cNvSpPr>
          <p:nvPr>
            <p:ph type="body" idx="1"/>
          </p:nvPr>
        </p:nvSpPr>
        <p:spPr/>
        <p:txBody>
          <a:bodyPr/>
          <a:lstStyle/>
          <a:p>
            <a:pPr>
              <a:lnSpc>
                <a:spcPct val="80000"/>
              </a:lnSpc>
            </a:pPr>
            <a:r>
              <a:rPr lang="zh-CN" altLang="en-US" sz="2900" b="1"/>
              <a:t>（一）</a:t>
            </a:r>
            <a:r>
              <a:rPr lang="en-US" altLang="zh-CN" sz="2900" b="1"/>
              <a:t>《</a:t>
            </a:r>
            <a:r>
              <a:rPr lang="zh-CN" altLang="en-US" sz="2900" b="1"/>
              <a:t>烟草控制框架公约</a:t>
            </a:r>
            <a:r>
              <a:rPr lang="en-US" altLang="zh-CN" sz="2900" b="1"/>
              <a:t>》</a:t>
            </a:r>
            <a:r>
              <a:rPr lang="zh-CN" altLang="en-US" sz="2900" b="1"/>
              <a:t>的制定</a:t>
            </a:r>
          </a:p>
          <a:p>
            <a:pPr>
              <a:lnSpc>
                <a:spcPct val="80000"/>
              </a:lnSpc>
              <a:buFont typeface="Wingdings" panose="05000000000000000000" pitchFamily="2" charset="2"/>
              <a:buNone/>
            </a:pPr>
            <a:r>
              <a:rPr lang="zh-CN" altLang="en-US" sz="2600"/>
              <a:t>       </a:t>
            </a:r>
            <a:r>
              <a:rPr lang="zh-CN" altLang="en-US" sz="2600">
                <a:latin typeface="宋体" panose="02010600030101010101" pitchFamily="2" charset="-122"/>
              </a:rPr>
              <a:t>世界卫生大会１９９６年５月提议进行</a:t>
            </a:r>
            <a:r>
              <a:rPr lang="en-US" altLang="zh-CN" sz="2600">
                <a:latin typeface="宋体" panose="02010600030101010101" pitchFamily="2" charset="-122"/>
              </a:rPr>
              <a:t>《</a:t>
            </a:r>
            <a:r>
              <a:rPr lang="zh-CN" altLang="en-US" sz="2600">
                <a:latin typeface="宋体" panose="02010600030101010101" pitchFamily="2" charset="-122"/>
              </a:rPr>
              <a:t>烟草控制框架公约</a:t>
            </a:r>
            <a:r>
              <a:rPr lang="en-US" altLang="zh-CN" sz="2600">
                <a:latin typeface="宋体" panose="02010600030101010101" pitchFamily="2" charset="-122"/>
              </a:rPr>
              <a:t>》</a:t>
            </a:r>
            <a:r>
              <a:rPr lang="zh-CN" altLang="en-US" sz="2600">
                <a:latin typeface="宋体" panose="02010600030101010101" pitchFamily="2" charset="-122"/>
              </a:rPr>
              <a:t>的谈判。１９９９年５月，第５２届世界卫生大会决定启动公约的谈判，并确定在２００３年５月完成。２０００年１０月，公约的政府间谈判正式开始，并于２００３年３月通过公约最后文本。</a:t>
            </a:r>
          </a:p>
          <a:p>
            <a:pPr>
              <a:lnSpc>
                <a:spcPct val="80000"/>
              </a:lnSpc>
              <a:buFont typeface="Wingdings" panose="05000000000000000000" pitchFamily="2" charset="2"/>
              <a:buNone/>
            </a:pPr>
            <a:r>
              <a:rPr lang="zh-CN" altLang="en-US" sz="2600">
                <a:latin typeface="宋体" panose="02010600030101010101" pitchFamily="2" charset="-122"/>
              </a:rPr>
              <a:t>    ２００３年５月，在日内瓦召开的第５６届世界卫生大会上，世界卫生组织１９２个成员一致通过了第一个限制烟草的全球性公约</a:t>
            </a:r>
            <a:r>
              <a:rPr lang="en-US" altLang="zh-CN" sz="2600">
                <a:latin typeface="宋体" panose="02010600030101010101" pitchFamily="2" charset="-122"/>
              </a:rPr>
              <a:t>——《</a:t>
            </a:r>
            <a:r>
              <a:rPr lang="zh-CN" altLang="en-US" sz="2600">
                <a:latin typeface="宋体" panose="02010600030101010101" pitchFamily="2" charset="-122"/>
              </a:rPr>
              <a:t>烟草控制框架公约</a:t>
            </a:r>
            <a:r>
              <a:rPr lang="en-US" altLang="zh-CN" sz="2600">
                <a:latin typeface="宋体" panose="02010600030101010101" pitchFamily="2" charset="-122"/>
              </a:rPr>
              <a:t>》</a:t>
            </a:r>
            <a:r>
              <a:rPr lang="zh-CN" altLang="en-US" sz="2600">
                <a:latin typeface="宋体" panose="02010600030101010101" pitchFamily="2" charset="-122"/>
              </a:rPr>
              <a:t>，为在全球控制烟草危害、共同维护人类健康提供了法律框架。</a:t>
            </a:r>
            <a:endParaRPr lang="zh-CN" altLang="en-US" sz="2500">
              <a:latin typeface="宋体" panose="02010600030101010101" pitchFamily="2" charset="-122"/>
            </a:endParaRPr>
          </a:p>
        </p:txBody>
      </p:sp>
    </p:spTree>
  </p:cSld>
  <p:clrMapOvr>
    <a:masterClrMapping/>
  </p:clrMapOvr>
  <p:transition spd="slow">
    <p:randomBa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4294967295"/>
          </p:nvPr>
        </p:nvSpPr>
        <p:spPr>
          <a:xfrm>
            <a:off x="609600" y="1676400"/>
            <a:ext cx="8001000" cy="4267200"/>
          </a:xfrm>
        </p:spPr>
        <p:txBody>
          <a:bodyPr/>
          <a:lstStyle/>
          <a:p>
            <a:r>
              <a:rPr lang="zh-CN" altLang="en-US" sz="3400"/>
              <a:t>（三）</a:t>
            </a:r>
            <a:r>
              <a:rPr lang="zh-CN" altLang="en-US" sz="3400" b="1"/>
              <a:t>执法严密胜于执法严厉</a:t>
            </a:r>
          </a:p>
          <a:p>
            <a:pPr>
              <a:buFont typeface="Wingdings" panose="05000000000000000000" pitchFamily="2" charset="2"/>
              <a:buNone/>
            </a:pPr>
            <a:r>
              <a:rPr lang="zh-CN" altLang="en-US" sz="2600"/>
              <a:t>    在法律后果的规定和执行过程中，真正有威慑力之处不在于对个体惩罚的严重程度和执行的力度，而在于法网的严密，在于确保每一个违法行为都平等的受到惩罚。否则，无论惩罚结果多么严厉，人们都会在投机心理的支配下实施违法行为。因此，在考虑法律执行力的问题上，制度建设的重点不在于法律后果的严厉化，而在于执法队伍、执法方法等具体操作层面上的合理规划以保障其严密性。</a:t>
            </a:r>
          </a:p>
        </p:txBody>
      </p:sp>
    </p:spTree>
  </p:cSld>
  <p:clrMapOvr>
    <a:masterClrMapping/>
  </p:clrMapOvr>
  <p:transition spd="slow">
    <p:randomBar dir="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a:t>结语</a:t>
            </a:r>
          </a:p>
        </p:txBody>
      </p:sp>
      <p:sp>
        <p:nvSpPr>
          <p:cNvPr id="12291" name="Rectangle 3"/>
          <p:cNvSpPr>
            <a:spLocks noGrp="1" noChangeArrowheads="1"/>
          </p:cNvSpPr>
          <p:nvPr>
            <p:ph type="body" idx="1"/>
          </p:nvPr>
        </p:nvSpPr>
        <p:spPr/>
        <p:txBody>
          <a:bodyPr/>
          <a:lstStyle/>
          <a:p>
            <a:r>
              <a:rPr lang="zh-CN" altLang="en-US" sz="2600"/>
              <a:t>惩罚不是最终目的、控制吸烟也不是目的，我们的最终目的是消除烟草对人们健康的危害。中国烟控法律中普遍存在的执行不力现象是政府保障公众健康的职责没有有效履行的表现。如何激发民众的风险危机感，以民意敦促政府善意履约，建立起从烟草种植、生产到销售整个过程中的法律控制机制，在维护烟农基本利益、平衡公共场所禁烟权利冲突的基础上，加强对烟草企业的规制，增加烟草行业的成本，降低烟草的可及性，从而逐步消除烟害，才是行之有效的烟草法律策略。</a:t>
            </a:r>
          </a:p>
        </p:txBody>
      </p:sp>
    </p:spTree>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4294967295"/>
          </p:nvPr>
        </p:nvSpPr>
        <p:spPr>
          <a:xfrm>
            <a:off x="609600" y="1676400"/>
            <a:ext cx="8001000" cy="4267200"/>
          </a:xfrm>
        </p:spPr>
        <p:txBody>
          <a:bodyPr/>
          <a:lstStyle/>
          <a:p>
            <a:pPr>
              <a:buFont typeface="Wingdings" panose="05000000000000000000" pitchFamily="2" charset="2"/>
              <a:buNone/>
            </a:pPr>
            <a:r>
              <a:rPr lang="en-US" altLang="zh-CN">
                <a:latin typeface="宋体" panose="02010600030101010101" pitchFamily="2" charset="-122"/>
              </a:rPr>
              <a:t>   </a:t>
            </a:r>
            <a:r>
              <a:rPr lang="zh-CN" altLang="en-US" sz="2800">
                <a:latin typeface="宋体" panose="02010600030101010101" pitchFamily="2" charset="-122"/>
              </a:rPr>
              <a:t>２００５年２月２７日，</a:t>
            </a:r>
            <a:r>
              <a:rPr lang="en-US" altLang="zh-CN" sz="2800">
                <a:latin typeface="宋体" panose="02010600030101010101" pitchFamily="2" charset="-122"/>
              </a:rPr>
              <a:t>《</a:t>
            </a:r>
            <a:r>
              <a:rPr lang="zh-CN" altLang="en-US" sz="2800">
                <a:latin typeface="宋体" panose="02010600030101010101" pitchFamily="2" charset="-122"/>
              </a:rPr>
              <a:t>烟草控制框架公约</a:t>
            </a:r>
            <a:r>
              <a:rPr lang="en-US" altLang="zh-CN" sz="2800">
                <a:latin typeface="宋体" panose="02010600030101010101" pitchFamily="2" charset="-122"/>
              </a:rPr>
              <a:t>》</a:t>
            </a:r>
            <a:r>
              <a:rPr lang="zh-CN" altLang="en-US" sz="2800">
                <a:latin typeface="宋体" panose="02010600030101010101" pitchFamily="2" charset="-122"/>
              </a:rPr>
              <a:t>正式生效。它是由世界卫生组织主持达成的第一个具有法律效力的国际公共卫生条约，也是针对烟草的第一个世界范围多边协议。</a:t>
            </a:r>
          </a:p>
          <a:p>
            <a:pPr>
              <a:buFont typeface="Wingdings" panose="05000000000000000000" pitchFamily="2" charset="2"/>
              <a:buNone/>
            </a:pPr>
            <a:r>
              <a:rPr lang="zh-CN" altLang="en-US" sz="2800">
                <a:latin typeface="宋体" panose="02010600030101010101" pitchFamily="2" charset="-122"/>
              </a:rPr>
              <a:t>    截至２００７年７月，已有１４８个缔约方，涵盖了全球８０％以上的人口。１４５个缔约国已批准公约生效</a:t>
            </a:r>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p:txBody>
          <a:bodyPr/>
          <a:lstStyle/>
          <a:p>
            <a:r>
              <a:rPr lang="zh-CN" altLang="en-US" sz="2800" b="1"/>
              <a:t>（二）中国签署并批准</a:t>
            </a:r>
            <a:r>
              <a:rPr lang="en-US" altLang="zh-CN" sz="2800" b="1"/>
              <a:t>《</a:t>
            </a:r>
            <a:r>
              <a:rPr lang="zh-CN" altLang="en-US" sz="2800" b="1"/>
              <a:t>烟草控制框架公约</a:t>
            </a:r>
            <a:r>
              <a:rPr lang="en-US" altLang="zh-CN" b="1"/>
              <a:t>》</a:t>
            </a:r>
          </a:p>
        </p:txBody>
      </p:sp>
      <p:sp>
        <p:nvSpPr>
          <p:cNvPr id="64515" name="Rectangle 3"/>
          <p:cNvSpPr>
            <a:spLocks noGrp="1" noChangeArrowheads="1"/>
          </p:cNvSpPr>
          <p:nvPr>
            <p:ph type="body" idx="4294967295"/>
          </p:nvPr>
        </p:nvSpPr>
        <p:spPr>
          <a:xfrm>
            <a:off x="685800" y="1600200"/>
            <a:ext cx="8001000" cy="4267200"/>
          </a:xfrm>
        </p:spPr>
        <p:txBody>
          <a:bodyPr/>
          <a:lstStyle/>
          <a:p>
            <a:pPr>
              <a:buFont typeface="Wingdings" panose="05000000000000000000" pitchFamily="2" charset="2"/>
              <a:buNone/>
            </a:pPr>
            <a:endParaRPr lang="en-US" altLang="zh-CN"/>
          </a:p>
          <a:p>
            <a:pPr>
              <a:buFont typeface="Wingdings" panose="05000000000000000000" pitchFamily="2" charset="2"/>
              <a:buNone/>
            </a:pPr>
            <a:r>
              <a:rPr lang="en-US" altLang="zh-CN" sz="2400">
                <a:latin typeface="宋体" panose="02010600030101010101" pitchFamily="2" charset="-122"/>
              </a:rPr>
              <a:t>    2003</a:t>
            </a:r>
            <a:r>
              <a:rPr lang="zh-CN" altLang="en-US" sz="2400">
                <a:latin typeface="宋体" panose="02010600030101010101" pitchFamily="2" charset="-122"/>
              </a:rPr>
              <a:t>年</a:t>
            </a:r>
            <a:r>
              <a:rPr lang="en-US" altLang="zh-CN" sz="2400">
                <a:latin typeface="宋体" panose="02010600030101010101" pitchFamily="2" charset="-122"/>
              </a:rPr>
              <a:t>11</a:t>
            </a:r>
            <a:r>
              <a:rPr lang="zh-CN" altLang="en-US" sz="2400">
                <a:latin typeface="宋体" panose="02010600030101010101" pitchFamily="2" charset="-122"/>
              </a:rPr>
              <a:t>月，中国成为</a:t>
            </a:r>
            <a:r>
              <a:rPr lang="en-US" altLang="zh-CN" sz="2400">
                <a:latin typeface="宋体" panose="02010600030101010101" pitchFamily="2" charset="-122"/>
              </a:rPr>
              <a:t>《</a:t>
            </a:r>
            <a:r>
              <a:rPr lang="zh-CN" altLang="en-US" sz="2400">
                <a:latin typeface="宋体" panose="02010600030101010101" pitchFamily="2" charset="-122"/>
              </a:rPr>
              <a:t>公约</a:t>
            </a:r>
            <a:r>
              <a:rPr lang="en-US" altLang="zh-CN" sz="2400">
                <a:latin typeface="宋体" panose="02010600030101010101" pitchFamily="2" charset="-122"/>
              </a:rPr>
              <a:t>》</a:t>
            </a:r>
            <a:r>
              <a:rPr lang="zh-CN" altLang="en-US" sz="2400">
                <a:latin typeface="宋体" panose="02010600030101010101" pitchFamily="2" charset="-122"/>
              </a:rPr>
              <a:t>的第</a:t>
            </a:r>
            <a:r>
              <a:rPr lang="en-US" altLang="zh-CN" sz="2400">
                <a:latin typeface="宋体" panose="02010600030101010101" pitchFamily="2" charset="-122"/>
              </a:rPr>
              <a:t>77</a:t>
            </a:r>
            <a:r>
              <a:rPr lang="zh-CN" altLang="en-US" sz="2400">
                <a:latin typeface="宋体" panose="02010600030101010101" pitchFamily="2" charset="-122"/>
              </a:rPr>
              <a:t>个签约国。</a:t>
            </a:r>
          </a:p>
          <a:p>
            <a:pPr>
              <a:buFont typeface="Wingdings" panose="05000000000000000000" pitchFamily="2" charset="2"/>
              <a:buNone/>
            </a:pPr>
            <a:r>
              <a:rPr lang="zh-CN" altLang="en-US" sz="2400">
                <a:latin typeface="宋体" panose="02010600030101010101" pitchFamily="2" charset="-122"/>
              </a:rPr>
              <a:t>   </a:t>
            </a:r>
          </a:p>
          <a:p>
            <a:pPr>
              <a:buFont typeface="Wingdings" panose="05000000000000000000" pitchFamily="2" charset="2"/>
              <a:buNone/>
            </a:pPr>
            <a:r>
              <a:rPr lang="zh-CN" altLang="en-US" sz="2400">
                <a:latin typeface="宋体" panose="02010600030101010101" pitchFamily="2" charset="-122"/>
              </a:rPr>
              <a:t>    </a:t>
            </a:r>
            <a:r>
              <a:rPr lang="en-US" altLang="zh-CN" sz="2400">
                <a:latin typeface="宋体" panose="02010600030101010101" pitchFamily="2" charset="-122"/>
              </a:rPr>
              <a:t>2005</a:t>
            </a:r>
            <a:r>
              <a:rPr lang="zh-CN" altLang="en-US" sz="2400">
                <a:latin typeface="宋体" panose="02010600030101010101" pitchFamily="2" charset="-122"/>
              </a:rPr>
              <a:t>年</a:t>
            </a:r>
            <a:r>
              <a:rPr lang="en-US" altLang="zh-CN" sz="2400">
                <a:latin typeface="宋体" panose="02010600030101010101" pitchFamily="2" charset="-122"/>
              </a:rPr>
              <a:t>8</a:t>
            </a:r>
            <a:r>
              <a:rPr lang="zh-CN" altLang="en-US" sz="2400">
                <a:latin typeface="宋体" panose="02010600030101010101" pitchFamily="2" charset="-122"/>
              </a:rPr>
              <a:t>月，全国人大常委会表决批准了该公约，</a:t>
            </a:r>
            <a:r>
              <a:rPr lang="en-US" altLang="zh-CN" sz="2400">
                <a:latin typeface="宋体" panose="02010600030101010101" pitchFamily="2" charset="-122"/>
              </a:rPr>
              <a:t>10</a:t>
            </a:r>
            <a:r>
              <a:rPr lang="zh-CN" altLang="en-US" sz="2400">
                <a:latin typeface="宋体" panose="02010600030101010101" pitchFamily="2" charset="-122"/>
              </a:rPr>
              <a:t>月正式向联合国交存了批准。</a:t>
            </a:r>
          </a:p>
          <a:p>
            <a:pPr>
              <a:buFont typeface="Wingdings" panose="05000000000000000000" pitchFamily="2" charset="2"/>
              <a:buNone/>
            </a:pPr>
            <a:endParaRPr lang="zh-CN" altLang="en-US" sz="2400">
              <a:latin typeface="宋体" panose="02010600030101010101" pitchFamily="2" charset="-122"/>
            </a:endParaRPr>
          </a:p>
          <a:p>
            <a:pPr>
              <a:buFont typeface="Wingdings" panose="05000000000000000000" pitchFamily="2" charset="2"/>
              <a:buNone/>
            </a:pPr>
            <a:r>
              <a:rPr lang="zh-CN" altLang="en-US" sz="2400">
                <a:latin typeface="宋体" panose="02010600030101010101" pitchFamily="2" charset="-122"/>
              </a:rPr>
              <a:t>    </a:t>
            </a:r>
            <a:r>
              <a:rPr lang="en-US" altLang="zh-CN" sz="2400">
                <a:latin typeface="宋体" panose="02010600030101010101" pitchFamily="2" charset="-122"/>
              </a:rPr>
              <a:t>2006</a:t>
            </a:r>
            <a:r>
              <a:rPr lang="zh-CN" altLang="en-US" sz="2400">
                <a:latin typeface="宋体" panose="02010600030101010101" pitchFamily="2" charset="-122"/>
              </a:rPr>
              <a:t>年</a:t>
            </a:r>
            <a:r>
              <a:rPr lang="en-US" altLang="zh-CN" sz="2400">
                <a:latin typeface="宋体" panose="02010600030101010101" pitchFamily="2" charset="-122"/>
              </a:rPr>
              <a:t>1</a:t>
            </a:r>
            <a:r>
              <a:rPr lang="zh-CN" altLang="en-US" sz="2400">
                <a:latin typeface="宋体" panose="02010600030101010101" pitchFamily="2" charset="-122"/>
              </a:rPr>
              <a:t>月</a:t>
            </a:r>
            <a:r>
              <a:rPr lang="en-US" altLang="zh-CN" sz="2400">
                <a:latin typeface="宋体" panose="02010600030101010101" pitchFamily="2" charset="-122"/>
              </a:rPr>
              <a:t>9</a:t>
            </a:r>
            <a:r>
              <a:rPr lang="zh-CN" altLang="en-US" sz="2400">
                <a:latin typeface="宋体" panose="02010600030101010101" pitchFamily="2" charset="-122"/>
              </a:rPr>
              <a:t>日，公约在我国正式生效</a:t>
            </a:r>
            <a:endParaRPr lang="zh-CN" altLang="en-US"/>
          </a:p>
          <a:p>
            <a:pPr>
              <a:buFont typeface="Wingdings" panose="05000000000000000000" pitchFamily="2" charset="2"/>
              <a:buNone/>
            </a:pPr>
            <a:endParaRPr lang="zh-CN" altLang="en-US" sz="2400">
              <a:latin typeface="宋体" panose="02010600030101010101" pitchFamily="2" charset="-122"/>
            </a:endParaRPr>
          </a:p>
          <a:p>
            <a:pPr>
              <a:buFont typeface="Wingdings" panose="05000000000000000000" pitchFamily="2" charset="2"/>
              <a:buNone/>
            </a:pPr>
            <a:endParaRPr lang="en-US" altLang="zh-CN" sz="2400">
              <a:latin typeface="宋体" panose="02010600030101010101" pitchFamily="2" charset="-122"/>
            </a:endParaRPr>
          </a:p>
        </p:txBody>
      </p:sp>
    </p:spTree>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4"/>
          <p:cNvSpPr>
            <a:spLocks noGrp="1" noChangeArrowheads="1"/>
          </p:cNvSpPr>
          <p:nvPr>
            <p:ph type="title"/>
          </p:nvPr>
        </p:nvSpPr>
        <p:spPr/>
        <p:txBody>
          <a:bodyPr/>
          <a:lstStyle/>
          <a:p>
            <a:r>
              <a:rPr lang="zh-CN" altLang="en-US" sz="3200" b="1"/>
              <a:t>（三）</a:t>
            </a:r>
            <a:r>
              <a:rPr lang="en-US" altLang="zh-CN" sz="3200" b="1"/>
              <a:t>《</a:t>
            </a:r>
            <a:r>
              <a:rPr lang="zh-CN" altLang="en-US" sz="3200" b="1"/>
              <a:t>烟草框架公约</a:t>
            </a:r>
            <a:r>
              <a:rPr lang="en-US" altLang="zh-CN" sz="3200" b="1"/>
              <a:t>》</a:t>
            </a:r>
            <a:r>
              <a:rPr lang="zh-CN" altLang="en-US" sz="3200" b="1"/>
              <a:t>的主要内容</a:t>
            </a:r>
          </a:p>
        </p:txBody>
      </p:sp>
      <p:sp>
        <p:nvSpPr>
          <p:cNvPr id="65539" name="Rectangle 3"/>
          <p:cNvSpPr>
            <a:spLocks noGrp="1" noChangeArrowheads="1"/>
          </p:cNvSpPr>
          <p:nvPr>
            <p:ph type="body" idx="4294967295"/>
          </p:nvPr>
        </p:nvSpPr>
        <p:spPr>
          <a:xfrm>
            <a:off x="609600" y="1676400"/>
            <a:ext cx="8001000" cy="4267200"/>
          </a:xfrm>
        </p:spPr>
        <p:txBody>
          <a:bodyPr/>
          <a:lstStyle/>
          <a:p>
            <a:endParaRPr lang="en-US" altLang="zh-CN" b="1"/>
          </a:p>
          <a:p>
            <a:pPr>
              <a:buFont typeface="Wingdings" panose="05000000000000000000" pitchFamily="2" charset="2"/>
              <a:buNone/>
            </a:pPr>
            <a:r>
              <a:rPr lang="en-US" altLang="zh-CN">
                <a:latin typeface="Arial" panose="020B0604020202020204" pitchFamily="34" charset="0"/>
              </a:rPr>
              <a:t> </a:t>
            </a:r>
            <a:r>
              <a:rPr lang="en-US" altLang="zh-CN"/>
              <a:t>   </a:t>
            </a:r>
            <a:r>
              <a:rPr lang="zh-CN" altLang="en-US"/>
              <a:t>公约生效后，各缔约国须严格遵守公约的各项条款：提高烟草的价格和税收，禁止烟草广告，禁止或限制烟草商进行赞助活动，打击烟草走私，禁止向未成年人出售香烟，在香烟盒上标明</a:t>
            </a:r>
            <a:r>
              <a:rPr lang="zh-CN" altLang="en-US">
                <a:latin typeface="Arial" panose="020B0604020202020204" pitchFamily="34" charset="0"/>
              </a:rPr>
              <a:t>“</a:t>
            </a:r>
            <a:r>
              <a:rPr lang="zh-CN" altLang="en-US"/>
              <a:t>吸烟危害健康</a:t>
            </a:r>
            <a:r>
              <a:rPr lang="zh-CN" altLang="en-US">
                <a:latin typeface="Arial" panose="020B0604020202020204" pitchFamily="34" charset="0"/>
              </a:rPr>
              <a:t>”</a:t>
            </a:r>
            <a:r>
              <a:rPr lang="zh-CN" altLang="en-US"/>
              <a:t>的警示，并采取措施减少公共场所被动吸烟等。</a:t>
            </a:r>
          </a:p>
        </p:txBody>
      </p:sp>
    </p:spTree>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4294967295"/>
          </p:nvPr>
        </p:nvSpPr>
        <p:spPr>
          <a:xfrm>
            <a:off x="609600" y="1828800"/>
            <a:ext cx="8001000" cy="4267200"/>
          </a:xfrm>
        </p:spPr>
        <p:txBody>
          <a:bodyPr/>
          <a:lstStyle/>
          <a:p>
            <a:pPr>
              <a:lnSpc>
                <a:spcPct val="90000"/>
              </a:lnSpc>
              <a:buFont typeface="Wingdings" panose="05000000000000000000" pitchFamily="2" charset="2"/>
              <a:buNone/>
            </a:pPr>
            <a:r>
              <a:rPr lang="en-US" altLang="zh-CN" sz="2100"/>
              <a:t>1.  </a:t>
            </a:r>
            <a:r>
              <a:rPr lang="en-US" altLang="zh-CN" sz="2100">
                <a:latin typeface="宋体" panose="02010600030101010101" pitchFamily="2" charset="-122"/>
              </a:rPr>
              <a:t>《</a:t>
            </a:r>
            <a:r>
              <a:rPr lang="zh-CN" altLang="en-US" sz="2100">
                <a:latin typeface="宋体" panose="02010600030101010101" pitchFamily="2" charset="-122"/>
              </a:rPr>
              <a:t>公约</a:t>
            </a:r>
            <a:r>
              <a:rPr lang="en-US" altLang="zh-CN" sz="2100">
                <a:latin typeface="宋体" panose="02010600030101010101" pitchFamily="2" charset="-122"/>
              </a:rPr>
              <a:t>》</a:t>
            </a:r>
            <a:r>
              <a:rPr lang="zh-CN" altLang="en-US" sz="2100">
                <a:latin typeface="宋体" panose="02010600030101010101" pitchFamily="2" charset="-122"/>
              </a:rPr>
              <a:t>明确指出，吸烟会引起上瘾，吸烟和被动吸烟会导致“死亡、疾病和丧失机能”，并且对目前吸烟儿童和青少年日益增多、烟草广告和促销手段产生影响表示警惕。</a:t>
            </a:r>
          </a:p>
          <a:p>
            <a:pPr>
              <a:lnSpc>
                <a:spcPct val="90000"/>
              </a:lnSpc>
              <a:buFont typeface="Wingdings" panose="05000000000000000000" pitchFamily="2" charset="2"/>
              <a:buNone/>
            </a:pPr>
            <a:r>
              <a:rPr lang="en-US" altLang="zh-CN" sz="2100">
                <a:latin typeface="宋体" panose="02010600030101010101" pitchFamily="2" charset="-122"/>
              </a:rPr>
              <a:t>2.  《</a:t>
            </a:r>
            <a:r>
              <a:rPr lang="zh-CN" altLang="en-US" sz="2100">
                <a:latin typeface="宋体" panose="02010600030101010101" pitchFamily="2" charset="-122"/>
              </a:rPr>
              <a:t>公约</a:t>
            </a:r>
            <a:r>
              <a:rPr lang="en-US" altLang="zh-CN" sz="2100">
                <a:latin typeface="宋体" panose="02010600030101010101" pitchFamily="2" charset="-122"/>
              </a:rPr>
              <a:t>》</a:t>
            </a:r>
            <a:r>
              <a:rPr lang="zh-CN" altLang="en-US" sz="2100">
                <a:latin typeface="宋体" panose="02010600030101010101" pitchFamily="2" charset="-122"/>
              </a:rPr>
              <a:t>要求各国至少应该以法律形式禁止误导性的烟草广告，禁止或限制烟草商赞助的国际活动和烟草促销活动，镇压烟草走私，禁止向未成年人出售香烟，在香烟盒上用３０％至５０％的面积标明“吸烟危害健康”的警示，以及禁止使用“低焦油”、“清淡型”之类欺骗性词语。</a:t>
            </a:r>
          </a:p>
          <a:p>
            <a:pPr>
              <a:lnSpc>
                <a:spcPct val="90000"/>
              </a:lnSpc>
              <a:buFont typeface="Wingdings" panose="05000000000000000000" pitchFamily="2" charset="2"/>
              <a:buNone/>
            </a:pPr>
            <a:r>
              <a:rPr lang="en-US" altLang="zh-CN" sz="2100">
                <a:latin typeface="宋体" panose="02010600030101010101" pitchFamily="2" charset="-122"/>
              </a:rPr>
              <a:t>3.  《</a:t>
            </a:r>
            <a:r>
              <a:rPr lang="zh-CN" altLang="en-US" sz="2100">
                <a:latin typeface="宋体" panose="02010600030101010101" pitchFamily="2" charset="-122"/>
              </a:rPr>
              <a:t>公约</a:t>
            </a:r>
            <a:r>
              <a:rPr lang="en-US" altLang="zh-CN" sz="2100">
                <a:latin typeface="宋体" panose="02010600030101010101" pitchFamily="2" charset="-122"/>
              </a:rPr>
              <a:t>》</a:t>
            </a:r>
            <a:r>
              <a:rPr lang="zh-CN" altLang="en-US" sz="2100">
                <a:latin typeface="宋体" panose="02010600030101010101" pitchFamily="2" charset="-122"/>
              </a:rPr>
              <a:t>还要求各国的烟草税收和价格政策应该以减少烟草消费为目标，禁止或限制销售免税烟草；室内工作场所、公共场所和公共交通中应该采取措施，以免人们被动吸烟。</a:t>
            </a:r>
          </a:p>
        </p:txBody>
      </p:sp>
    </p:spTree>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a:r>
              <a:rPr lang="zh-CN" altLang="en-US" sz="3400"/>
              <a:t>二、</a:t>
            </a:r>
            <a:r>
              <a:rPr lang="en-US" altLang="zh-CN" sz="3400"/>
              <a:t>《</a:t>
            </a:r>
            <a:r>
              <a:rPr lang="zh-CN" altLang="en-US" sz="3400" b="1"/>
              <a:t>烟控框架公约</a:t>
            </a:r>
            <a:r>
              <a:rPr lang="en-US" altLang="zh-CN" sz="3400" b="1"/>
              <a:t>》</a:t>
            </a:r>
            <a:r>
              <a:rPr lang="zh-CN" altLang="en-US" sz="3400" b="1"/>
              <a:t>与国内法的关系</a:t>
            </a:r>
            <a:endParaRPr lang="zh-CN" altLang="en-US" sz="3400"/>
          </a:p>
        </p:txBody>
      </p:sp>
      <p:sp>
        <p:nvSpPr>
          <p:cNvPr id="63491" name="Rectangle 3"/>
          <p:cNvSpPr>
            <a:spLocks noGrp="1" noChangeArrowheads="1"/>
          </p:cNvSpPr>
          <p:nvPr>
            <p:ph type="body" idx="1"/>
          </p:nvPr>
        </p:nvSpPr>
        <p:spPr/>
        <p:txBody>
          <a:bodyPr/>
          <a:lstStyle/>
          <a:p>
            <a:r>
              <a:rPr lang="zh-CN" altLang="en-US" b="1"/>
              <a:t>（一）</a:t>
            </a:r>
            <a:r>
              <a:rPr lang="en-US" altLang="zh-CN" b="1"/>
              <a:t>《</a:t>
            </a:r>
            <a:r>
              <a:rPr lang="zh-CN" altLang="en-US" b="1"/>
              <a:t>公约</a:t>
            </a:r>
            <a:r>
              <a:rPr lang="en-US" altLang="zh-CN" b="1"/>
              <a:t>》</a:t>
            </a:r>
            <a:r>
              <a:rPr lang="zh-CN" altLang="en-US" b="1"/>
              <a:t>及实施准则的效力 </a:t>
            </a:r>
          </a:p>
          <a:p>
            <a:pPr>
              <a:buFont typeface="Wingdings" panose="05000000000000000000" pitchFamily="2" charset="2"/>
              <a:buNone/>
            </a:pPr>
            <a:r>
              <a:rPr lang="zh-CN" altLang="en-US"/>
              <a:t>    </a:t>
            </a:r>
            <a:r>
              <a:rPr lang="en-US" altLang="zh-CN" sz="2800"/>
              <a:t>《</a:t>
            </a:r>
            <a:r>
              <a:rPr lang="zh-CN" altLang="en-US" sz="2800"/>
              <a:t>公约</a:t>
            </a:r>
            <a:r>
              <a:rPr lang="en-US" altLang="zh-CN" sz="2800"/>
              <a:t>》</a:t>
            </a:r>
            <a:r>
              <a:rPr lang="zh-CN" altLang="en-US" sz="2800"/>
              <a:t>实施准则根据</a:t>
            </a:r>
            <a:r>
              <a:rPr lang="en-US" altLang="zh-CN" sz="2800"/>
              <a:t>《</a:t>
            </a:r>
            <a:r>
              <a:rPr lang="zh-CN" altLang="en-US" sz="2800"/>
              <a:t>公约</a:t>
            </a:r>
            <a:r>
              <a:rPr lang="en-US" altLang="zh-CN" sz="2800"/>
              <a:t>》</a:t>
            </a:r>
            <a:r>
              <a:rPr lang="zh-CN" altLang="en-US" sz="2800"/>
              <a:t>授权并经缔约方会议一致通过，具有与公约相同的效力</a:t>
            </a:r>
            <a:r>
              <a:rPr lang="zh-CN" altLang="en-US"/>
              <a:t>。</a:t>
            </a:r>
          </a:p>
          <a:p>
            <a:r>
              <a:rPr lang="zh-CN" altLang="en-US" b="1"/>
              <a:t>（二）</a:t>
            </a:r>
            <a:r>
              <a:rPr lang="en-US" altLang="zh-CN" b="1"/>
              <a:t>《</a:t>
            </a:r>
            <a:r>
              <a:rPr lang="zh-CN" altLang="en-US" b="1"/>
              <a:t>公约</a:t>
            </a:r>
            <a:r>
              <a:rPr lang="en-US" altLang="zh-CN" b="1"/>
              <a:t>》</a:t>
            </a:r>
            <a:r>
              <a:rPr lang="zh-CN" altLang="en-US" b="1"/>
              <a:t>的性质</a:t>
            </a:r>
          </a:p>
          <a:p>
            <a:pPr>
              <a:buFont typeface="Wingdings" panose="05000000000000000000" pitchFamily="2" charset="2"/>
              <a:buNone/>
            </a:pPr>
            <a:r>
              <a:rPr lang="zh-CN" altLang="en-US"/>
              <a:t>    </a:t>
            </a:r>
            <a:r>
              <a:rPr lang="zh-CN" altLang="en-US" sz="2800"/>
              <a:t>烟草框架公约本质上是涉及生命权、健康权的人权公约，国家承担的义务是国家和人民关系的义务，说到底是政府如何保证人民健康的话题。</a:t>
            </a:r>
            <a:r>
              <a:rPr lang="zh-CN" altLang="en-US"/>
              <a:t> </a:t>
            </a: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4294967295"/>
          </p:nvPr>
        </p:nvSpPr>
        <p:spPr>
          <a:xfrm>
            <a:off x="685800" y="1600200"/>
            <a:ext cx="8001000" cy="4267200"/>
          </a:xfrm>
        </p:spPr>
        <p:txBody>
          <a:bodyPr/>
          <a:lstStyle/>
          <a:p>
            <a:r>
              <a:rPr lang="zh-CN" altLang="en-US" sz="2800" b="1"/>
              <a:t>（三）</a:t>
            </a:r>
            <a:r>
              <a:rPr lang="en-US" altLang="zh-CN" sz="2800" b="1"/>
              <a:t>《</a:t>
            </a:r>
            <a:r>
              <a:rPr lang="zh-CN" altLang="en-US" sz="2800" b="1"/>
              <a:t>公约</a:t>
            </a:r>
            <a:r>
              <a:rPr lang="en-US" altLang="zh-CN" sz="2800" b="1"/>
              <a:t>》</a:t>
            </a:r>
            <a:r>
              <a:rPr lang="zh-CN" altLang="en-US" sz="2800" b="1"/>
              <a:t>的履行路径与方法</a:t>
            </a:r>
          </a:p>
          <a:p>
            <a:pPr>
              <a:buFont typeface="Wingdings" panose="05000000000000000000" pitchFamily="2" charset="2"/>
              <a:buNone/>
            </a:pPr>
            <a:r>
              <a:rPr lang="zh-CN" altLang="en-US" sz="2600"/>
              <a:t>    国际法转变为国内法的路径和方法，正规的途径有两条：一是并入法。将框架公约并入国内法体系中，在性质和形式上都变为国内法。并入法主要是针对民商法领域的公约，法院可以依据此判案，如</a:t>
            </a:r>
            <a:r>
              <a:rPr lang="en-US" altLang="zh-CN" sz="2600"/>
              <a:t>《</a:t>
            </a:r>
            <a:r>
              <a:rPr lang="zh-CN" altLang="en-US" sz="2600"/>
              <a:t>联合国国际货物销售公约</a:t>
            </a:r>
            <a:r>
              <a:rPr lang="en-US" altLang="zh-CN" sz="2600"/>
              <a:t>》</a:t>
            </a:r>
            <a:r>
              <a:rPr lang="zh-CN" altLang="en-US" sz="2600"/>
              <a:t>。民商法以外的条约，特别是</a:t>
            </a:r>
            <a:r>
              <a:rPr lang="en-US" altLang="zh-CN" sz="2600"/>
              <a:t>《</a:t>
            </a:r>
            <a:r>
              <a:rPr lang="zh-CN" altLang="en-US" sz="2600"/>
              <a:t>公约</a:t>
            </a:r>
            <a:r>
              <a:rPr lang="en-US" altLang="zh-CN" sz="2600"/>
              <a:t>》</a:t>
            </a:r>
            <a:r>
              <a:rPr lang="zh-CN" altLang="en-US" sz="2600"/>
              <a:t>这种公法性质的条约在我国还没有并入的实践。二是转化法。烟草框架公约本质上属于人权公约，在我国只能采取转化的方法。比照公约制定国内法。 </a:t>
            </a:r>
          </a:p>
        </p:txBody>
      </p:sp>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marL="1117600" indent="-1117600"/>
            <a:r>
              <a:rPr lang="zh-CN" altLang="en-US" sz="3600" b="1"/>
              <a:t>二、中国烟草控制法律与公约的差距</a:t>
            </a:r>
          </a:p>
        </p:txBody>
      </p:sp>
      <p:sp>
        <p:nvSpPr>
          <p:cNvPr id="5123" name="Rectangle 3"/>
          <p:cNvSpPr>
            <a:spLocks noGrp="1" noChangeArrowheads="1"/>
          </p:cNvSpPr>
          <p:nvPr>
            <p:ph type="body" idx="1"/>
          </p:nvPr>
        </p:nvSpPr>
        <p:spPr/>
        <p:txBody>
          <a:bodyPr/>
          <a:lstStyle/>
          <a:p>
            <a:pPr marL="571500" indent="-571500"/>
            <a:r>
              <a:rPr lang="zh-CN" altLang="en-US" sz="2600" b="1"/>
              <a:t>（一）我国公共场所禁烟法律规范现状与不足</a:t>
            </a:r>
          </a:p>
          <a:p>
            <a:pPr marL="571500" indent="-571500">
              <a:buFont typeface="Wingdings" panose="05000000000000000000" pitchFamily="2" charset="2"/>
              <a:buAutoNum type="arabicPeriod"/>
            </a:pPr>
            <a:r>
              <a:rPr lang="zh-CN" altLang="en-US" sz="2400"/>
              <a:t>立法精神、立法要点把握不准。</a:t>
            </a:r>
          </a:p>
          <a:p>
            <a:pPr marL="571500" indent="-571500">
              <a:buFont typeface="Wingdings" panose="05000000000000000000" pitchFamily="2" charset="2"/>
              <a:buAutoNum type="arabicPeriod"/>
            </a:pPr>
            <a:r>
              <a:rPr lang="zh-CN" altLang="en-US" sz="2400"/>
              <a:t>缺乏全国性的公共场所、室内公共场所禁烟规范 </a:t>
            </a:r>
          </a:p>
          <a:p>
            <a:pPr marL="571500" indent="-571500">
              <a:buFont typeface="Wingdings" panose="05000000000000000000" pitchFamily="2" charset="2"/>
              <a:buAutoNum type="arabicPeriod"/>
            </a:pPr>
            <a:r>
              <a:rPr lang="zh-CN" altLang="en-US" sz="2400"/>
              <a:t>部分地方性法规采取了全面禁烟与限制吸烟并存的方式 </a:t>
            </a:r>
          </a:p>
          <a:p>
            <a:pPr marL="571500" indent="-571500">
              <a:buFont typeface="Wingdings" panose="05000000000000000000" pitchFamily="2" charset="2"/>
              <a:buAutoNum type="arabicPeriod"/>
            </a:pPr>
            <a:r>
              <a:rPr lang="zh-CN" altLang="en-US" sz="2400"/>
              <a:t>划分吸烟区与非吸烟区 </a:t>
            </a:r>
          </a:p>
          <a:p>
            <a:pPr marL="571500" indent="-571500">
              <a:buFont typeface="Wingdings" panose="05000000000000000000" pitchFamily="2" charset="2"/>
              <a:buAutoNum type="arabicPeriod"/>
            </a:pPr>
            <a:r>
              <a:rPr lang="zh-CN" altLang="en-US" sz="2400"/>
              <a:t>列举的方式无法保证公共场所内涵的周延 </a:t>
            </a:r>
          </a:p>
          <a:p>
            <a:pPr marL="571500" indent="-571500">
              <a:buFont typeface="Wingdings" panose="05000000000000000000" pitchFamily="2" charset="2"/>
              <a:buAutoNum type="arabicPeriod"/>
            </a:pPr>
            <a:r>
              <a:rPr lang="zh-CN" altLang="en-US" sz="2600"/>
              <a:t>执行主体不明确，可操作性不强 </a:t>
            </a:r>
          </a:p>
          <a:p>
            <a:pPr marL="571500" indent="-571500">
              <a:buFont typeface="Wingdings" panose="05000000000000000000" pitchFamily="2" charset="2"/>
              <a:buNone/>
            </a:pPr>
            <a:endParaRPr lang="en-US" altLang="zh-CN" sz="2600"/>
          </a:p>
        </p:txBody>
      </p:sp>
    </p:spTree>
  </p:cSld>
  <p:clrMapOvr>
    <a:masterClrMapping/>
  </p:clrMapOvr>
  <p:transition spd="slow">
    <p:randomBar dir="vert"/>
  </p:transition>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216</TotalTime>
  <Words>2036</Words>
  <Application>Microsoft Office PowerPoint</Application>
  <PresentationFormat>全屏显示(4:3)</PresentationFormat>
  <Paragraphs>96</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Arial</vt:lpstr>
      <vt:lpstr>宋体</vt:lpstr>
      <vt:lpstr>Verdana</vt:lpstr>
      <vt:lpstr>Times New Roman</vt:lpstr>
      <vt:lpstr>Wingdings</vt:lpstr>
      <vt:lpstr>Profile</vt:lpstr>
      <vt:lpstr>中国控烟的法治现状与发展</vt:lpstr>
      <vt:lpstr>         一、《烟草控制框架公约》概述          (Framework Convention on Tobacco Control)</vt:lpstr>
      <vt:lpstr>PowerPoint 演示文稿</vt:lpstr>
      <vt:lpstr>（二）中国签署并批准《烟草控制框架公约》</vt:lpstr>
      <vt:lpstr>（三）《烟草框架公约》的主要内容</vt:lpstr>
      <vt:lpstr>PowerPoint 演示文稿</vt:lpstr>
      <vt:lpstr>二、《烟控框架公约》与国内法的关系</vt:lpstr>
      <vt:lpstr>PowerPoint 演示文稿</vt:lpstr>
      <vt:lpstr>二、中国烟草控制法律与公约的差距</vt:lpstr>
      <vt:lpstr>（二）中国境内卷烟包装标识规定与《公约》差距</vt:lpstr>
      <vt:lpstr>PowerPoint 演示文稿</vt:lpstr>
      <vt:lpstr>（三）我国烟草广告法律现状与不足</vt:lpstr>
      <vt:lpstr>PowerPoint 演示文稿</vt:lpstr>
      <vt:lpstr>2. 烟草广告规范缺乏执行力 </vt:lpstr>
      <vt:lpstr>（四）加税不加价的中国烟草税收与价格现状</vt:lpstr>
      <vt:lpstr>PowerPoint 演示文稿</vt:lpstr>
      <vt:lpstr>PowerPoint 演示文稿</vt:lpstr>
      <vt:lpstr>三、我国烟草控制法律的重点与核心 ——以法学理论为视角</vt:lpstr>
      <vt:lpstr>四、执法层面的制度解析</vt:lpstr>
      <vt:lpstr>PowerPoint 演示文稿</vt:lpstr>
      <vt:lpstr>结语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魏仿</cp:lastModifiedBy>
  <cp:revision>19</cp:revision>
  <cp:lastPrinted>1601-01-01T00:00:00Z</cp:lastPrinted>
  <dcterms:created xsi:type="dcterms:W3CDTF">2011-01-10T02:41:23Z</dcterms:created>
  <dcterms:modified xsi:type="dcterms:W3CDTF">2021-01-19T03:18:18Z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