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4" r:id="rId1"/>
  </p:sldMasterIdLst>
  <p:notesMasterIdLst>
    <p:notesMasterId r:id="rId24"/>
  </p:notesMasterIdLst>
  <p:handoutMasterIdLst>
    <p:handoutMasterId r:id="rId25"/>
  </p:handoutMasterIdLst>
  <p:sldIdLst>
    <p:sldId id="256" r:id="rId2"/>
    <p:sldId id="606" r:id="rId3"/>
    <p:sldId id="568" r:id="rId4"/>
    <p:sldId id="586" r:id="rId5"/>
    <p:sldId id="547" r:id="rId6"/>
    <p:sldId id="587" r:id="rId7"/>
    <p:sldId id="591" r:id="rId8"/>
    <p:sldId id="588" r:id="rId9"/>
    <p:sldId id="589" r:id="rId10"/>
    <p:sldId id="590" r:id="rId11"/>
    <p:sldId id="592" r:id="rId12"/>
    <p:sldId id="594" r:id="rId13"/>
    <p:sldId id="603" r:id="rId14"/>
    <p:sldId id="596" r:id="rId15"/>
    <p:sldId id="597" r:id="rId16"/>
    <p:sldId id="593" r:id="rId17"/>
    <p:sldId id="598" r:id="rId18"/>
    <p:sldId id="599" r:id="rId19"/>
    <p:sldId id="600" r:id="rId20"/>
    <p:sldId id="602" r:id="rId21"/>
    <p:sldId id="578" r:id="rId22"/>
    <p:sldId id="605" r:id="rId2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9FB4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1" autoAdjust="0"/>
    <p:restoredTop sz="82042" autoAdjust="0"/>
  </p:normalViewPr>
  <p:slideViewPr>
    <p:cSldViewPr>
      <p:cViewPr varScale="1">
        <p:scale>
          <a:sx n="36" d="100"/>
          <a:sy n="36" d="100"/>
        </p:scale>
        <p:origin x="129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1974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wmf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2086EE-5EC5-45DC-8F8D-C8B02F6790CD}" type="datetimeFigureOut">
              <a:rPr lang="en-US" altLang="zh-CN"/>
              <a:pPr/>
              <a:t>1/19/2021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4BFC17-2269-4E12-AF98-5B8E04CDAEA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6611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A127C3-069B-4A17-B483-C2D9DC33E6D4}" type="datetimeFigureOut">
              <a:rPr lang="en-US" altLang="zh-CN"/>
              <a:pPr/>
              <a:t>1/19/2021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8866C5-A0F2-48C9-B84E-4C03C560A52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2286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zh-CN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0755A22-44A6-4E6F-B6CF-9142B64E2DBF}" type="slidenum">
              <a:rPr lang="en-US" altLang="zh-CN"/>
              <a:pPr eaLnBrk="1" hangingPunct="1"/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1361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u="sng" smtClean="0"/>
              <a:t>Eval’d via 700 street intercepts (Mar 2009)</a:t>
            </a:r>
          </a:p>
          <a:p>
            <a:r>
              <a:rPr lang="en-US" altLang="zh-CN" smtClean="0"/>
              <a:t>40% aided recall.</a:t>
            </a:r>
          </a:p>
          <a:p>
            <a:r>
              <a:rPr lang="en-US" altLang="zh-CN" smtClean="0"/>
              <a:t>This ad was subsequently adapted and aired in Yunnan province, and 19 other cities across China.</a:t>
            </a:r>
            <a:endParaRPr lang="en-CA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5E78E8-EC7C-4941-9DA6-48742EA78165}" type="slidenum">
              <a:rPr lang="en-US" altLang="zh-CN"/>
              <a:pPr eaLnBrk="1" hangingPunct="1"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9020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The campaign was recalled by 45% of respondents.</a:t>
            </a:r>
            <a:endParaRPr lang="en-CA" smtClean="0"/>
          </a:p>
          <a:p>
            <a:r>
              <a:rPr lang="en-US" altLang="zh-CN" smtClean="0"/>
              <a:t>Of all the media used in this campaign, television had the greatest reach and impact on recall.  </a:t>
            </a:r>
            <a:endParaRPr lang="en-CA" smtClean="0"/>
          </a:p>
          <a:p>
            <a:r>
              <a:rPr lang="en-US" altLang="zh-CN" smtClean="0"/>
              <a:t>Those who recalled the campaign said that it was relevant to their lives (86%); provided them with new information (81%); made them stop and think (60%).</a:t>
            </a:r>
            <a:endParaRPr lang="en-CA" smtClean="0"/>
          </a:p>
          <a:p>
            <a:r>
              <a:rPr lang="en-US" altLang="zh-CN" smtClean="0"/>
              <a:t>Respondent knowledge that second hand smoke exposure causes lung diseases other than cancer increased from the baseline to the post-campaign period. Among smokers, knowledge that smoking causes heart disease and lung diseases in children also increased.</a:t>
            </a:r>
            <a:endParaRPr lang="en-CA" smtClean="0"/>
          </a:p>
          <a:p>
            <a:r>
              <a:rPr lang="en-US" altLang="zh-CN" smtClean="0"/>
              <a:t>Following the campaign, smokers were more likely to think about the harm that their smoking might be doing to others.</a:t>
            </a:r>
            <a:endParaRPr lang="en-CA" smtClean="0"/>
          </a:p>
          <a:p>
            <a:endParaRPr lang="en-C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395B29B-DF59-45DB-962C-5A5E0FD0BD22}" type="slidenum">
              <a:rPr lang="en-US" altLang="zh-CN"/>
              <a:pPr eaLnBrk="1" hangingPunct="1"/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1980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smtClean="0"/>
              <a:t>Pretesting - behaviour change is ultimate goal!</a:t>
            </a:r>
          </a:p>
        </p:txBody>
      </p:sp>
    </p:spTree>
    <p:extLst>
      <p:ext uri="{BB962C8B-B14F-4D97-AF65-F5344CB8AC3E}">
        <p14:creationId xmlns:p14="http://schemas.microsoft.com/office/powerpoint/2010/main" val="3966408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…let’s talk about what kinds of ads work.  The research shows us that….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9D1BF45-8BA1-49C4-A2B9-ADF74ED42EE3}" type="slidenum">
              <a:rPr lang="en-US" altLang="zh-CN"/>
              <a:pPr eaLnBrk="1" hangingPunct="1"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60379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1480721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2" eaLnBrk="1" hangingPunct="1">
              <a:spcBef>
                <a:spcPct val="0"/>
              </a:spcBef>
            </a:pPr>
            <a:r>
              <a:rPr lang="en-AU" smtClean="0">
                <a:cs typeface="Arial" panose="020B0604020202020204" pitchFamily="34" charset="0"/>
              </a:rPr>
              <a:t>Try to channel as much money as you can into ad placement </a:t>
            </a:r>
            <a:r>
              <a:rPr lang="en-GB" smtClean="0"/>
              <a:t>without</a:t>
            </a:r>
          </a:p>
          <a:p>
            <a:pPr marL="0" lvl="2" eaLnBrk="1" hangingPunct="1">
              <a:spcBef>
                <a:spcPct val="0"/>
              </a:spcBef>
            </a:pPr>
            <a:r>
              <a:rPr lang="en-GB" smtClean="0"/>
              <a:t> compromising ad quality. You don’t need to re-invent the wheel. </a:t>
            </a:r>
          </a:p>
          <a:p>
            <a:pPr marL="0" lvl="2" eaLnBrk="1" hangingPunct="1">
              <a:spcBef>
                <a:spcPct val="0"/>
              </a:spcBef>
            </a:pPr>
            <a:r>
              <a:rPr lang="en-AU" b="1" i="1" smtClean="0">
                <a:cs typeface="Arial" panose="020B0604020202020204" pitchFamily="34" charset="0"/>
              </a:rPr>
              <a:t>Everyone wants to create their own ads but…need to examine our reasons for wanting to do so.</a:t>
            </a:r>
          </a:p>
          <a:p>
            <a:pPr marL="0" lvl="2"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D0187F-A1EC-4E1B-B8CD-55AEE4F20C19}" type="slidenum">
              <a:rPr lang="en-GB"/>
              <a:pPr eaLnBrk="1" hangingPunct="1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788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zh-CN" b="1" i="1" smtClean="0"/>
              <a:t>Mixing quantitative and qualitative methods is ideal.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0300564-EC62-4979-ABC9-BF5C22432726}" type="slidenum">
              <a:rPr lang="en-US" altLang="zh-CN"/>
              <a:pPr eaLnBrk="1" hangingPunct="1"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16144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How do we know what works?  China is “special”, right?</a:t>
            </a:r>
          </a:p>
          <a:p>
            <a:r>
              <a:rPr lang="en-US" altLang="zh-CN" smtClean="0"/>
              <a:t>Cessation – 2008</a:t>
            </a:r>
          </a:p>
          <a:p>
            <a:r>
              <a:rPr lang="en-US" altLang="zh-CN" smtClean="0"/>
              <a:t>SHS - 2010</a:t>
            </a:r>
            <a:endParaRPr lang="en-C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BBBC5F3-5115-4A79-A871-DE8A882E0E0C}" type="slidenum">
              <a:rPr lang="en-US" altLang="zh-CN"/>
              <a:pPr eaLnBrk="1" hangingPunct="1"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42903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u="sng" smtClean="0"/>
              <a:t>Concern:</a:t>
            </a:r>
          </a:p>
          <a:p>
            <a:pPr marL="0" lvl="1" eaLnBrk="1" hangingPunct="1">
              <a:spcBef>
                <a:spcPct val="0"/>
              </a:spcBef>
              <a:buClr>
                <a:schemeClr val="accent1"/>
              </a:buClr>
              <a:buSzPct val="85000"/>
            </a:pPr>
            <a:r>
              <a:rPr lang="en-AU" sz="1600" smtClean="0">
                <a:solidFill>
                  <a:srgbClr val="333333"/>
                </a:solidFill>
                <a:ea typeface="MS PGothic" panose="020B0600070205080204" pitchFamily="34" charset="-128"/>
              </a:rPr>
              <a:t>…concerned about </a:t>
            </a:r>
            <a:r>
              <a:rPr lang="en-AU" sz="1600" u="sng" smtClean="0">
                <a:solidFill>
                  <a:srgbClr val="333333"/>
                </a:solidFill>
                <a:ea typeface="MS PGothic" panose="020B0600070205080204" pitchFamily="34" charset="-128"/>
              </a:rPr>
              <a:t>smoking around me</a:t>
            </a:r>
            <a:endParaRPr lang="en-AU" sz="1600" smtClean="0">
              <a:solidFill>
                <a:srgbClr val="333333"/>
              </a:solidFill>
              <a:ea typeface="MS PGothic" panose="020B0600070205080204" pitchFamily="34" charset="-128"/>
            </a:endParaRPr>
          </a:p>
          <a:p>
            <a:pPr marL="0" lvl="1" eaLnBrk="1" hangingPunct="1">
              <a:spcBef>
                <a:spcPct val="0"/>
              </a:spcBef>
              <a:buClr>
                <a:schemeClr val="accent1"/>
              </a:buClr>
              <a:buSzPct val="85000"/>
            </a:pPr>
            <a:r>
              <a:rPr lang="en-AU" sz="1600" smtClean="0">
                <a:solidFill>
                  <a:srgbClr val="333333"/>
                </a:solidFill>
                <a:ea typeface="MS PGothic" panose="020B0600070205080204" pitchFamily="34" charset="-128"/>
              </a:rPr>
              <a:t>…concerned about </a:t>
            </a:r>
            <a:r>
              <a:rPr lang="en-AU" sz="1600" u="sng" smtClean="0">
                <a:solidFill>
                  <a:srgbClr val="333333"/>
                </a:solidFill>
                <a:ea typeface="MS PGothic" panose="020B0600070205080204" pitchFamily="34" charset="-128"/>
              </a:rPr>
              <a:t>smoking around other adults</a:t>
            </a:r>
            <a:endParaRPr lang="en-AU" sz="1600" smtClean="0">
              <a:solidFill>
                <a:srgbClr val="333333"/>
              </a:solidFill>
              <a:ea typeface="MS PGothic" panose="020B0600070205080204" pitchFamily="34" charset="-128"/>
            </a:endParaRPr>
          </a:p>
          <a:p>
            <a:pPr marL="0" lvl="1" eaLnBrk="1" hangingPunct="1">
              <a:spcBef>
                <a:spcPct val="0"/>
              </a:spcBef>
              <a:buClr>
                <a:schemeClr val="accent1"/>
              </a:buClr>
              <a:buSzPct val="85000"/>
            </a:pPr>
            <a:r>
              <a:rPr lang="en-AU" sz="1600" smtClean="0">
                <a:solidFill>
                  <a:srgbClr val="333333"/>
                </a:solidFill>
                <a:ea typeface="MS PGothic" panose="020B0600070205080204" pitchFamily="34" charset="-128"/>
              </a:rPr>
              <a:t>…concerned about </a:t>
            </a:r>
            <a:r>
              <a:rPr lang="en-AU" sz="1600" u="sng" smtClean="0">
                <a:solidFill>
                  <a:srgbClr val="333333"/>
                </a:solidFill>
                <a:ea typeface="MS PGothic" panose="020B0600070205080204" pitchFamily="34" charset="-128"/>
              </a:rPr>
              <a:t>smoking around children</a:t>
            </a:r>
          </a:p>
          <a:p>
            <a:endParaRPr lang="en-CA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A6D0536-8285-4DA3-80B5-F8E573D058CA}" type="slidenum">
              <a:rPr lang="en-US" altLang="zh-CN"/>
              <a:pPr eaLnBrk="1" hangingPunct="1"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98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3AA6A77-CC43-4B3B-8C48-27BB763D4DD8}" type="slidenum">
              <a:rPr lang="en-US" altLang="zh-CN"/>
              <a:pPr eaLnBrk="1" hangingPunct="1"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1051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Australian Cancer Council campaign – original 1979, and then reshot Oct 2007</a:t>
            </a:r>
          </a:p>
          <a:p>
            <a:endParaRPr lang="en-CA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446F13-1200-49C9-8A9E-9E70CE44FCC5}" type="slidenum">
              <a:rPr lang="en-US" altLang="zh-CN"/>
              <a:pPr eaLnBrk="1" hangingPunct="1"/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75635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Freeform 6"/>
          <p:cNvSpPr>
            <a:spLocks/>
          </p:cNvSpPr>
          <p:nvPr userDrawn="1"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45000">
                <a:schemeClr val="accent2">
                  <a:shade val="50000"/>
                  <a:satMod val="120000"/>
                  <a:alpha val="12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onstantia" pitchFamily="18" charset="0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pic>
        <p:nvPicPr>
          <p:cNvPr id="10" name="Picture 8" descr="WLF logo (reversed).TIF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999999"/>
              </a:clrFrom>
              <a:clrTo>
                <a:srgbClr val="9999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5543550"/>
            <a:ext cx="3509962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752600"/>
            <a:ext cx="7851648" cy="1828800"/>
          </a:xfrm>
          <a:ln>
            <a:noFill/>
          </a:ln>
        </p:spPr>
        <p:txBody>
          <a:bodyPr tIns="0" rIns="18288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962400"/>
            <a:ext cx="7854696" cy="1752600"/>
          </a:xfrm>
        </p:spPr>
        <p:txBody>
          <a:bodyPr lIns="0" rIns="18288">
            <a:noAutofit/>
          </a:bodyPr>
          <a:lstStyle>
            <a:lvl1pPr marL="0" marR="45720" indent="0" algn="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946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LF_Gradated_Ba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258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 userDrawn="1"/>
        </p:nvSpPr>
        <p:spPr>
          <a:xfrm>
            <a:off x="609600" y="457200"/>
            <a:ext cx="8229600" cy="6019800"/>
          </a:xfrm>
          <a:prstGeom prst="roundRect">
            <a:avLst>
              <a:gd name="adj" fmla="val 9944"/>
            </a:avLst>
          </a:prstGeom>
          <a:noFill/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6" name="Rectangle 5"/>
          <p:cNvSpPr/>
          <p:nvPr userDrawn="1"/>
        </p:nvSpPr>
        <p:spPr>
          <a:xfrm>
            <a:off x="6324600" y="6019800"/>
            <a:ext cx="2468563" cy="6858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 descr="WLF Logo (new)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057900"/>
            <a:ext cx="21637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04088"/>
            <a:ext cx="7696200" cy="1143000"/>
          </a:xfrm>
        </p:spPr>
        <p:txBody>
          <a:bodyPr>
            <a:noAutofit/>
          </a:bodyPr>
          <a:lstStyle>
            <a:lvl1pPr>
              <a:defRPr>
                <a:solidFill>
                  <a:srgbClr val="1E9FB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4400" y="1935480"/>
            <a:ext cx="7696200" cy="4389120"/>
          </a:xfrm>
        </p:spPr>
        <p:txBody>
          <a:bodyPr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buSzPct val="70000"/>
              <a:defRPr sz="2400">
                <a:solidFill>
                  <a:srgbClr val="333333"/>
                </a:solidFill>
                <a:latin typeface="+mj-lt"/>
              </a:defRPr>
            </a:lvl1pPr>
            <a:lvl2pPr marL="457200" indent="-228600">
              <a:spcBef>
                <a:spcPts val="0"/>
              </a:spcBef>
              <a:spcAft>
                <a:spcPts val="600"/>
              </a:spcAft>
              <a:buSzPct val="70000"/>
              <a:defRPr sz="2200">
                <a:solidFill>
                  <a:srgbClr val="333333"/>
                </a:solidFill>
                <a:latin typeface="+mj-lt"/>
              </a:defRPr>
            </a:lvl2pPr>
            <a:lvl3pPr marL="685800" indent="-228600">
              <a:spcBef>
                <a:spcPts val="0"/>
              </a:spcBef>
              <a:spcAft>
                <a:spcPts val="600"/>
              </a:spcAft>
              <a:buSzPct val="70000"/>
              <a:defRPr sz="2000">
                <a:solidFill>
                  <a:srgbClr val="333333"/>
                </a:solidFill>
                <a:latin typeface="+mj-lt"/>
              </a:defRPr>
            </a:lvl3pPr>
            <a:lvl4pPr marL="914400" indent="-228600">
              <a:spcBef>
                <a:spcPts val="0"/>
              </a:spcBef>
              <a:spcAft>
                <a:spcPts val="600"/>
              </a:spcAft>
              <a:buSzPct val="70000"/>
              <a:defRPr sz="2000">
                <a:solidFill>
                  <a:srgbClr val="333333"/>
                </a:solidFill>
                <a:latin typeface="+mj-lt"/>
              </a:defRPr>
            </a:lvl4pPr>
            <a:lvl5pPr marL="1143000" indent="-228600">
              <a:spcBef>
                <a:spcPts val="0"/>
              </a:spcBef>
              <a:spcAft>
                <a:spcPts val="600"/>
              </a:spcAft>
              <a:buSzPct val="70000"/>
              <a:defRPr sz="2000">
                <a:solidFill>
                  <a:srgbClr val="33333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179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/>
          <p:cNvSpPr/>
          <p:nvPr userDrawn="1"/>
        </p:nvSpPr>
        <p:spPr>
          <a:xfrm>
            <a:off x="609600" y="457200"/>
            <a:ext cx="8229600" cy="6019800"/>
          </a:xfrm>
          <a:prstGeom prst="roundRect">
            <a:avLst>
              <a:gd name="adj" fmla="val 9944"/>
            </a:avLst>
          </a:prstGeom>
          <a:noFill/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4" descr="WLF_Gradated_Ba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258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7" name="Rectangle 5"/>
          <p:cNvSpPr/>
          <p:nvPr userDrawn="1"/>
        </p:nvSpPr>
        <p:spPr>
          <a:xfrm>
            <a:off x="6324600" y="6019800"/>
            <a:ext cx="2468563" cy="6858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6" descr="WLF Logo (new)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057900"/>
            <a:ext cx="21637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704088"/>
            <a:ext cx="7696200" cy="1143000"/>
          </a:xfrm>
        </p:spPr>
        <p:txBody>
          <a:bodyPr>
            <a:noAutofit/>
          </a:bodyPr>
          <a:lstStyle>
            <a:lvl1pPr>
              <a:defRPr>
                <a:solidFill>
                  <a:srgbClr val="1E9FB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20085"/>
            <a:ext cx="3767328" cy="4434840"/>
          </a:xfrm>
        </p:spPr>
        <p:txBody>
          <a:bodyPr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buSzPct val="70000"/>
              <a:defRPr sz="2400">
                <a:solidFill>
                  <a:srgbClr val="333333"/>
                </a:solidFill>
                <a:latin typeface="+mj-lt"/>
              </a:defRPr>
            </a:lvl1pPr>
            <a:lvl2pPr marL="457200" indent="-228600">
              <a:spcBef>
                <a:spcPts val="0"/>
              </a:spcBef>
              <a:spcAft>
                <a:spcPts val="600"/>
              </a:spcAft>
              <a:buSzPct val="70000"/>
              <a:defRPr sz="2200">
                <a:solidFill>
                  <a:srgbClr val="333333"/>
                </a:solidFill>
                <a:latin typeface="+mj-lt"/>
              </a:defRPr>
            </a:lvl2pPr>
            <a:lvl3pPr marL="685800" indent="-228600">
              <a:spcBef>
                <a:spcPts val="0"/>
              </a:spcBef>
              <a:spcAft>
                <a:spcPts val="600"/>
              </a:spcAft>
              <a:buSzPct val="70000"/>
              <a:defRPr sz="2000">
                <a:solidFill>
                  <a:srgbClr val="333333"/>
                </a:solidFill>
                <a:latin typeface="+mj-lt"/>
              </a:defRPr>
            </a:lvl3pPr>
            <a:lvl4pPr marL="914400" indent="-228600">
              <a:spcBef>
                <a:spcPts val="0"/>
              </a:spcBef>
              <a:spcAft>
                <a:spcPts val="600"/>
              </a:spcAft>
              <a:buSzPct val="70000"/>
              <a:defRPr sz="2000">
                <a:solidFill>
                  <a:srgbClr val="333333"/>
                </a:solidFill>
                <a:latin typeface="+mj-lt"/>
              </a:defRPr>
            </a:lvl4pPr>
            <a:lvl5pPr marL="1143000" indent="-228600">
              <a:spcBef>
                <a:spcPts val="0"/>
              </a:spcBef>
              <a:spcAft>
                <a:spcPts val="600"/>
              </a:spcAft>
              <a:buSzPct val="70000"/>
              <a:defRPr sz="2000">
                <a:solidFill>
                  <a:srgbClr val="33333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3"/>
          </p:nvPr>
        </p:nvSpPr>
        <p:spPr>
          <a:xfrm>
            <a:off x="4843272" y="1920240"/>
            <a:ext cx="3767328" cy="4434840"/>
          </a:xfrm>
        </p:spPr>
        <p:txBody>
          <a:bodyPr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buSzPct val="70000"/>
              <a:defRPr sz="2400">
                <a:solidFill>
                  <a:srgbClr val="333333"/>
                </a:solidFill>
                <a:latin typeface="+mj-lt"/>
              </a:defRPr>
            </a:lvl1pPr>
            <a:lvl2pPr marL="457200" indent="-228600">
              <a:spcBef>
                <a:spcPts val="0"/>
              </a:spcBef>
              <a:spcAft>
                <a:spcPts val="600"/>
              </a:spcAft>
              <a:buSzPct val="70000"/>
              <a:defRPr sz="2200">
                <a:solidFill>
                  <a:srgbClr val="333333"/>
                </a:solidFill>
                <a:latin typeface="+mj-lt"/>
              </a:defRPr>
            </a:lvl2pPr>
            <a:lvl3pPr marL="685800" indent="-228600">
              <a:spcBef>
                <a:spcPts val="0"/>
              </a:spcBef>
              <a:spcAft>
                <a:spcPts val="600"/>
              </a:spcAft>
              <a:buSzPct val="70000"/>
              <a:defRPr sz="2000">
                <a:solidFill>
                  <a:srgbClr val="333333"/>
                </a:solidFill>
                <a:latin typeface="+mj-lt"/>
              </a:defRPr>
            </a:lvl3pPr>
            <a:lvl4pPr marL="914400" indent="-228600">
              <a:spcBef>
                <a:spcPts val="0"/>
              </a:spcBef>
              <a:spcAft>
                <a:spcPts val="600"/>
              </a:spcAft>
              <a:buSzPct val="70000"/>
              <a:defRPr sz="2000">
                <a:solidFill>
                  <a:srgbClr val="333333"/>
                </a:solidFill>
                <a:latin typeface="+mj-lt"/>
              </a:defRPr>
            </a:lvl4pPr>
            <a:lvl5pPr marL="1143000" indent="-228600">
              <a:spcBef>
                <a:spcPts val="0"/>
              </a:spcBef>
              <a:spcAft>
                <a:spcPts val="600"/>
              </a:spcAft>
              <a:buSzPct val="70000"/>
              <a:defRPr sz="2000">
                <a:solidFill>
                  <a:srgbClr val="33333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841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rgbClr val="1E9FB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>
                <a:solidFill>
                  <a:srgbClr val="333333"/>
                </a:solidFill>
                <a:latin typeface="+mj-lt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333333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8421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307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ts val="600"/>
        </a:spcAft>
        <a:buClr>
          <a:srgbClr val="0BD0D9"/>
        </a:buClr>
        <a:buSzPct val="7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8600" algn="l" rtl="0" eaLnBrk="0" fontAlgn="base" hangingPunct="0">
        <a:spcBef>
          <a:spcPct val="0"/>
        </a:spcBef>
        <a:spcAft>
          <a:spcPts val="600"/>
        </a:spcAft>
        <a:buClr>
          <a:schemeClr val="accent1"/>
        </a:buClr>
        <a:buSzPct val="70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685800" indent="-228600" algn="l" rtl="0" eaLnBrk="0" fontAlgn="base" hangingPunct="0">
        <a:spcBef>
          <a:spcPct val="0"/>
        </a:spcBef>
        <a:spcAft>
          <a:spcPts val="60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j-lt"/>
          <a:ea typeface="+mn-ea"/>
          <a:cs typeface="+mn-cs"/>
        </a:defRPr>
      </a:lvl3pPr>
      <a:lvl4pPr marL="914400" indent="-228600" algn="l" rtl="0" eaLnBrk="0" fontAlgn="base" hangingPunct="0">
        <a:spcBef>
          <a:spcPct val="0"/>
        </a:spcBef>
        <a:spcAft>
          <a:spcPts val="600"/>
        </a:spcAft>
        <a:buClr>
          <a:srgbClr val="0BD0D9"/>
        </a:buClr>
        <a:buSzPct val="7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143000" indent="-228600" algn="l" rtl="0" eaLnBrk="0" fontAlgn="base" hangingPunct="0">
        <a:spcBef>
          <a:spcPct val="0"/>
        </a:spcBef>
        <a:spcAft>
          <a:spcPts val="600"/>
        </a:spcAft>
        <a:buClr>
          <a:srgbClr val="10CF9B"/>
        </a:buClr>
        <a:buSzPct val="7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User1\Desktop\MPOWER%20Training-WLF%20PPT\Sponge%20(new)%2030s.MPG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User1\Desktop\MPOWER%20Training-WLF%20PPT\&#28023;&#32501;&#31687;-&#21271;&#20140;&#24066;&#21355;&#29983;&#23616;.mpg" TargetMode="Externa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User1\Desktop\MPOWER%20Training-WLF%20PPT\Wedding.MPG" TargetMode="Externa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User1\Desktop\MPOWER%20Training-WLF%20PPT\office-9-11(final).wmv" TargetMode="Externa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wchen@worldlungfoundation.or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2.png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17.png"/><Relationship Id="rId7" Type="http://schemas.openxmlformats.org/officeDocument/2006/relationships/image" Target="../media/image9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image" Target="../media/image16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5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png"/><Relationship Id="rId1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25.png"/><Relationship Id="rId3" Type="http://schemas.openxmlformats.org/officeDocument/2006/relationships/oleObject" Target="../embeddings/oleObject9.bin"/><Relationship Id="rId21" Type="http://schemas.openxmlformats.org/officeDocument/2006/relationships/oleObject" Target="../embeddings/oleObject18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2.png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png"/><Relationship Id="rId20" Type="http://schemas.openxmlformats.org/officeDocument/2006/relationships/image" Target="../media/image26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21.png"/><Relationship Id="rId19" Type="http://schemas.openxmlformats.org/officeDocument/2006/relationships/oleObject" Target="../embeddings/oleObject17.bin"/><Relationship Id="rId4" Type="http://schemas.openxmlformats.org/officeDocument/2006/relationships/image" Target="../media/image18.png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3.png"/><Relationship Id="rId22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有效的控烟广告</a:t>
            </a:r>
            <a:endParaRPr lang="en-US" dirty="0"/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533400" y="3962400"/>
            <a:ext cx="7854950" cy="1752600"/>
          </a:xfrm>
        </p:spPr>
        <p:txBody>
          <a:bodyPr/>
          <a:lstStyle/>
          <a:p>
            <a:pPr marR="0" eaLnBrk="1" hangingPunct="1">
              <a:spcAft>
                <a:spcPct val="0"/>
              </a:spcAft>
            </a:pPr>
            <a:r>
              <a:rPr lang="zh-CN" altLang="en-US" sz="2400" smtClean="0"/>
              <a:t>陈瑜</a:t>
            </a:r>
            <a:endParaRPr lang="en-US" altLang="zh-CN" sz="2400" smtClean="0"/>
          </a:p>
          <a:p>
            <a:pPr marR="0" eaLnBrk="1" hangingPunct="1">
              <a:spcAft>
                <a:spcPct val="0"/>
              </a:spcAft>
            </a:pPr>
            <a:r>
              <a:rPr lang="en-US" altLang="zh-CN" sz="2400" smtClean="0"/>
              <a:t>MPOWER</a:t>
            </a:r>
            <a:r>
              <a:rPr lang="zh-CN" altLang="en-US" sz="2400" smtClean="0"/>
              <a:t>培训</a:t>
            </a:r>
          </a:p>
          <a:p>
            <a:pPr marR="0" eaLnBrk="1" hangingPunct="1">
              <a:spcAft>
                <a:spcPct val="0"/>
              </a:spcAft>
            </a:pPr>
            <a:r>
              <a:rPr lang="en-US" altLang="zh-CN" sz="2400" smtClean="0"/>
              <a:t>2011</a:t>
            </a:r>
            <a:r>
              <a:rPr lang="zh-CN" altLang="en-US" sz="2400" smtClean="0"/>
              <a:t>年</a:t>
            </a:r>
            <a:r>
              <a:rPr lang="en-US" altLang="zh-CN" sz="2400" smtClean="0"/>
              <a:t>1</a:t>
            </a:r>
            <a:r>
              <a:rPr lang="zh-CN" altLang="en-US" sz="2400" smtClean="0"/>
              <a:t>月</a:t>
            </a:r>
            <a:r>
              <a:rPr lang="en-US" altLang="zh-CN" sz="2400" smtClean="0">
                <a:latin typeface="宋体" panose="02010600030101010101" pitchFamily="2" charset="-122"/>
              </a:rPr>
              <a:t>•</a:t>
            </a:r>
            <a:r>
              <a:rPr lang="zh-CN" altLang="en-US" sz="2400" smtClean="0"/>
              <a:t>北京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914400" y="704850"/>
            <a:ext cx="7696200" cy="1143000"/>
          </a:xfrm>
        </p:spPr>
        <p:txBody>
          <a:bodyPr/>
          <a:lstStyle/>
          <a:p>
            <a:r>
              <a:rPr lang="zh-CN" altLang="en-US" sz="2800" u="sng" smtClean="0"/>
              <a:t>中国区信息测试</a:t>
            </a:r>
            <a:r>
              <a:rPr lang="en-US" altLang="zh-CN" sz="2800" u="sng" smtClean="0">
                <a:ea typeface="宋体" panose="02010600030101010101" pitchFamily="2" charset="-122"/>
              </a:rPr>
              <a:t>:</a:t>
            </a:r>
            <a:br>
              <a:rPr lang="en-US" altLang="zh-CN" sz="2800" u="sng" smtClean="0">
                <a:ea typeface="宋体" panose="02010600030101010101" pitchFamily="2" charset="-122"/>
              </a:rPr>
            </a:br>
            <a:r>
              <a:rPr lang="zh-CN" altLang="en-US" smtClean="0"/>
              <a:t>主要发现</a:t>
            </a:r>
            <a:endParaRPr lang="en-CA" sz="2800" i="1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914400" y="1935163"/>
            <a:ext cx="7696200" cy="4389437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2400"/>
              </a:spcAft>
              <a:buFont typeface="Wingdings 2" panose="05020102010507070707" pitchFamily="18" charset="2"/>
              <a:buNone/>
            </a:pPr>
            <a:r>
              <a:rPr lang="zh-CN" altLang="en-US" sz="2800" b="1" smtClean="0"/>
              <a:t>不管戒烟广告还是二手烟广告，被测试者的反应和其它国家的测试者几乎都一样。</a:t>
            </a:r>
          </a:p>
          <a:p>
            <a:pPr marL="0" indent="0">
              <a:spcBef>
                <a:spcPct val="0"/>
              </a:spcBef>
              <a:spcAft>
                <a:spcPts val="2400"/>
              </a:spcAft>
            </a:pPr>
            <a:r>
              <a:rPr lang="zh-CN" altLang="en-US" smtClean="0">
                <a:solidFill>
                  <a:schemeClr val="tx1"/>
                </a:solidFill>
              </a:rPr>
              <a:t>使用</a:t>
            </a:r>
            <a:r>
              <a:rPr lang="zh-CN" altLang="en-US" b="1" smtClean="0">
                <a:solidFill>
                  <a:srgbClr val="1E9FB4"/>
                </a:solidFill>
              </a:rPr>
              <a:t>图片</a:t>
            </a:r>
            <a:r>
              <a:rPr lang="zh-CN" altLang="en-US" smtClean="0">
                <a:solidFill>
                  <a:schemeClr val="tx1"/>
                </a:solidFill>
              </a:rPr>
              <a:t>、</a:t>
            </a:r>
            <a:r>
              <a:rPr lang="zh-CN" altLang="en-US" b="1" smtClean="0">
                <a:solidFill>
                  <a:srgbClr val="1E9FB4"/>
                </a:solidFill>
              </a:rPr>
              <a:t>内脏画面</a:t>
            </a:r>
            <a:r>
              <a:rPr lang="zh-CN" altLang="en-US" smtClean="0">
                <a:solidFill>
                  <a:schemeClr val="tx1"/>
                </a:solidFill>
              </a:rPr>
              <a:t>的强烈健康影响信息的广告始终评级最高</a:t>
            </a:r>
            <a:endParaRPr lang="en-AU" smtClean="0"/>
          </a:p>
          <a:p>
            <a:pPr marL="0" indent="0">
              <a:spcBef>
                <a:spcPct val="0"/>
              </a:spcBef>
              <a:spcAft>
                <a:spcPts val="2400"/>
              </a:spcAft>
            </a:pPr>
            <a:r>
              <a:rPr lang="zh-CN" altLang="en-US" smtClean="0"/>
              <a:t>被测试者对广告的反应很相似</a:t>
            </a:r>
            <a:r>
              <a:rPr lang="en-AU" smtClean="0"/>
              <a:t>, </a:t>
            </a:r>
            <a:r>
              <a:rPr lang="zh-CN" altLang="en-US" smtClean="0"/>
              <a:t>不管年龄、性别和地点</a:t>
            </a:r>
            <a:r>
              <a:rPr lang="en-AU" smtClean="0"/>
              <a:t> </a:t>
            </a:r>
            <a:r>
              <a:rPr lang="en-AU" b="1" i="1" smtClean="0">
                <a:sym typeface="Wingdings" panose="05000000000000000000" pitchFamily="2" charset="2"/>
              </a:rPr>
              <a:t> </a:t>
            </a:r>
            <a:r>
              <a:rPr lang="zh-CN" altLang="en-US" b="1" i="1" smtClean="0">
                <a:sym typeface="Wingdings" panose="05000000000000000000" pitchFamily="2" charset="2"/>
              </a:rPr>
              <a:t>专门针对子群体没有必要</a:t>
            </a:r>
            <a:endParaRPr lang="en-AU" b="1" i="1" smtClean="0">
              <a:sym typeface="Wingdings" panose="05000000000000000000" pitchFamily="2" charset="2"/>
            </a:endParaRPr>
          </a:p>
          <a:p>
            <a:pPr marL="0" indent="0">
              <a:spcBef>
                <a:spcPct val="0"/>
              </a:spcBef>
              <a:spcAft>
                <a:spcPts val="2400"/>
              </a:spcAft>
            </a:pPr>
            <a:endParaRPr lang="en-US" altLang="zh-CN" smtClean="0"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914400" y="685800"/>
            <a:ext cx="7696200" cy="5638800"/>
          </a:xfrm>
        </p:spPr>
        <p:txBody>
          <a:bodyPr anchor="ctr"/>
          <a:lstStyle/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zh-CN" sz="5000" b="1" smtClean="0"/>
              <a:t>《</a:t>
            </a:r>
            <a:r>
              <a:rPr lang="zh-CN" altLang="en-US" sz="5000" b="1" smtClean="0"/>
              <a:t>海绵篇</a:t>
            </a:r>
            <a:r>
              <a:rPr lang="en-US" altLang="zh-CN" sz="5000" b="1" smtClean="0"/>
              <a:t>》</a:t>
            </a:r>
          </a:p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zh-CN" sz="2800" b="1" smtClean="0"/>
              <a:t>(</a:t>
            </a:r>
            <a:r>
              <a:rPr lang="zh-CN" altLang="en-US" sz="2800" b="1" smtClean="0"/>
              <a:t>北京</a:t>
            </a:r>
            <a:r>
              <a:rPr lang="en-US" altLang="zh-CN" sz="2800" b="1" smtClean="0"/>
              <a:t>, 2008</a:t>
            </a:r>
            <a:r>
              <a:rPr lang="zh-CN" altLang="en-US" sz="2800" b="1" smtClean="0"/>
              <a:t>年</a:t>
            </a:r>
            <a:r>
              <a:rPr lang="en-US" altLang="zh-CN" sz="2800" b="1" smtClean="0"/>
              <a:t>)</a:t>
            </a:r>
            <a:endParaRPr lang="en-CA" sz="2800" b="1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914400" y="704850"/>
            <a:ext cx="7696200" cy="1143000"/>
          </a:xfrm>
        </p:spPr>
        <p:txBody>
          <a:bodyPr/>
          <a:lstStyle/>
          <a:p>
            <a:r>
              <a:rPr lang="en-US" altLang="zh-CN" smtClean="0"/>
              <a:t>《</a:t>
            </a:r>
            <a:r>
              <a:rPr lang="zh-CN" altLang="en-US" smtClean="0"/>
              <a:t>海绵篇</a:t>
            </a:r>
            <a:r>
              <a:rPr lang="en-US" altLang="zh-CN" smtClean="0"/>
              <a:t>》</a:t>
            </a:r>
            <a:endParaRPr lang="en-CA" sz="2800" smtClean="0"/>
          </a:p>
        </p:txBody>
      </p:sp>
      <p:pic>
        <p:nvPicPr>
          <p:cNvPr id="17411" name="Content Placeholder 5" descr="Australia.gif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3163" y="1066800"/>
            <a:ext cx="1087437" cy="685800"/>
          </a:xfrm>
        </p:spPr>
      </p:pic>
      <p:pic>
        <p:nvPicPr>
          <p:cNvPr id="4" name="Sponge (new) 30s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05000"/>
            <a:ext cx="55626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14400" y="704850"/>
            <a:ext cx="7696200" cy="1143000"/>
          </a:xfrm>
        </p:spPr>
        <p:txBody>
          <a:bodyPr/>
          <a:lstStyle/>
          <a:p>
            <a:r>
              <a:rPr lang="en-US" altLang="zh-CN" smtClean="0"/>
              <a:t>《</a:t>
            </a:r>
            <a:r>
              <a:rPr lang="zh-CN" altLang="en-US" smtClean="0"/>
              <a:t>海绵篇</a:t>
            </a:r>
            <a:r>
              <a:rPr lang="en-US" altLang="zh-CN" smtClean="0"/>
              <a:t>》</a:t>
            </a:r>
            <a:endParaRPr lang="en-CA" sz="2800" smtClean="0"/>
          </a:p>
        </p:txBody>
      </p:sp>
      <p:pic>
        <p:nvPicPr>
          <p:cNvPr id="18435" name="Picture 3" descr="china fla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1066800"/>
            <a:ext cx="10842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海绵篇-北京市卫生局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51038"/>
            <a:ext cx="5181600" cy="414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914400" y="704850"/>
            <a:ext cx="7696200" cy="1143000"/>
          </a:xfrm>
        </p:spPr>
        <p:txBody>
          <a:bodyPr/>
          <a:lstStyle/>
          <a:p>
            <a:r>
              <a:rPr lang="en-US" altLang="zh-CN" smtClean="0"/>
              <a:t>《</a:t>
            </a:r>
            <a:r>
              <a:rPr lang="zh-CN" altLang="en-US" smtClean="0"/>
              <a:t>海绵篇</a:t>
            </a:r>
            <a:r>
              <a:rPr lang="en-US" altLang="zh-CN" smtClean="0"/>
              <a:t>》</a:t>
            </a:r>
            <a:endParaRPr lang="en-CA" sz="2800" smtClean="0"/>
          </a:p>
        </p:txBody>
      </p:sp>
      <p:pic>
        <p:nvPicPr>
          <p:cNvPr id="19459" name="Picture 3" descr="china fla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1066800"/>
            <a:ext cx="10842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13" descr="Sponge poster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30313" y="1905000"/>
            <a:ext cx="3722687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onge Poster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313" y="4114800"/>
            <a:ext cx="3722687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Sponge Poster竖版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1905000"/>
            <a:ext cx="266065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696200" cy="1143000"/>
          </a:xfrm>
        </p:spPr>
        <p:txBody>
          <a:bodyPr/>
          <a:lstStyle/>
          <a:p>
            <a:r>
              <a:rPr lang="en-US" altLang="zh-CN" smtClean="0"/>
              <a:t>《</a:t>
            </a:r>
            <a:r>
              <a:rPr lang="zh-CN" altLang="en-US" smtClean="0"/>
              <a:t>海绵篇</a:t>
            </a:r>
            <a:r>
              <a:rPr lang="en-US" altLang="zh-CN" smtClean="0"/>
              <a:t>》</a:t>
            </a:r>
            <a:r>
              <a:rPr lang="en-US" altLang="zh-CN" sz="2800" smtClean="0">
                <a:ea typeface="宋体" panose="02010600030101010101" pitchFamily="2" charset="-122"/>
              </a:rPr>
              <a:t>		                     </a:t>
            </a:r>
            <a:r>
              <a:rPr lang="zh-CN" altLang="en-US" sz="2800" smtClean="0"/>
              <a:t>宣传回顾</a:t>
            </a:r>
            <a:endParaRPr lang="en-CA" sz="2800" smtClean="0"/>
          </a:p>
        </p:txBody>
      </p:sp>
      <p:sp>
        <p:nvSpPr>
          <p:cNvPr id="20483" name="Content Placeholder 7"/>
          <p:cNvSpPr>
            <a:spLocks noGrp="1"/>
          </p:cNvSpPr>
          <p:nvPr>
            <p:ph idx="1"/>
          </p:nvPr>
        </p:nvSpPr>
        <p:spPr>
          <a:xfrm>
            <a:off x="914400" y="4267200"/>
            <a:ext cx="7696200" cy="2057400"/>
          </a:xfrm>
        </p:spPr>
        <p:txBody>
          <a:bodyPr/>
          <a:lstStyle/>
          <a:p>
            <a:pPr eaLnBrk="1" fontAlgn="t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zh-CN" altLang="en-US" sz="2200" u="sng" smtClean="0"/>
              <a:t>效果评估</a:t>
            </a:r>
            <a:endParaRPr lang="en-CA" sz="2200" u="sng" smtClean="0"/>
          </a:p>
          <a:p>
            <a:pPr eaLnBrk="1" fontAlgn="t" hangingPunct="1">
              <a:spcBef>
                <a:spcPct val="0"/>
              </a:spcBef>
            </a:pPr>
            <a:r>
              <a:rPr lang="en-US" altLang="zh-CN" sz="2200" smtClean="0"/>
              <a:t>95% </a:t>
            </a:r>
            <a:r>
              <a:rPr lang="zh-CN" altLang="en-US" sz="2200" smtClean="0"/>
              <a:t>受访者感觉广告和他们生活息息相关</a:t>
            </a:r>
            <a:endParaRPr lang="en-CA" sz="2200" smtClean="0"/>
          </a:p>
          <a:p>
            <a:pPr eaLnBrk="1" fontAlgn="t" hangingPunct="1">
              <a:spcBef>
                <a:spcPct val="0"/>
              </a:spcBef>
            </a:pPr>
            <a:r>
              <a:rPr lang="en-US" altLang="zh-CN" sz="2200" smtClean="0"/>
              <a:t>97%</a:t>
            </a:r>
            <a:r>
              <a:rPr lang="zh-CN" altLang="en-US" sz="2200" smtClean="0"/>
              <a:t>受访者感觉广告是可信的</a:t>
            </a:r>
            <a:endParaRPr lang="en-CA" sz="2200" smtClean="0"/>
          </a:p>
          <a:p>
            <a:pPr eaLnBrk="1" fontAlgn="t" hangingPunct="1">
              <a:spcBef>
                <a:spcPct val="0"/>
              </a:spcBef>
            </a:pPr>
            <a:r>
              <a:rPr lang="en-US" altLang="zh-CN" sz="2200" smtClean="0"/>
              <a:t>76% </a:t>
            </a:r>
            <a:r>
              <a:rPr lang="zh-CN" altLang="en-US" sz="2200" smtClean="0"/>
              <a:t>受访者回答可能会劝别人戒烟</a:t>
            </a:r>
            <a:endParaRPr lang="en-CA" sz="2200" smtClean="0"/>
          </a:p>
          <a:p>
            <a:pPr eaLnBrk="1" fontAlgn="t" hangingPunct="1">
              <a:spcBef>
                <a:spcPct val="0"/>
              </a:spcBef>
            </a:pPr>
            <a:r>
              <a:rPr lang="en-US" altLang="zh-CN" sz="2200" smtClean="0"/>
              <a:t>63% </a:t>
            </a:r>
            <a:r>
              <a:rPr lang="zh-CN" altLang="en-US" sz="2200" smtClean="0"/>
              <a:t>受访者回答他们自己会考虑戒烟</a:t>
            </a:r>
            <a:endParaRPr lang="en-CA" sz="220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1985963"/>
          <a:ext cx="7543800" cy="2171700"/>
        </p:xfrm>
        <a:graphic>
          <a:graphicData uri="http://schemas.openxmlformats.org/drawingml/2006/table">
            <a:tbl>
              <a:tblPr/>
              <a:tblGrid>
                <a:gridCol w="1371600"/>
                <a:gridCol w="6172200"/>
              </a:tblGrid>
              <a:tr h="687388">
                <a:tc>
                  <a:txBody>
                    <a:bodyPr/>
                    <a:lstStyle>
                      <a:lvl1pPr marL="342900" indent="-3429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2286000" indent="-228600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0" marR="0" lvl="1" indent="-228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0" algn="l"/>
                        </a:tabLst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宣传单位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: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90488" indent="-90488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90488" indent="-90488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0488" marR="0" lvl="1" indent="-90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北京市卫生局</a:t>
                      </a:r>
                    </a:p>
                    <a:p>
                      <a:pPr marL="90488" marR="0" lvl="0" indent="-90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北京市爱卫会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宣传日期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:</a:t>
                      </a:r>
                      <a:endParaRPr kumimoji="0" lang="en-C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2009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年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1-2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月 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/ 2009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年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5-6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宣传范围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:</a:t>
                      </a:r>
                      <a:endParaRPr kumimoji="0" lang="en-C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北京市</a:t>
                      </a: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8"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媒体渠道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:</a:t>
                      </a:r>
                      <a:endParaRPr kumimoji="0" lang="en-C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2286000" indent="-228600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0" marR="0" lvl="1" indent="-228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0" algn="l"/>
                        </a:tabLst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09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年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1-2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月 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– 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北京电视台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,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公交及地铁移电视</a:t>
                      </a:r>
                    </a:p>
                    <a:p>
                      <a:pPr marL="2286000" marR="0" lvl="1" indent="-228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0" algn="l"/>
                        </a:tabLst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09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年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5-6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月 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– 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城市电视，区电视台，户外公交车站灯箱广告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914400" y="685800"/>
            <a:ext cx="7696200" cy="5638800"/>
          </a:xfrm>
        </p:spPr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en-US" altLang="zh-CN" sz="5000" b="1" smtClean="0"/>
              <a:t>《</a:t>
            </a:r>
            <a:r>
              <a:rPr lang="zh-CN" altLang="en-US" sz="5000" b="1" smtClean="0"/>
              <a:t>无形杀手</a:t>
            </a:r>
            <a:r>
              <a:rPr lang="en-US" altLang="zh-CN" sz="5000" b="1" smtClean="0"/>
              <a:t>-</a:t>
            </a:r>
            <a:r>
              <a:rPr lang="zh-CN" altLang="en-US" sz="5000" b="1" smtClean="0"/>
              <a:t>办公室篇</a:t>
            </a:r>
            <a:r>
              <a:rPr lang="en-US" altLang="zh-CN" sz="5000" b="1" smtClean="0"/>
              <a:t>》</a:t>
            </a:r>
          </a:p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zh-CN" sz="5000" b="1" smtClean="0"/>
              <a:t>(</a:t>
            </a:r>
            <a:r>
              <a:rPr lang="zh-CN" altLang="en-US" sz="5000" b="1" smtClean="0"/>
              <a:t>无烟广州</a:t>
            </a:r>
            <a:r>
              <a:rPr lang="en-US" altLang="zh-CN" sz="5000" b="1" smtClean="0"/>
              <a:t>)</a:t>
            </a:r>
          </a:p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zh-CN" sz="2800" b="1" smtClean="0"/>
              <a:t>(</a:t>
            </a:r>
            <a:r>
              <a:rPr lang="zh-CN" altLang="en-US" sz="2800" b="1" smtClean="0"/>
              <a:t>广州</a:t>
            </a:r>
            <a:r>
              <a:rPr lang="en-US" altLang="zh-CN" sz="2800" b="1" smtClean="0"/>
              <a:t>, 2010</a:t>
            </a:r>
            <a:r>
              <a:rPr lang="zh-CN" altLang="en-US" sz="2800" b="1" smtClean="0"/>
              <a:t>年</a:t>
            </a:r>
            <a:r>
              <a:rPr lang="en-US" altLang="zh-CN" sz="2800" b="1" smtClean="0"/>
              <a:t>)</a:t>
            </a:r>
            <a:endParaRPr lang="en-CA" sz="2800" b="1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914400" y="704850"/>
            <a:ext cx="7696200" cy="1143000"/>
          </a:xfrm>
        </p:spPr>
        <p:txBody>
          <a:bodyPr/>
          <a:lstStyle/>
          <a:p>
            <a:r>
              <a:rPr lang="en-US" altLang="zh-CN" smtClean="0"/>
              <a:t>《</a:t>
            </a:r>
            <a:r>
              <a:rPr lang="zh-CN" altLang="en-US" smtClean="0"/>
              <a:t>婚礼</a:t>
            </a:r>
            <a:r>
              <a:rPr lang="en-US" altLang="zh-CN" smtClean="0"/>
              <a:t>》</a:t>
            </a:r>
            <a:endParaRPr lang="en-CA" sz="2800" smtClean="0"/>
          </a:p>
        </p:txBody>
      </p:sp>
      <p:pic>
        <p:nvPicPr>
          <p:cNvPr id="22531" name="Content Placeholder 3" descr="UK.gif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1066800"/>
            <a:ext cx="10874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Wedding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981200"/>
            <a:ext cx="7467600" cy="41068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914400" y="704850"/>
            <a:ext cx="7696200" cy="1143000"/>
          </a:xfrm>
        </p:spPr>
        <p:txBody>
          <a:bodyPr/>
          <a:lstStyle/>
          <a:p>
            <a:r>
              <a:rPr lang="en-US" altLang="zh-CN" smtClean="0"/>
              <a:t>《</a:t>
            </a:r>
            <a:r>
              <a:rPr lang="zh-CN" altLang="en-US" smtClean="0"/>
              <a:t>无形杀手</a:t>
            </a:r>
            <a:r>
              <a:rPr lang="zh-CN" altLang="en-US" smtClean="0">
                <a:ea typeface="宋体" panose="02010600030101010101" pitchFamily="2" charset="-122"/>
              </a:rPr>
              <a:t> </a:t>
            </a:r>
            <a:r>
              <a:rPr lang="en-US" altLang="zh-CN" smtClean="0">
                <a:ea typeface="宋体" panose="02010600030101010101" pitchFamily="2" charset="-122"/>
              </a:rPr>
              <a:t>–</a:t>
            </a:r>
            <a:r>
              <a:rPr lang="zh-CN" altLang="en-US" smtClean="0"/>
              <a:t>办公室篇</a:t>
            </a:r>
            <a:r>
              <a:rPr lang="en-US" altLang="zh-CN" smtClean="0"/>
              <a:t>》</a:t>
            </a:r>
            <a:endParaRPr lang="en-CA" sz="2800" smtClean="0"/>
          </a:p>
        </p:txBody>
      </p:sp>
      <p:pic>
        <p:nvPicPr>
          <p:cNvPr id="23555" name="Picture 3" descr="china fla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1066800"/>
            <a:ext cx="10842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ffice-9-11(final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58674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914400" y="704850"/>
            <a:ext cx="7696200" cy="1143000"/>
          </a:xfrm>
        </p:spPr>
        <p:txBody>
          <a:bodyPr/>
          <a:lstStyle/>
          <a:p>
            <a:r>
              <a:rPr lang="zh-CN" altLang="en-US" smtClean="0"/>
              <a:t>无烟广州</a:t>
            </a:r>
            <a:r>
              <a:rPr lang="zh-CN" altLang="en-US" smtClean="0">
                <a:ea typeface="宋体" panose="02010600030101010101" pitchFamily="2" charset="-122"/>
              </a:rPr>
              <a:t>	</a:t>
            </a:r>
            <a:r>
              <a:rPr lang="zh-CN" altLang="en-US" sz="2800" smtClean="0">
                <a:ea typeface="宋体" panose="02010600030101010101" pitchFamily="2" charset="-122"/>
              </a:rPr>
              <a:t>                                           </a:t>
            </a:r>
            <a:r>
              <a:rPr lang="zh-CN" altLang="en-US" sz="2800" smtClean="0"/>
              <a:t>宣传回顾</a:t>
            </a:r>
            <a:endParaRPr lang="en-CA" sz="2800" smtClean="0"/>
          </a:p>
        </p:txBody>
      </p:sp>
      <p:sp>
        <p:nvSpPr>
          <p:cNvPr id="24579" name="Content Placeholder 7"/>
          <p:cNvSpPr>
            <a:spLocks noGrp="1"/>
          </p:cNvSpPr>
          <p:nvPr>
            <p:ph idx="1"/>
          </p:nvPr>
        </p:nvSpPr>
        <p:spPr>
          <a:xfrm>
            <a:off x="914400" y="4114800"/>
            <a:ext cx="7696200" cy="2209800"/>
          </a:xfrm>
        </p:spPr>
        <p:txBody>
          <a:bodyPr/>
          <a:lstStyle/>
          <a:p>
            <a:pPr eaLnBrk="1" fontAlgn="t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zh-CN" altLang="en-US" sz="2200" u="sng" smtClean="0"/>
              <a:t>初步效果评估</a:t>
            </a:r>
            <a:endParaRPr lang="en-CA" sz="2200" u="sng" smtClean="0"/>
          </a:p>
          <a:p>
            <a:pPr eaLnBrk="1" fontAlgn="t" hangingPunct="1">
              <a:spcBef>
                <a:spcPct val="0"/>
              </a:spcBef>
            </a:pPr>
            <a:r>
              <a:rPr lang="en-US" altLang="zh-CN" sz="2200" smtClean="0">
                <a:solidFill>
                  <a:schemeClr val="tx1"/>
                </a:solidFill>
              </a:rPr>
              <a:t>86%</a:t>
            </a:r>
            <a:r>
              <a:rPr lang="zh-CN" altLang="en-US" sz="2200" smtClean="0">
                <a:solidFill>
                  <a:schemeClr val="tx1"/>
                </a:solidFill>
              </a:rPr>
              <a:t>看过该广告的人觉得和他们生活相关；</a:t>
            </a:r>
          </a:p>
          <a:p>
            <a:pPr eaLnBrk="1" fontAlgn="t" hangingPunct="1">
              <a:spcBef>
                <a:spcPct val="0"/>
              </a:spcBef>
            </a:pPr>
            <a:r>
              <a:rPr lang="en-US" altLang="zh-CN" sz="2200" smtClean="0">
                <a:solidFill>
                  <a:schemeClr val="tx1"/>
                </a:solidFill>
              </a:rPr>
              <a:t>81% </a:t>
            </a:r>
            <a:r>
              <a:rPr lang="zh-CN" altLang="en-US" sz="2200" smtClean="0">
                <a:solidFill>
                  <a:schemeClr val="tx1"/>
                </a:solidFill>
              </a:rPr>
              <a:t>受访者认为该广告为他们提供了新信息；</a:t>
            </a:r>
          </a:p>
          <a:p>
            <a:pPr eaLnBrk="1" fontAlgn="t" hangingPunct="1">
              <a:spcBef>
                <a:spcPct val="0"/>
              </a:spcBef>
            </a:pPr>
            <a:r>
              <a:rPr lang="zh-CN" altLang="en-US" sz="2200" smtClean="0">
                <a:solidFill>
                  <a:schemeClr val="tx1"/>
                </a:solidFill>
              </a:rPr>
              <a:t>二手烟造成具体的健康危害的知识总体提高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1985963"/>
          <a:ext cx="7543800" cy="1976437"/>
        </p:xfrm>
        <a:graphic>
          <a:graphicData uri="http://schemas.openxmlformats.org/drawingml/2006/table">
            <a:tbl>
              <a:tblPr/>
              <a:tblGrid>
                <a:gridCol w="1371600"/>
                <a:gridCol w="6172200"/>
              </a:tblGrid>
              <a:tr h="728663">
                <a:tc>
                  <a:txBody>
                    <a:bodyPr/>
                    <a:lstStyle>
                      <a:lvl1pPr marL="342900" indent="-3429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2286000" indent="-228600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0" marR="0" lvl="1" indent="-228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0" algn="l"/>
                        </a:tabLst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宣传单位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: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90488" indent="-90488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0488" marR="0" lvl="1" indent="-90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广州市控烟协会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marL="90488" marR="0" lvl="1" indent="-90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广州市爱卫会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宣传日期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:</a:t>
                      </a:r>
                      <a:endParaRPr kumimoji="0" lang="en-C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2010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年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10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宣传范围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:</a:t>
                      </a:r>
                      <a:endParaRPr kumimoji="0" lang="en-C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广州市</a:t>
                      </a: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媒体渠道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:</a:t>
                      </a:r>
                      <a:endParaRPr kumimoji="0" lang="en-C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228600" indent="-22860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1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0" algn="l"/>
                        </a:tabLst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广州电视台、公交车站户外广告、楼宇室内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914400" y="704850"/>
            <a:ext cx="7696200" cy="1143000"/>
          </a:xfrm>
        </p:spPr>
        <p:txBody>
          <a:bodyPr/>
          <a:lstStyle/>
          <a:p>
            <a:pPr eaLnBrk="1" hangingPunct="1"/>
            <a:r>
              <a:rPr lang="zh-CN" altLang="en-US" sz="2800" u="sng" smtClean="0">
                <a:latin typeface="宋体" panose="02010600030101010101" pitchFamily="2" charset="-122"/>
                <a:ea typeface="宋体" panose="02010600030101010101" pitchFamily="2" charset="-122"/>
                <a:cs typeface="隶书" panose="02010509060101010101" pitchFamily="49" charset="-122"/>
              </a:rPr>
              <a:t>回顾</a:t>
            </a:r>
            <a:r>
              <a:rPr lang="en-US" altLang="zh-CN" sz="2800" u="sng" smtClean="0">
                <a:latin typeface="宋体" panose="02010600030101010101" pitchFamily="2" charset="-122"/>
                <a:ea typeface="宋体" panose="02010600030101010101" pitchFamily="2" charset="-122"/>
                <a:cs typeface="隶书" panose="02010509060101010101" pitchFamily="49" charset="-122"/>
              </a:rPr>
              <a:t>:</a:t>
            </a:r>
            <a:br>
              <a:rPr lang="en-US" altLang="zh-CN" sz="2800" u="sng" smtClean="0">
                <a:latin typeface="宋体" panose="02010600030101010101" pitchFamily="2" charset="-122"/>
                <a:ea typeface="宋体" panose="02010600030101010101" pitchFamily="2" charset="-122"/>
                <a:cs typeface="隶书" panose="02010509060101010101" pitchFamily="49" charset="-122"/>
              </a:rPr>
            </a:br>
            <a:r>
              <a:rPr lang="zh-CN" altLang="en-US" smtClean="0">
                <a:ea typeface="宋体" panose="02010600030101010101" pitchFamily="2" charset="-122"/>
                <a:cs typeface="隶书" panose="02010509060101010101" pitchFamily="49" charset="-122"/>
              </a:rPr>
              <a:t>何种广告有效</a:t>
            </a:r>
            <a:r>
              <a:rPr lang="en-US" altLang="zh-CN" smtClean="0">
                <a:ea typeface="宋体" panose="02010600030101010101" pitchFamily="2" charset="-122"/>
                <a:cs typeface="隶书" panose="02010509060101010101" pitchFamily="49" charset="-122"/>
              </a:rPr>
              <a:t>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914400" y="1935163"/>
            <a:ext cx="7620000" cy="438943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r>
              <a:rPr lang="zh-CN" altLang="en-US" smtClean="0">
                <a:solidFill>
                  <a:schemeClr val="tx1"/>
                </a:solidFill>
              </a:rPr>
              <a:t>含有</a:t>
            </a:r>
            <a:r>
              <a:rPr lang="zh-CN" altLang="en-US" b="1" smtClean="0">
                <a:solidFill>
                  <a:srgbClr val="1E9FB4"/>
                </a:solidFill>
              </a:rPr>
              <a:t>高度负面情绪</a:t>
            </a:r>
            <a:r>
              <a:rPr lang="zh-CN" altLang="en-US" smtClean="0"/>
              <a:t> 信息</a:t>
            </a:r>
            <a:r>
              <a:rPr lang="zh-CN" altLang="en-US" baseline="30000" smtClean="0"/>
              <a:t>*</a:t>
            </a:r>
            <a:r>
              <a:rPr lang="zh-CN" altLang="en-US" smtClean="0"/>
              <a:t/>
            </a:r>
            <a:br>
              <a:rPr lang="zh-CN" altLang="en-US" smtClean="0"/>
            </a:br>
            <a:r>
              <a:rPr lang="zh-CN" altLang="en-US" smtClean="0"/>
              <a:t>促使吸烟者</a:t>
            </a:r>
            <a:r>
              <a:rPr lang="zh-CN" altLang="en-US" u="sng" smtClean="0"/>
              <a:t>马上</a:t>
            </a:r>
            <a:r>
              <a:rPr lang="zh-CN" altLang="en-US" smtClean="0"/>
              <a:t>采取</a:t>
            </a:r>
            <a:r>
              <a:rPr lang="en-US" altLang="zh-CN" smtClean="0"/>
              <a:t/>
            </a:r>
            <a:br>
              <a:rPr lang="en-US" altLang="zh-CN" smtClean="0"/>
            </a:br>
            <a:r>
              <a:rPr lang="zh-CN" altLang="en-US" smtClean="0"/>
              <a:t>戒烟行动</a:t>
            </a:r>
            <a:endParaRPr lang="zh-CN" altLang="en-US" u="sng" smtClean="0"/>
          </a:p>
          <a:p>
            <a:pPr eaLnBrk="1" hangingPunct="1">
              <a:spcBef>
                <a:spcPct val="0"/>
              </a:spcBef>
            </a:pPr>
            <a:r>
              <a:rPr lang="zh-CN" altLang="en-US" b="1" smtClean="0">
                <a:solidFill>
                  <a:srgbClr val="1E9FB4"/>
                </a:solidFill>
              </a:rPr>
              <a:t>画面性广告</a:t>
            </a:r>
            <a:r>
              <a:rPr lang="zh-CN" altLang="en-US" baseline="30000" smtClean="0"/>
              <a:t>*</a:t>
            </a:r>
            <a:r>
              <a:rPr lang="zh-CN" altLang="en-US" b="1" smtClean="0">
                <a:solidFill>
                  <a:srgbClr val="1E9FB4"/>
                </a:solidFill>
              </a:rPr>
              <a:t> </a:t>
            </a:r>
            <a:r>
              <a:rPr lang="zh-CN" altLang="en-US" smtClean="0">
                <a:solidFill>
                  <a:schemeClr val="tx1"/>
                </a:solidFill>
              </a:rPr>
              <a:t>展示烟草使用</a:t>
            </a:r>
            <a:r>
              <a:rPr lang="en-US" altLang="zh-CN" smtClean="0">
                <a:solidFill>
                  <a:schemeClr val="tx1"/>
                </a:solidFill>
              </a:rPr>
              <a:t/>
            </a:r>
            <a:br>
              <a:rPr lang="en-US" altLang="zh-CN" smtClean="0">
                <a:solidFill>
                  <a:schemeClr val="tx1"/>
                </a:solidFill>
              </a:rPr>
            </a:br>
            <a:r>
              <a:rPr lang="zh-CN" altLang="en-US" smtClean="0">
                <a:solidFill>
                  <a:schemeClr val="tx1"/>
                </a:solidFill>
              </a:rPr>
              <a:t>或二手烟暴露的身体上</a:t>
            </a:r>
            <a:r>
              <a:rPr lang="en-US" altLang="zh-CN" smtClean="0">
                <a:solidFill>
                  <a:schemeClr val="tx1"/>
                </a:solidFill>
              </a:rPr>
              <a:t/>
            </a:r>
            <a:br>
              <a:rPr lang="en-US" altLang="zh-CN" smtClean="0">
                <a:solidFill>
                  <a:schemeClr val="tx1"/>
                </a:solidFill>
              </a:rPr>
            </a:br>
            <a:r>
              <a:rPr lang="zh-CN" altLang="en-US" smtClean="0">
                <a:solidFill>
                  <a:schemeClr val="tx1"/>
                </a:solidFill>
              </a:rPr>
              <a:t>的健康影响</a:t>
            </a:r>
            <a:endParaRPr lang="zh-CN" altLang="en-US" smtClean="0"/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</a:pPr>
            <a:r>
              <a:rPr lang="zh-CN" altLang="en-US" smtClean="0">
                <a:sym typeface="Wingdings" panose="05000000000000000000" pitchFamily="2" charset="2"/>
              </a:rPr>
              <a:t>痛苦和毁容经常比死亡更具说服力</a:t>
            </a:r>
            <a:endParaRPr lang="zh-CN" altLang="en-US" smtClean="0"/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838200" y="5359400"/>
            <a:ext cx="533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600">
                <a:latin typeface="Calibri" panose="020F0502020204030204" pitchFamily="34" charset="0"/>
              </a:rPr>
              <a:t>*</a:t>
            </a:r>
            <a:r>
              <a:rPr lang="zh-CN" altLang="en-US" sz="1600">
                <a:latin typeface="Calibri" panose="020F0502020204030204" pitchFamily="34" charset="0"/>
              </a:rPr>
              <a:t>通过信息测试的有关指标来衡量</a:t>
            </a:r>
            <a:r>
              <a:rPr lang="en-US" altLang="zh-CN" sz="1600">
                <a:latin typeface="Calibri" panose="020F0502020204030204" pitchFamily="34" charset="0"/>
              </a:rPr>
              <a:t>,</a:t>
            </a:r>
            <a:br>
              <a:rPr lang="en-US" altLang="zh-CN" sz="1600">
                <a:latin typeface="Calibri" panose="020F0502020204030204" pitchFamily="34" charset="0"/>
              </a:rPr>
            </a:br>
            <a:r>
              <a:rPr lang="en-US" altLang="zh-CN" sz="1600">
                <a:latin typeface="Calibri" panose="020F0502020204030204" pitchFamily="34" charset="0"/>
              </a:rPr>
              <a:t>  </a:t>
            </a:r>
            <a:r>
              <a:rPr lang="zh-CN" altLang="en-US" sz="1600">
                <a:latin typeface="Calibri" panose="020F0502020204030204" pitchFamily="34" charset="0"/>
              </a:rPr>
              <a:t>比如回忆率、想起广告，与他人讨论，等</a:t>
            </a:r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057400"/>
            <a:ext cx="3236913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914400" y="704850"/>
            <a:ext cx="7696200" cy="1143000"/>
          </a:xfrm>
        </p:spPr>
        <p:txBody>
          <a:bodyPr/>
          <a:lstStyle/>
          <a:p>
            <a:r>
              <a:rPr lang="zh-CN" altLang="en-US" smtClean="0"/>
              <a:t>无烟广州</a:t>
            </a:r>
            <a:r>
              <a:rPr lang="zh-CN" altLang="en-US" smtClean="0">
                <a:ea typeface="宋体" panose="02010600030101010101" pitchFamily="2" charset="-122"/>
              </a:rPr>
              <a:t>	</a:t>
            </a:r>
            <a:r>
              <a:rPr lang="zh-CN" altLang="en-US" sz="2800" smtClean="0">
                <a:ea typeface="宋体" panose="02010600030101010101" pitchFamily="2" charset="-122"/>
              </a:rPr>
              <a:t>                           </a:t>
            </a:r>
            <a:r>
              <a:rPr lang="zh-CN" altLang="en-US" sz="2800" smtClean="0"/>
              <a:t>宣传活动</a:t>
            </a:r>
            <a:endParaRPr lang="en-CA" sz="2800" smtClean="0">
              <a:solidFill>
                <a:srgbClr val="FF0000"/>
              </a:solidFill>
            </a:endParaRPr>
          </a:p>
        </p:txBody>
      </p:sp>
      <p:pic>
        <p:nvPicPr>
          <p:cNvPr id="25603" name="Picture 3" descr="m5203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297180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5604" name="Picture 4" descr="IMG_98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14800"/>
            <a:ext cx="30480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 descr="QQ截图未命名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43400"/>
            <a:ext cx="3733800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4" descr="C:\Users\st\Desktop\新建文件夹\DSC_059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320040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 descr="P1040063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3352800"/>
            <a:ext cx="3048000" cy="2286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914400" y="704850"/>
            <a:ext cx="7696200" cy="1143000"/>
          </a:xfrm>
        </p:spPr>
        <p:txBody>
          <a:bodyPr/>
          <a:lstStyle/>
          <a:p>
            <a:pPr eaLnBrk="1" hangingPunct="1"/>
            <a:r>
              <a:rPr lang="zh-CN" altLang="en-US" smtClean="0"/>
              <a:t>总结</a:t>
            </a:r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914400" y="1935163"/>
            <a:ext cx="7696200" cy="438943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r>
              <a:rPr lang="zh-CN" altLang="en-US" smtClean="0"/>
              <a:t>大众媒体传播可以作为单独有效的控烟干预</a:t>
            </a:r>
            <a:endParaRPr lang="zh-CN" altLang="en-US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r>
              <a:rPr lang="zh-CN" altLang="en-US" smtClean="0"/>
              <a:t>震撼力广告宣传可以起作用</a:t>
            </a:r>
            <a:endParaRPr lang="en-US" altLang="zh-CN" smtClean="0"/>
          </a:p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r>
              <a:rPr lang="zh-CN" altLang="en-US" smtClean="0"/>
              <a:t>改编广告省时、省钱、省力</a:t>
            </a:r>
            <a:endParaRPr lang="en-AU" altLang="en-AU" smtClean="0"/>
          </a:p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r>
              <a:rPr lang="zh-CN" altLang="en-US" smtClean="0"/>
              <a:t>总是要做预测试来确保信息和表达形式合适</a:t>
            </a:r>
            <a:r>
              <a:rPr lang="en-AU" altLang="en-AU" b="1" i="1" smtClean="0">
                <a:sym typeface="Wingdings" panose="05000000000000000000" pitchFamily="2" charset="2"/>
              </a:rPr>
              <a:t> </a:t>
            </a:r>
            <a:r>
              <a:rPr lang="zh-CN" altLang="en-US" b="1" i="1" smtClean="0">
                <a:sym typeface="Wingdings" panose="05000000000000000000" pitchFamily="2" charset="2"/>
              </a:rPr>
              <a:t>人们喜</a:t>
            </a:r>
            <a:r>
              <a:rPr lang="zh-CN" altLang="en-US" b="1" i="1" u="sng" smtClean="0">
                <a:sym typeface="Wingdings" panose="05000000000000000000" pitchFamily="2" charset="2"/>
              </a:rPr>
              <a:t>欢</a:t>
            </a:r>
            <a:r>
              <a:rPr lang="zh-CN" altLang="en-US" b="1" i="1" smtClean="0">
                <a:sym typeface="Wingdings" panose="05000000000000000000" pitchFamily="2" charset="2"/>
              </a:rPr>
              <a:t>的广告不一定对促使行为改变上有效</a:t>
            </a:r>
            <a:r>
              <a:rPr lang="en-US" altLang="zh-CN" b="1" i="1" smtClean="0"/>
              <a:t>!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r>
              <a:rPr lang="zh-CN" altLang="en-US" smtClean="0"/>
              <a:t>新闻媒体辅助宣传可以扩大人群触达和影响</a:t>
            </a:r>
            <a:endParaRPr lang="en-AU" altLang="en-AU" smtClean="0"/>
          </a:p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r>
              <a:rPr lang="zh-CN" altLang="en-US" b="1" smtClean="0"/>
              <a:t>记住要进行评估！</a:t>
            </a:r>
            <a:r>
              <a:rPr lang="en-AU" altLang="en-AU" i="1" smtClean="0">
                <a:sym typeface="Wingdings" panose="05000000000000000000" pitchFamily="2" charset="2"/>
              </a:rPr>
              <a:t> </a:t>
            </a:r>
            <a:r>
              <a:rPr lang="zh-CN" altLang="en-US" i="1" smtClean="0">
                <a:sym typeface="Wingdings" panose="05000000000000000000" pitchFamily="2" charset="2"/>
              </a:rPr>
              <a:t>衡量宣传的效果可以帮助改进将来的宣传活动</a:t>
            </a:r>
            <a:endParaRPr lang="zh-CN" altLang="en-US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谢谢</a:t>
            </a:r>
            <a:r>
              <a:rPr lang="en-US" altLang="zh-CN" dirty="0" smtClean="0"/>
              <a:t>!</a:t>
            </a:r>
            <a:endParaRPr lang="en-CA" dirty="0"/>
          </a:p>
        </p:txBody>
      </p:sp>
      <p:sp>
        <p:nvSpPr>
          <p:cNvPr id="27651" name="Subtitle 4"/>
          <p:cNvSpPr>
            <a:spLocks noGrp="1"/>
          </p:cNvSpPr>
          <p:nvPr>
            <p:ph type="subTitle" idx="1"/>
          </p:nvPr>
        </p:nvSpPr>
        <p:spPr>
          <a:xfrm>
            <a:off x="533400" y="3962400"/>
            <a:ext cx="7854950" cy="1752600"/>
          </a:xfrm>
        </p:spPr>
        <p:txBody>
          <a:bodyPr/>
          <a:lstStyle/>
          <a:p>
            <a:pPr marR="0" eaLnBrk="1" hangingPunct="1">
              <a:spcAft>
                <a:spcPct val="0"/>
              </a:spcAft>
            </a:pPr>
            <a:r>
              <a:rPr lang="zh-CN" altLang="en-US" smtClean="0"/>
              <a:t>陈瑜</a:t>
            </a:r>
            <a:endParaRPr lang="en-US" altLang="zh-CN" smtClean="0"/>
          </a:p>
          <a:p>
            <a:pPr marR="0" eaLnBrk="1" hangingPunct="1">
              <a:spcAft>
                <a:spcPct val="0"/>
              </a:spcAft>
            </a:pPr>
            <a:r>
              <a:rPr lang="zh-CN" altLang="en-US" smtClean="0"/>
              <a:t>世界肺健基金会宣传官员</a:t>
            </a:r>
          </a:p>
          <a:p>
            <a:pPr marR="0" eaLnBrk="1" hangingPunct="1">
              <a:spcAft>
                <a:spcPct val="0"/>
              </a:spcAft>
            </a:pPr>
            <a:r>
              <a:rPr lang="en-US" altLang="zh-CN" smtClean="0">
                <a:hlinkClick r:id="rId2"/>
              </a:rPr>
              <a:t>wchen@worldlungfoundation.org</a:t>
            </a:r>
            <a:endParaRPr lang="en-US" altLang="zh-CN" smtClean="0"/>
          </a:p>
          <a:p>
            <a:pPr marR="0" eaLnBrk="1" hangingPunct="1">
              <a:spcAft>
                <a:spcPct val="0"/>
              </a:spcAft>
            </a:pPr>
            <a:endParaRPr lang="en-CA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>
          <a:xfrm>
            <a:off x="914400" y="704850"/>
            <a:ext cx="7696200" cy="1143000"/>
          </a:xfrm>
        </p:spPr>
        <p:txBody>
          <a:bodyPr/>
          <a:lstStyle/>
          <a:p>
            <a:pPr eaLnBrk="1" hangingPunct="1"/>
            <a:r>
              <a:rPr lang="zh-CN" altLang="en-US" smtClean="0"/>
              <a:t>有效的宣传</a:t>
            </a:r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10243" name="Rectangle 7"/>
          <p:cNvSpPr>
            <a:spLocks noGrp="1" noChangeArrowheads="1"/>
          </p:cNvSpPr>
          <p:nvPr>
            <p:ph idx="1"/>
          </p:nvPr>
        </p:nvSpPr>
        <p:spPr>
          <a:xfrm>
            <a:off x="914400" y="1935163"/>
            <a:ext cx="7696200" cy="438943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2400"/>
              </a:spcAft>
            </a:pPr>
            <a:r>
              <a:rPr lang="zh-CN" altLang="en-US" smtClean="0"/>
              <a:t>强调人类健康后果</a:t>
            </a:r>
          </a:p>
          <a:p>
            <a:pPr eaLnBrk="1" hangingPunct="1">
              <a:spcBef>
                <a:spcPct val="0"/>
              </a:spcBef>
              <a:spcAft>
                <a:spcPts val="2400"/>
              </a:spcAft>
            </a:pPr>
            <a:r>
              <a:rPr lang="zh-CN" altLang="en-US" smtClean="0"/>
              <a:t>教育二手烟危害 </a:t>
            </a:r>
          </a:p>
          <a:p>
            <a:pPr eaLnBrk="1" hangingPunct="1">
              <a:spcBef>
                <a:spcPct val="0"/>
              </a:spcBef>
              <a:spcAft>
                <a:spcPts val="2400"/>
              </a:spcAft>
            </a:pPr>
            <a:r>
              <a:rPr lang="zh-CN" altLang="en-US" smtClean="0"/>
              <a:t>放进痛苦的脸</a:t>
            </a:r>
          </a:p>
          <a:p>
            <a:pPr eaLnBrk="1" hangingPunct="1">
              <a:spcBef>
                <a:spcPct val="0"/>
              </a:spcBef>
              <a:spcAft>
                <a:spcPts val="2400"/>
              </a:spcAft>
            </a:pPr>
            <a:r>
              <a:rPr lang="zh-CN" altLang="en-US" smtClean="0"/>
              <a:t>促使潜在人群戒烟</a:t>
            </a:r>
            <a:r>
              <a:rPr lang="en-US" altLang="zh-CN" smtClean="0"/>
              <a:t/>
            </a:r>
            <a:br>
              <a:rPr lang="en-US" altLang="zh-CN" smtClean="0"/>
            </a:br>
            <a:r>
              <a:rPr lang="en-US" altLang="zh-CN" smtClean="0"/>
              <a:t>–</a:t>
            </a:r>
            <a:r>
              <a:rPr lang="zh-CN" altLang="en-US" smtClean="0"/>
              <a:t>告知为何与如何戒烟</a:t>
            </a:r>
          </a:p>
          <a:p>
            <a:pPr eaLnBrk="1" hangingPunct="1">
              <a:spcBef>
                <a:spcPct val="0"/>
              </a:spcBef>
              <a:spcAft>
                <a:spcPts val="2400"/>
              </a:spcAft>
            </a:pPr>
            <a:r>
              <a:rPr lang="zh-CN" altLang="en-US" smtClean="0"/>
              <a:t>带来强烈反响以及大量</a:t>
            </a:r>
            <a:r>
              <a:rPr lang="en-US" altLang="zh-CN" smtClean="0"/>
              <a:t/>
            </a:r>
            <a:br>
              <a:rPr lang="en-US" altLang="zh-CN" smtClean="0"/>
            </a:br>
            <a:r>
              <a:rPr lang="zh-CN" altLang="en-US" smtClean="0"/>
              <a:t>有强烈图片的媒体报道</a:t>
            </a:r>
          </a:p>
        </p:txBody>
      </p:sp>
      <p:pic>
        <p:nvPicPr>
          <p:cNvPr id="1031" name="Picture 7" descr="J:\20110107 YC Backup\PSAs\Poland\Poland - Alive OO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2513" y="3962400"/>
            <a:ext cx="3671887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Picture 9" descr="J:\20110107 YC Backup\PSAs\China\BMHB - Bubblewrap OO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52913" y="1981200"/>
            <a:ext cx="4265612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914400" y="704850"/>
            <a:ext cx="7696200" cy="1143000"/>
          </a:xfrm>
        </p:spPr>
        <p:txBody>
          <a:bodyPr/>
          <a:lstStyle/>
          <a:p>
            <a:r>
              <a:rPr lang="zh-CN" altLang="en-US" smtClean="0">
                <a:ea typeface="宋体" panose="02010600030101010101" pitchFamily="2" charset="-122"/>
                <a:cs typeface="Arial" panose="020B0604020202020204" pitchFamily="34" charset="0"/>
              </a:rPr>
              <a:t>广告发展</a:t>
            </a:r>
            <a:endParaRPr lang="en-AU" smtClean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267" name="Content Placeholder 4"/>
          <p:cNvSpPr>
            <a:spLocks noGrp="1"/>
          </p:cNvSpPr>
          <p:nvPr>
            <p:ph idx="1"/>
          </p:nvPr>
        </p:nvSpPr>
        <p:spPr>
          <a:xfrm>
            <a:off x="914400" y="1935163"/>
            <a:ext cx="7696200" cy="4389437"/>
          </a:xfrm>
        </p:spPr>
        <p:txBody>
          <a:bodyPr/>
          <a:lstStyle/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AU" sz="2800" b="1" smtClean="0">
                <a:cs typeface="Arial" panose="020B0604020202020204" pitchFamily="34" charset="0"/>
              </a:rPr>
              <a:t>“</a:t>
            </a:r>
            <a:r>
              <a:rPr lang="zh-CN" altLang="en-US" sz="2800" b="1" smtClean="0">
                <a:cs typeface="Arial" panose="020B0604020202020204" pitchFamily="34" charset="0"/>
              </a:rPr>
              <a:t>应该制作新广告，还是使用现有广告</a:t>
            </a:r>
            <a:r>
              <a:rPr lang="en-AU" sz="2800" b="1" smtClean="0">
                <a:cs typeface="Arial" panose="020B0604020202020204" pitchFamily="34" charset="0"/>
              </a:rPr>
              <a:t>?”</a:t>
            </a:r>
            <a:endParaRPr lang="en-AU" b="1" smtClean="0"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2735263"/>
          <a:ext cx="7315200" cy="3208337"/>
        </p:xfrm>
        <a:graphic>
          <a:graphicData uri="http://schemas.openxmlformats.org/drawingml/2006/table">
            <a:tbl>
              <a:tblPr/>
              <a:tblGrid>
                <a:gridCol w="3657600"/>
                <a:gridCol w="3657600"/>
              </a:tblGrid>
              <a:tr h="442913"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制作自己的新广告</a:t>
                      </a:r>
                      <a:endParaRPr kumimoji="0" lang="en-CA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改编现有广告</a:t>
                      </a:r>
                      <a:endParaRPr kumimoji="0" lang="en-CA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5425">
                <a:tc>
                  <a:txBody>
                    <a:bodyPr/>
                    <a:lstStyle>
                      <a:lvl1pPr marL="2286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0BD0D9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C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需要花更多时间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BD0D9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C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会非常昂贵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创意</a:t>
                      </a: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	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场地</a:t>
                      </a:r>
                      <a:endParaRPr kumimoji="0" lang="zh-CN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设备</a:t>
                      </a: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	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演员</a:t>
                      </a:r>
                      <a:endParaRPr kumimoji="0" lang="zh-CN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服装</a:t>
                      </a: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	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拍摄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宋体" panose="02010600030101010101" pitchFamily="2" charset="-122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…</a:t>
                      </a:r>
                      <a:r>
                        <a:rPr kumimoji="0" lang="zh-CN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等</a:t>
                      </a:r>
                      <a:endParaRPr kumimoji="0" lang="zh-CN" alt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BD0D9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C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可能不能引起共鸣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0BD0D9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C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由专业广告公司精良制作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0BD0D9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C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省出钱放到媒体投放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0BD0D9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C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已经证实有效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0BD0D9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省时、省钱、省力</a:t>
                      </a:r>
                      <a:endParaRPr kumimoji="0" lang="en-CA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914400" y="704850"/>
            <a:ext cx="7696200" cy="1143000"/>
          </a:xfrm>
        </p:spPr>
        <p:txBody>
          <a:bodyPr/>
          <a:lstStyle/>
          <a:p>
            <a:pPr eaLnBrk="1" hangingPunct="1"/>
            <a:r>
              <a:rPr lang="zh-CN" altLang="en-US" smtClean="0"/>
              <a:t>预测试的重要性</a:t>
            </a:r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914400" y="1935163"/>
            <a:ext cx="7696200" cy="438943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2400"/>
              </a:spcAft>
              <a:buFont typeface="Wingdings 2" panose="05020102010507070707" pitchFamily="18" charset="2"/>
              <a:buNone/>
            </a:pPr>
            <a:r>
              <a:rPr lang="zh-CN" altLang="en-US" b="1" smtClean="0"/>
              <a:t>不管改编现有广告，还是制作新广告，很重要一点就是要确保其信息和表达形式适合目标受众。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90600" y="3048000"/>
          <a:ext cx="7543800" cy="2819400"/>
        </p:xfrm>
        <a:graphic>
          <a:graphicData uri="http://schemas.openxmlformats.org/drawingml/2006/table">
            <a:tbl>
              <a:tblPr/>
              <a:tblGrid>
                <a:gridCol w="2971800"/>
                <a:gridCol w="4572000"/>
              </a:tblGrid>
              <a:tr h="1076325"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定性焦点小组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20C9F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可分成很多不同子群的组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20C9F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有利于对少量的不同广告的深度讨论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3075"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定量评估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20C9F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对很多广告进行客观对比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20C9F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被周围其它受访者影响减少到最低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20C9F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但是不能解释不同评定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评级幕后原因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914400" y="704850"/>
            <a:ext cx="7696200" cy="1143000"/>
          </a:xfrm>
        </p:spPr>
        <p:txBody>
          <a:bodyPr/>
          <a:lstStyle/>
          <a:p>
            <a:r>
              <a:rPr lang="zh-CN" altLang="en-US" sz="2800" u="sng" smtClean="0">
                <a:latin typeface="宋体" panose="02010600030101010101" pitchFamily="2" charset="-122"/>
                <a:ea typeface="宋体" panose="02010600030101010101" pitchFamily="2" charset="-122"/>
                <a:cs typeface="隶书" panose="02010509060101010101" pitchFamily="49" charset="-122"/>
              </a:rPr>
              <a:t>彭博减少烟草使用倡议行动</a:t>
            </a:r>
            <a:r>
              <a:rPr lang="en-US" altLang="zh-CN" sz="2800" u="sng" smtClean="0">
                <a:latin typeface="宋体" panose="02010600030101010101" pitchFamily="2" charset="-122"/>
                <a:ea typeface="宋体" panose="02010600030101010101" pitchFamily="2" charset="-122"/>
                <a:cs typeface="隶书" panose="02010509060101010101" pitchFamily="49" charset="-122"/>
              </a:rPr>
              <a:t>:</a:t>
            </a:r>
            <a:br>
              <a:rPr lang="en-US" altLang="zh-CN" sz="2800" u="sng" smtClean="0">
                <a:latin typeface="宋体" panose="02010600030101010101" pitchFamily="2" charset="-122"/>
                <a:ea typeface="宋体" panose="02010600030101010101" pitchFamily="2" charset="-122"/>
                <a:cs typeface="隶书" panose="02010509060101010101" pitchFamily="49" charset="-122"/>
              </a:rPr>
            </a:br>
            <a:r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  <a:cs typeface="隶书" panose="02010509060101010101" pitchFamily="49" charset="-122"/>
              </a:rPr>
              <a:t>中国区信息测试</a:t>
            </a:r>
            <a:endParaRPr lang="en-CA" smtClean="0">
              <a:latin typeface="宋体" panose="02010600030101010101" pitchFamily="2" charset="-122"/>
              <a:ea typeface="宋体" panose="02010600030101010101" pitchFamily="2" charset="-122"/>
              <a:cs typeface="隶书" panose="02010509060101010101" pitchFamily="49" charset="-122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914400" y="1935163"/>
            <a:ext cx="7696200" cy="4389437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zh-CN" smtClean="0"/>
              <a:t>20</a:t>
            </a:r>
            <a:r>
              <a:rPr lang="zh-CN" altLang="en-US" smtClean="0"/>
              <a:t>个广告已在中国进行测试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zh-CN" b="1" smtClean="0">
                <a:solidFill>
                  <a:schemeClr val="tx1"/>
                </a:solidFill>
              </a:rPr>
              <a:t>10</a:t>
            </a:r>
            <a:r>
              <a:rPr lang="zh-CN" altLang="en-US" b="1" smtClean="0">
                <a:solidFill>
                  <a:schemeClr val="tx1"/>
                </a:solidFill>
              </a:rPr>
              <a:t>个戒烟广告</a:t>
            </a:r>
            <a:r>
              <a:rPr lang="zh-CN" altLang="en-US" i="1" smtClean="0">
                <a:solidFill>
                  <a:schemeClr val="tx1"/>
                </a:solidFill>
              </a:rPr>
              <a:t> </a:t>
            </a:r>
            <a:r>
              <a:rPr lang="zh-CN" altLang="en-US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altLang="zh-CN" smtClean="0">
                <a:solidFill>
                  <a:schemeClr val="tx1"/>
                </a:solidFill>
                <a:sym typeface="Wingdings" panose="05000000000000000000" pitchFamily="2" charset="2"/>
              </a:rPr>
              <a:t>24 </a:t>
            </a:r>
            <a:r>
              <a:rPr lang="zh-CN" altLang="en-US" smtClean="0">
                <a:solidFill>
                  <a:schemeClr val="tx1"/>
                </a:solidFill>
                <a:sym typeface="Wingdings" panose="05000000000000000000" pitchFamily="2" charset="2"/>
              </a:rPr>
              <a:t>个焦点小组 </a:t>
            </a:r>
            <a:r>
              <a:rPr lang="en-US" altLang="zh-CN" smtClean="0">
                <a:solidFill>
                  <a:schemeClr val="tx1"/>
                </a:solidFill>
                <a:sym typeface="Wingdings" panose="05000000000000000000" pitchFamily="2" charset="2"/>
              </a:rPr>
              <a:t>(240</a:t>
            </a:r>
            <a:r>
              <a:rPr lang="zh-CN" altLang="en-US" smtClean="0">
                <a:solidFill>
                  <a:schemeClr val="tx1"/>
                </a:solidFill>
                <a:sym typeface="Wingdings" panose="05000000000000000000" pitchFamily="2" charset="2"/>
              </a:rPr>
              <a:t>个烟民</a:t>
            </a:r>
            <a:r>
              <a:rPr lang="en-US" altLang="zh-CN" smtClean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</a:p>
          <a:p>
            <a:pPr lvl="1">
              <a:spcBef>
                <a:spcPct val="0"/>
              </a:spcBef>
              <a:spcAft>
                <a:spcPts val="2400"/>
              </a:spcAft>
            </a:pPr>
            <a:r>
              <a:rPr lang="en-US" altLang="zh-CN" b="1" smtClean="0">
                <a:solidFill>
                  <a:schemeClr val="tx1"/>
                </a:solidFill>
                <a:sym typeface="Wingdings" panose="05000000000000000000" pitchFamily="2" charset="2"/>
              </a:rPr>
              <a:t>10 </a:t>
            </a:r>
            <a:r>
              <a:rPr lang="zh-CN" altLang="en-US" b="1" smtClean="0">
                <a:solidFill>
                  <a:schemeClr val="tx1"/>
                </a:solidFill>
                <a:sym typeface="Wingdings" panose="05000000000000000000" pitchFamily="2" charset="2"/>
              </a:rPr>
              <a:t>个二手烟广告</a:t>
            </a:r>
            <a:r>
              <a:rPr lang="zh-CN" altLang="en-US" smtClean="0">
                <a:solidFill>
                  <a:schemeClr val="tx1"/>
                </a:solidFill>
                <a:sym typeface="Wingdings" panose="05000000000000000000" pitchFamily="2" charset="2"/>
              </a:rPr>
              <a:t>  </a:t>
            </a:r>
            <a:r>
              <a:rPr lang="en-US" altLang="zh-CN" smtClean="0">
                <a:solidFill>
                  <a:schemeClr val="tx1"/>
                </a:solidFill>
                <a:sym typeface="Wingdings" panose="05000000000000000000" pitchFamily="2" charset="2"/>
              </a:rPr>
              <a:t>24 </a:t>
            </a:r>
            <a:r>
              <a:rPr lang="zh-CN" altLang="en-US" smtClean="0">
                <a:solidFill>
                  <a:schemeClr val="tx1"/>
                </a:solidFill>
                <a:sym typeface="Wingdings" panose="05000000000000000000" pitchFamily="2" charset="2"/>
              </a:rPr>
              <a:t>焦点小组</a:t>
            </a:r>
            <a:r>
              <a:rPr lang="en-US" altLang="zh-CN" smtClean="0">
                <a:solidFill>
                  <a:schemeClr val="tx1"/>
                </a:solidFill>
                <a:sym typeface="Wingdings" panose="05000000000000000000" pitchFamily="2" charset="2"/>
              </a:rPr>
              <a:t>(120 </a:t>
            </a:r>
            <a:r>
              <a:rPr lang="zh-CN" altLang="en-US" smtClean="0">
                <a:solidFill>
                  <a:schemeClr val="tx1"/>
                </a:solidFill>
                <a:sym typeface="Wingdings" panose="05000000000000000000" pitchFamily="2" charset="2"/>
              </a:rPr>
              <a:t>烟民</a:t>
            </a:r>
            <a:r>
              <a:rPr lang="en-US" altLang="zh-CN" smtClean="0">
                <a:solidFill>
                  <a:schemeClr val="tx1"/>
                </a:solidFill>
                <a:sym typeface="Wingdings" panose="05000000000000000000" pitchFamily="2" charset="2"/>
              </a:rPr>
              <a:t>+ 120 </a:t>
            </a:r>
            <a:r>
              <a:rPr lang="zh-CN" altLang="en-US" smtClean="0">
                <a:solidFill>
                  <a:schemeClr val="tx1"/>
                </a:solidFill>
                <a:sym typeface="Wingdings" panose="05000000000000000000" pitchFamily="2" charset="2"/>
              </a:rPr>
              <a:t>非烟民</a:t>
            </a:r>
            <a:r>
              <a:rPr lang="en-US" altLang="zh-CN" smtClean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zh-CN" altLang="en-US" smtClean="0">
                <a:sym typeface="Wingdings" panose="05000000000000000000" pitchFamily="2" charset="2"/>
              </a:rPr>
              <a:t>评估广告主要指标</a:t>
            </a:r>
            <a:r>
              <a:rPr lang="en-US" altLang="zh-CN" smtClean="0">
                <a:sym typeface="Wingdings" panose="05000000000000000000" pitchFamily="2" charset="2"/>
              </a:rPr>
              <a:t>:</a:t>
            </a:r>
            <a:endParaRPr lang="en-US" altLang="zh-CN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zh-CN" altLang="en-US" smtClean="0"/>
              <a:t>理解度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zh-CN" altLang="en-US" smtClean="0"/>
              <a:t>信息接受度 </a:t>
            </a:r>
            <a:r>
              <a:rPr lang="en-US" altLang="zh-CN" smtClean="0"/>
              <a:t>(</a:t>
            </a:r>
            <a:r>
              <a:rPr lang="zh-CN" altLang="en-US" smtClean="0"/>
              <a:t>文化适用</a:t>
            </a:r>
            <a:r>
              <a:rPr lang="en-US" altLang="zh-CN" smtClean="0"/>
              <a:t>)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zh-CN" altLang="en-US" smtClean="0"/>
              <a:t>促使行为改变能力</a:t>
            </a:r>
          </a:p>
          <a:p>
            <a:pPr lvl="1">
              <a:spcBef>
                <a:spcPct val="0"/>
              </a:spcBef>
            </a:pPr>
            <a:r>
              <a:rPr lang="zh-CN" altLang="en-US" smtClean="0"/>
              <a:t>改编可能性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914400" y="704850"/>
            <a:ext cx="7696200" cy="1143000"/>
          </a:xfrm>
        </p:spPr>
        <p:txBody>
          <a:bodyPr/>
          <a:lstStyle/>
          <a:p>
            <a:r>
              <a:rPr lang="zh-CN" altLang="en-US" sz="2800" u="sng" smtClean="0"/>
              <a:t>中国区信息测试</a:t>
            </a:r>
            <a:r>
              <a:rPr lang="en-US" altLang="zh-CN" sz="2800" u="sng" smtClean="0">
                <a:ea typeface="宋体" panose="02010600030101010101" pitchFamily="2" charset="-122"/>
              </a:rPr>
              <a:t>:</a:t>
            </a:r>
            <a:r>
              <a:rPr lang="en-US" altLang="zh-CN" smtClean="0">
                <a:ea typeface="宋体" panose="02010600030101010101" pitchFamily="2" charset="-122"/>
              </a:rPr>
              <a:t/>
            </a:r>
            <a:br>
              <a:rPr lang="en-US" altLang="zh-CN" smtClean="0">
                <a:ea typeface="宋体" panose="02010600030101010101" pitchFamily="2" charset="-122"/>
              </a:rPr>
            </a:br>
            <a:r>
              <a:rPr lang="zh-CN" altLang="en-US" smtClean="0"/>
              <a:t>效果指标</a:t>
            </a:r>
            <a:endParaRPr lang="en-CA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1981200"/>
          <a:ext cx="7315200" cy="4114800"/>
        </p:xfrm>
        <a:graphic>
          <a:graphicData uri="http://schemas.openxmlformats.org/drawingml/2006/table">
            <a:tbl>
              <a:tblPr/>
              <a:tblGrid>
                <a:gridCol w="2743200"/>
                <a:gridCol w="4572000"/>
              </a:tblGrid>
              <a:tr h="1139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信息接受</a:t>
                      </a:r>
                      <a:r>
                        <a:rPr kumimoji="0" lang="en-A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 </a:t>
                      </a:r>
                      <a:r>
                        <a:rPr kumimoji="0" lang="en-A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A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…</a:t>
                      </a:r>
                      <a:r>
                        <a:rPr kumimoji="0" lang="zh-C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容易</a:t>
                      </a:r>
                      <a:r>
                        <a:rPr kumimoji="0" lang="zh-CN" altLang="en-US" sz="22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理解</a:t>
                      </a:r>
                      <a:endParaRPr kumimoji="0" lang="en-AU" sz="2200" b="0" i="0" u="sng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A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…</a:t>
                      </a:r>
                      <a:r>
                        <a:rPr kumimoji="0" lang="zh-CN" altLang="en-US" sz="22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教我新东西</a:t>
                      </a:r>
                      <a:endParaRPr kumimoji="0" lang="en-AU" sz="2200" b="0" i="0" u="sng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A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…</a:t>
                      </a:r>
                      <a:r>
                        <a:rPr kumimoji="0" lang="zh-C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是</a:t>
                      </a:r>
                      <a:r>
                        <a:rPr kumimoji="0" lang="en-A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 </a:t>
                      </a:r>
                      <a:r>
                        <a:rPr kumimoji="0" lang="zh-CN" altLang="en-US" sz="22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可信的</a:t>
                      </a:r>
                      <a:endParaRPr kumimoji="0" lang="en-AU" sz="2200" b="0" i="0" u="sng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7488"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积极认识力</a:t>
                      </a:r>
                      <a:r>
                        <a:rPr kumimoji="0" lang="en-A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 :</a:t>
                      </a:r>
                      <a:endParaRPr kumimoji="0" lang="en-A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A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…</a:t>
                      </a:r>
                      <a:r>
                        <a:rPr kumimoji="0" lang="zh-C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让我</a:t>
                      </a:r>
                      <a:r>
                        <a:rPr kumimoji="0" lang="zh-CN" altLang="en-US" sz="22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停下来思考</a:t>
                      </a:r>
                      <a:endParaRPr kumimoji="0" lang="en-AU" sz="2200" b="0" i="0" u="sng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A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…</a:t>
                      </a:r>
                      <a:r>
                        <a:rPr kumimoji="0" lang="zh-C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与我</a:t>
                      </a:r>
                      <a:r>
                        <a:rPr kumimoji="0" lang="zh-CN" altLang="en-US" sz="22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有关</a:t>
                      </a:r>
                      <a:endParaRPr kumimoji="0" lang="en-US" altLang="zh-CN" sz="2200" b="0" i="0" u="sng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A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…</a:t>
                      </a:r>
                      <a:r>
                        <a:rPr kumimoji="0" lang="zh-C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让我感觉</a:t>
                      </a:r>
                      <a:r>
                        <a:rPr kumimoji="0" lang="zh-CN" altLang="en-US" sz="22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不舒服</a:t>
                      </a:r>
                      <a:endParaRPr kumimoji="0" lang="en-AU" sz="2200" b="0" i="0" u="sng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A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…</a:t>
                      </a:r>
                      <a:r>
                        <a:rPr kumimoji="0" lang="zh-C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让我</a:t>
                      </a:r>
                      <a:r>
                        <a:rPr kumimoji="0" lang="zh-CN" altLang="en-US" sz="22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担心</a:t>
                      </a:r>
                      <a:r>
                        <a:rPr kumimoji="0" lang="en-A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行为改变</a:t>
                      </a:r>
                      <a:r>
                        <a:rPr kumimoji="0" lang="en-A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“</a:t>
                      </a:r>
                      <a:r>
                        <a:rPr kumimoji="0" lang="zh-C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让我更有可能</a:t>
                      </a:r>
                      <a:r>
                        <a:rPr kumimoji="0" lang="en-A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…”</a:t>
                      </a:r>
                    </a:p>
                  </a:txBody>
                  <a:tcPr marR="38100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en-A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…</a:t>
                      </a:r>
                      <a:r>
                        <a:rPr kumimoji="0" lang="zh-C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阻止别人</a:t>
                      </a:r>
                      <a:r>
                        <a:rPr kumimoji="0" lang="zh-CN" altLang="en-US" sz="22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在我家吸烟</a:t>
                      </a:r>
                      <a:endParaRPr kumimoji="0" lang="en-AU" sz="2200" b="0" i="0" u="sng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en-A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…</a:t>
                      </a:r>
                      <a:r>
                        <a:rPr kumimoji="0" lang="zh-CN" altLang="en-US" sz="22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避免去</a:t>
                      </a:r>
                      <a:r>
                        <a:rPr kumimoji="0" lang="zh-C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有人吸烟的地方</a:t>
                      </a:r>
                      <a:endParaRPr kumimoji="0" lang="en-A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en-A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…</a:t>
                      </a:r>
                      <a:r>
                        <a:rPr kumimoji="0" lang="zh-CN" altLang="en-US" sz="22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避免在室内吸烟</a:t>
                      </a:r>
                      <a:endParaRPr kumimoji="0" lang="en-AU" sz="2200" b="0" i="0" u="sng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en-A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…</a:t>
                      </a:r>
                      <a:r>
                        <a:rPr kumimoji="0" lang="zh-C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尝试</a:t>
                      </a:r>
                      <a:r>
                        <a:rPr kumimoji="0" lang="zh-CN" altLang="en-US" sz="22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戒烟</a:t>
                      </a:r>
                      <a:endParaRPr kumimoji="0" lang="en-AU" sz="2200" b="0" i="0" u="sng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Title 1"/>
          <p:cNvSpPr>
            <a:spLocks noGrp="1"/>
          </p:cNvSpPr>
          <p:nvPr>
            <p:ph type="title"/>
          </p:nvPr>
        </p:nvSpPr>
        <p:spPr>
          <a:xfrm>
            <a:off x="914400" y="704850"/>
            <a:ext cx="7696200" cy="1143000"/>
          </a:xfrm>
        </p:spPr>
        <p:txBody>
          <a:bodyPr/>
          <a:lstStyle/>
          <a:p>
            <a:r>
              <a:rPr lang="zh-CN" altLang="en-US" sz="2800" u="sng" smtClean="0"/>
              <a:t>中国区信息测试</a:t>
            </a:r>
            <a:r>
              <a:rPr lang="en-US" altLang="zh-CN" sz="2800" u="sng" smtClean="0">
                <a:ea typeface="宋体" panose="02010600030101010101" pitchFamily="2" charset="-122"/>
              </a:rPr>
              <a:t>:</a:t>
            </a:r>
            <a:br>
              <a:rPr lang="en-US" altLang="zh-CN" sz="2800" u="sng" smtClean="0">
                <a:ea typeface="宋体" panose="02010600030101010101" pitchFamily="2" charset="-122"/>
              </a:rPr>
            </a:br>
            <a:r>
              <a:rPr lang="zh-CN" altLang="en-US" smtClean="0"/>
              <a:t>戒烟广告</a:t>
            </a:r>
            <a:endParaRPr lang="en-CA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935163"/>
          <a:ext cx="7696200" cy="4114800"/>
        </p:xfrm>
        <a:graphic>
          <a:graphicData uri="http://schemas.openxmlformats.org/drawingml/2006/table">
            <a:tbl>
              <a:tblPr/>
              <a:tblGrid>
                <a:gridCol w="1539875"/>
                <a:gridCol w="1538288"/>
                <a:gridCol w="1539875"/>
                <a:gridCol w="1538287"/>
                <a:gridCol w="1539875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血管</a:t>
                      </a:r>
                      <a:endParaRPr kumimoji="0" lang="en-C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海绵</a:t>
                      </a:r>
                      <a:endParaRPr kumimoji="0" lang="en-C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肺泡</a:t>
                      </a:r>
                      <a:endParaRPr kumimoji="0" lang="en-C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Zita</a:t>
                      </a:r>
                      <a:endParaRPr kumimoji="0" lang="en-C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烟草正吞噬你的生命</a:t>
                      </a:r>
                      <a:endParaRPr kumimoji="0" lang="en-C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微笑</a:t>
                      </a:r>
                      <a:endParaRPr kumimoji="0" lang="en-C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消失</a:t>
                      </a:r>
                      <a:endParaRPr kumimoji="0" lang="en-C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二手烟危害</a:t>
                      </a:r>
                      <a:endParaRPr kumimoji="0" lang="en-C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在家被动吸烟</a:t>
                      </a:r>
                      <a:endParaRPr kumimoji="0" lang="en-C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脂肪堆积</a:t>
                      </a:r>
                      <a:endParaRPr kumimoji="0" lang="en-C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26" name="Object 22"/>
          <p:cNvGraphicFramePr>
            <a:graphicFrameLocks noChangeAspect="1"/>
          </p:cNvGraphicFramePr>
          <p:nvPr/>
        </p:nvGraphicFramePr>
        <p:xfrm>
          <a:off x="5619750" y="2744788"/>
          <a:ext cx="13716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Photo Editor Photo" r:id="rId4" imgW="3428571" imgH="2742857" progId="">
                  <p:embed/>
                </p:oleObj>
              </mc:Choice>
              <mc:Fallback>
                <p:oleObj name="Photo Editor Photo" r:id="rId4" imgW="3428571" imgH="2742857" progId="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6668" t="6004" r="6667" b="5760"/>
                      <a:stretch>
                        <a:fillRect/>
                      </a:stretch>
                    </p:blipFill>
                    <p:spPr bwMode="auto">
                      <a:xfrm>
                        <a:off x="5619750" y="2744788"/>
                        <a:ext cx="13716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23"/>
          <p:cNvGraphicFramePr>
            <a:graphicFrameLocks noChangeAspect="1"/>
          </p:cNvGraphicFramePr>
          <p:nvPr/>
        </p:nvGraphicFramePr>
        <p:xfrm>
          <a:off x="7162800" y="2747963"/>
          <a:ext cx="13716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Picture" r:id="rId6" imgW="2848356" imgH="2343912" progId="Word.Picture.8">
                  <p:embed/>
                </p:oleObj>
              </mc:Choice>
              <mc:Fallback>
                <p:oleObj name="Picture" r:id="rId6" imgW="2848356" imgH="2343912" progId="Word.Picture.8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443" t="6004" r="7124" b="6496"/>
                      <a:stretch>
                        <a:fillRect/>
                      </a:stretch>
                    </p:blipFill>
                    <p:spPr bwMode="auto">
                      <a:xfrm>
                        <a:off x="7162800" y="2747963"/>
                        <a:ext cx="1371600" cy="1020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37"/>
          <p:cNvGraphicFramePr>
            <a:graphicFrameLocks noChangeAspect="1"/>
          </p:cNvGraphicFramePr>
          <p:nvPr/>
        </p:nvGraphicFramePr>
        <p:xfrm>
          <a:off x="990600" y="4730750"/>
          <a:ext cx="13716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Photo Editor Photo" r:id="rId8" imgW="7314286" imgH="5485714" progId="">
                  <p:embed/>
                </p:oleObj>
              </mc:Choice>
              <mc:Fallback>
                <p:oleObj name="Photo Editor Photo" r:id="rId8" imgW="7314286" imgH="5485714" progId="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696" t="6482" r="4347" b="10185"/>
                      <a:stretch>
                        <a:fillRect/>
                      </a:stretch>
                    </p:blipFill>
                    <p:spPr bwMode="auto">
                      <a:xfrm>
                        <a:off x="990600" y="4730750"/>
                        <a:ext cx="137160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38"/>
          <p:cNvGraphicFramePr>
            <a:graphicFrameLocks noChangeAspect="1"/>
          </p:cNvGraphicFramePr>
          <p:nvPr/>
        </p:nvGraphicFramePr>
        <p:xfrm>
          <a:off x="2533650" y="4724400"/>
          <a:ext cx="13716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Photo Editor Photo" r:id="rId10" imgW="7314286" imgH="5485714" progId="">
                  <p:embed/>
                </p:oleObj>
              </mc:Choice>
              <mc:Fallback>
                <p:oleObj name="Photo Editor Photo" r:id="rId10" imgW="7314286" imgH="5485714" progId="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333" t="10460" r="8333" b="17130"/>
                      <a:stretch>
                        <a:fillRect/>
                      </a:stretch>
                    </p:blipFill>
                    <p:spPr bwMode="auto">
                      <a:xfrm>
                        <a:off x="2533650" y="4724400"/>
                        <a:ext cx="137160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39"/>
          <p:cNvGraphicFramePr>
            <a:graphicFrameLocks noChangeAspect="1"/>
          </p:cNvGraphicFramePr>
          <p:nvPr/>
        </p:nvGraphicFramePr>
        <p:xfrm>
          <a:off x="4076700" y="4730750"/>
          <a:ext cx="13716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Photo Editor Photo" r:id="rId12" imgW="7314286" imgH="5485714" progId="">
                  <p:embed/>
                </p:oleObj>
              </mc:Choice>
              <mc:Fallback>
                <p:oleObj name="Photo Editor Photo" r:id="rId12" imgW="7314286" imgH="5485714" progId="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681" t="7523" b="9143"/>
                      <a:stretch>
                        <a:fillRect/>
                      </a:stretch>
                    </p:blipFill>
                    <p:spPr bwMode="auto">
                      <a:xfrm>
                        <a:off x="4076700" y="4730750"/>
                        <a:ext cx="137160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40"/>
          <p:cNvGraphicFramePr>
            <a:graphicFrameLocks noChangeAspect="1"/>
          </p:cNvGraphicFramePr>
          <p:nvPr/>
        </p:nvGraphicFramePr>
        <p:xfrm>
          <a:off x="5619750" y="4724400"/>
          <a:ext cx="13716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Photo Editor Photo" r:id="rId14" imgW="3048426" imgH="2285714" progId="">
                  <p:embed/>
                </p:oleObj>
              </mc:Choice>
              <mc:Fallback>
                <p:oleObj name="Photo Editor Photo" r:id="rId14" imgW="3048426" imgH="2285714" progId="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254" t="7523" r="12674" b="9375"/>
                      <a:stretch>
                        <a:fillRect/>
                      </a:stretch>
                    </p:blipFill>
                    <p:spPr bwMode="auto">
                      <a:xfrm>
                        <a:off x="5619750" y="4724400"/>
                        <a:ext cx="1371600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41"/>
          <p:cNvGraphicFramePr>
            <a:graphicFrameLocks noChangeAspect="1"/>
          </p:cNvGraphicFramePr>
          <p:nvPr/>
        </p:nvGraphicFramePr>
        <p:xfrm>
          <a:off x="7162800" y="4733925"/>
          <a:ext cx="1371600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Photo Editor Photo" r:id="rId16" imgW="3657143" imgH="2742857" progId="">
                  <p:embed/>
                </p:oleObj>
              </mc:Choice>
              <mc:Fallback>
                <p:oleObj name="Photo Editor Photo" r:id="rId16" imgW="3657143" imgH="2742857" progId="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696" t="8449" r="4347" b="9375"/>
                      <a:stretch>
                        <a:fillRect/>
                      </a:stretch>
                    </p:blipFill>
                    <p:spPr bwMode="auto">
                      <a:xfrm>
                        <a:off x="7162800" y="4733925"/>
                        <a:ext cx="1371600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/>
          </a:p>
        </p:txBody>
      </p:sp>
      <p:graphicFrame>
        <p:nvGraphicFramePr>
          <p:cNvPr id="1033" name="Object 15"/>
          <p:cNvGraphicFramePr>
            <a:graphicFrameLocks noChangeAspect="1"/>
          </p:cNvGraphicFramePr>
          <p:nvPr/>
        </p:nvGraphicFramePr>
        <p:xfrm>
          <a:off x="990600" y="2740025"/>
          <a:ext cx="137160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r:id="rId18" imgW="4495238" imgH="3390476" progId="MSPhotoEd.3">
                  <p:embed/>
                </p:oleObj>
              </mc:Choice>
              <mc:Fallback>
                <p:oleObj r:id="rId18" imgW="4495238" imgH="3390476" progId="MSPhotoEd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02" t="2124" r="1602" b="2124"/>
                      <a:stretch>
                        <a:fillRect/>
                      </a:stretch>
                    </p:blipFill>
                    <p:spPr bwMode="auto">
                      <a:xfrm>
                        <a:off x="990600" y="2740025"/>
                        <a:ext cx="1371600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2746375"/>
            <a:ext cx="137160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7" name="Picture 4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2743200"/>
            <a:ext cx="137160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Title 1"/>
          <p:cNvSpPr>
            <a:spLocks noGrp="1"/>
          </p:cNvSpPr>
          <p:nvPr>
            <p:ph type="title"/>
          </p:nvPr>
        </p:nvSpPr>
        <p:spPr>
          <a:xfrm>
            <a:off x="914400" y="704850"/>
            <a:ext cx="7696200" cy="1143000"/>
          </a:xfrm>
        </p:spPr>
        <p:txBody>
          <a:bodyPr/>
          <a:lstStyle/>
          <a:p>
            <a:r>
              <a:rPr lang="zh-CN" altLang="en-US" sz="2800" u="sng" smtClean="0"/>
              <a:t>中国区信息测试</a:t>
            </a:r>
            <a:r>
              <a:rPr lang="en-US" altLang="zh-CN" sz="2800" u="sng" smtClean="0">
                <a:ea typeface="宋体" panose="02010600030101010101" pitchFamily="2" charset="-122"/>
              </a:rPr>
              <a:t>:</a:t>
            </a:r>
            <a:br>
              <a:rPr lang="en-US" altLang="zh-CN" sz="2800" u="sng" smtClean="0">
                <a:ea typeface="宋体" panose="02010600030101010101" pitchFamily="2" charset="-122"/>
              </a:rPr>
            </a:br>
            <a:r>
              <a:rPr lang="zh-CN" altLang="en-US" smtClean="0"/>
              <a:t>二手烟广告</a:t>
            </a:r>
            <a:endParaRPr lang="en-CA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935163"/>
          <a:ext cx="7696200" cy="4114800"/>
        </p:xfrm>
        <a:graphic>
          <a:graphicData uri="http://schemas.openxmlformats.org/drawingml/2006/table">
            <a:tbl>
              <a:tblPr/>
              <a:tblGrid>
                <a:gridCol w="1539875"/>
                <a:gridCol w="1538288"/>
                <a:gridCol w="1539875"/>
                <a:gridCol w="1538287"/>
                <a:gridCol w="1539875"/>
              </a:tblGrid>
              <a:tr h="685800"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烟草正吞噬孩子的生命</a:t>
                      </a:r>
                      <a:endParaRPr kumimoji="0" lang="en-C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临床</a:t>
                      </a:r>
                      <a:endParaRPr kumimoji="0" lang="en-C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无烟法律生效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-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办公室篇</a:t>
                      </a:r>
                      <a:endParaRPr kumimoji="0" lang="en-C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儿童</a:t>
                      </a:r>
                      <a:endParaRPr kumimoji="0" lang="en-C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对二手烟说不</a:t>
                      </a:r>
                      <a:endParaRPr kumimoji="0" lang="en-C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烟蒂</a:t>
                      </a:r>
                      <a:endParaRPr kumimoji="0" lang="en-C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婚礼</a:t>
                      </a:r>
                      <a:endParaRPr kumimoji="0" lang="en-C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女服务员</a:t>
                      </a:r>
                      <a:endParaRPr kumimoji="0" lang="en-C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口香糖</a:t>
                      </a:r>
                      <a:endParaRPr kumimoji="0" lang="en-C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小小文明市民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名人广告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)</a:t>
                      </a:r>
                      <a:endParaRPr kumimoji="0" lang="en-C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91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/>
          </a:p>
        </p:txBody>
      </p:sp>
      <p:graphicFrame>
        <p:nvGraphicFramePr>
          <p:cNvPr id="2050" name="Object 10"/>
          <p:cNvGraphicFramePr>
            <a:graphicFrameLocks noChangeAspect="1"/>
          </p:cNvGraphicFramePr>
          <p:nvPr/>
        </p:nvGraphicFramePr>
        <p:xfrm>
          <a:off x="990600" y="2754313"/>
          <a:ext cx="13716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r:id="rId3" imgW="1428949" imgH="1076475" progId="">
                  <p:embed/>
                </p:oleObj>
              </mc:Choice>
              <mc:Fallback>
                <p:oleObj r:id="rId3" imgW="1428949" imgH="1076475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754313"/>
                        <a:ext cx="137160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1"/>
          <p:cNvGraphicFramePr>
            <a:graphicFrameLocks noChangeAspect="1"/>
          </p:cNvGraphicFramePr>
          <p:nvPr/>
        </p:nvGraphicFramePr>
        <p:xfrm>
          <a:off x="2533650" y="2752725"/>
          <a:ext cx="13716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r:id="rId5" imgW="1428949" imgH="1076475" progId="">
                  <p:embed/>
                </p:oleObj>
              </mc:Choice>
              <mc:Fallback>
                <p:oleObj r:id="rId5" imgW="1428949" imgH="1076475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2752725"/>
                        <a:ext cx="1371600" cy="1031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12"/>
          <p:cNvGraphicFramePr>
            <a:graphicFrameLocks noChangeAspect="1"/>
          </p:cNvGraphicFramePr>
          <p:nvPr/>
        </p:nvGraphicFramePr>
        <p:xfrm>
          <a:off x="4076700" y="2752725"/>
          <a:ext cx="13716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r:id="rId7" imgW="1428949" imgH="1076475" progId="">
                  <p:embed/>
                </p:oleObj>
              </mc:Choice>
              <mc:Fallback>
                <p:oleObj r:id="rId7" imgW="1428949" imgH="1076475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700" y="2752725"/>
                        <a:ext cx="1371600" cy="1031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13"/>
          <p:cNvGraphicFramePr>
            <a:graphicFrameLocks noChangeAspect="1"/>
          </p:cNvGraphicFramePr>
          <p:nvPr/>
        </p:nvGraphicFramePr>
        <p:xfrm>
          <a:off x="5619750" y="2752725"/>
          <a:ext cx="13716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r:id="rId9" imgW="1428949" imgH="1076475" progId="">
                  <p:embed/>
                </p:oleObj>
              </mc:Choice>
              <mc:Fallback>
                <p:oleObj r:id="rId9" imgW="1428949" imgH="1076475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0" y="2752725"/>
                        <a:ext cx="1371600" cy="1031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14"/>
          <p:cNvGraphicFramePr>
            <a:graphicFrameLocks noChangeAspect="1"/>
          </p:cNvGraphicFramePr>
          <p:nvPr/>
        </p:nvGraphicFramePr>
        <p:xfrm>
          <a:off x="7162800" y="2727325"/>
          <a:ext cx="13716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r:id="rId11" imgW="4191585" imgH="3142857" progId="">
                  <p:embed/>
                </p:oleObj>
              </mc:Choice>
              <mc:Fallback>
                <p:oleObj r:id="rId11" imgW="4191585" imgH="3142857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727325"/>
                        <a:ext cx="1371600" cy="108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15"/>
          <p:cNvGraphicFramePr>
            <a:graphicFrameLocks noChangeAspect="1"/>
          </p:cNvGraphicFramePr>
          <p:nvPr/>
        </p:nvGraphicFramePr>
        <p:xfrm>
          <a:off x="990600" y="4800600"/>
          <a:ext cx="137160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r:id="rId13" imgW="1428949" imgH="1076475" progId="">
                  <p:embed/>
                </p:oleObj>
              </mc:Choice>
              <mc:Fallback>
                <p:oleObj r:id="rId13" imgW="1428949" imgH="1076475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800600"/>
                        <a:ext cx="1371600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16"/>
          <p:cNvGraphicFramePr>
            <a:graphicFrameLocks/>
          </p:cNvGraphicFramePr>
          <p:nvPr/>
        </p:nvGraphicFramePr>
        <p:xfrm>
          <a:off x="2533650" y="4810125"/>
          <a:ext cx="137160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r:id="rId15" imgW="6096044" imgH="3329012" progId="">
                  <p:embed/>
                </p:oleObj>
              </mc:Choice>
              <mc:Fallback>
                <p:oleObj r:id="rId15" imgW="6096044" imgH="3329012" progId="">
                  <p:embed/>
                  <p:pic>
                    <p:nvPicPr>
                      <p:cNvPr id="0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4810125"/>
                        <a:ext cx="1371600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17"/>
          <p:cNvGraphicFramePr>
            <a:graphicFrameLocks noChangeAspect="1"/>
          </p:cNvGraphicFramePr>
          <p:nvPr/>
        </p:nvGraphicFramePr>
        <p:xfrm>
          <a:off x="4076700" y="4800600"/>
          <a:ext cx="137160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r:id="rId17" imgW="4877481" imgH="3657143" progId="">
                  <p:embed/>
                </p:oleObj>
              </mc:Choice>
              <mc:Fallback>
                <p:oleObj r:id="rId17" imgW="4877481" imgH="3657143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700" y="4800600"/>
                        <a:ext cx="1371600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8"/>
          <p:cNvGraphicFramePr>
            <a:graphicFrameLocks noChangeAspect="1"/>
          </p:cNvGraphicFramePr>
          <p:nvPr/>
        </p:nvGraphicFramePr>
        <p:xfrm>
          <a:off x="5619750" y="4800600"/>
          <a:ext cx="137160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r:id="rId19" imgW="3048426" imgH="2285714" progId="">
                  <p:embed/>
                </p:oleObj>
              </mc:Choice>
              <mc:Fallback>
                <p:oleObj r:id="rId19" imgW="3048426" imgH="2285714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0" y="4800600"/>
                        <a:ext cx="1371600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19"/>
          <p:cNvGraphicFramePr>
            <a:graphicFrameLocks noChangeAspect="1"/>
          </p:cNvGraphicFramePr>
          <p:nvPr/>
        </p:nvGraphicFramePr>
        <p:xfrm>
          <a:off x="7162800" y="4800600"/>
          <a:ext cx="13716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r:id="rId21" imgW="3048426" imgH="2285714" progId="">
                  <p:embed/>
                </p:oleObj>
              </mc:Choice>
              <mc:Fallback>
                <p:oleObj r:id="rId21" imgW="3048426" imgH="2285714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800600"/>
                        <a:ext cx="1371600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istance.jhsph.edu\COURSES\tobacco 101 project\SOURCE\Lecture7\Lecture 7.1 (Frieden)\tobaccowav7.1\tobacco-7.1a19.wav"/>
  <p:tag name="PPSNARRATION" val="19,1133583950,C:\distance.jhsph.edu\COURSES\tobacco 101 project\SOURCE\Lecture7\Lecture 7.1 (Frieden)\gtc_lec7.1_frieden.ppc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LF PP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5887</TotalTime>
  <Words>959</Words>
  <Application>Microsoft Office PowerPoint</Application>
  <PresentationFormat>全屏显示(4:3)</PresentationFormat>
  <Paragraphs>175</Paragraphs>
  <Slides>22</Slides>
  <Notes>12</Notes>
  <HiddenSlides>0</HiddenSlides>
  <MMClips>4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Arial</vt:lpstr>
      <vt:lpstr>Calibri</vt:lpstr>
      <vt:lpstr>Wingdings 2</vt:lpstr>
      <vt:lpstr>Constantia</vt:lpstr>
      <vt:lpstr>宋体</vt:lpstr>
      <vt:lpstr>隶书</vt:lpstr>
      <vt:lpstr>Wingdings</vt:lpstr>
      <vt:lpstr>MS PGothic</vt:lpstr>
      <vt:lpstr>WLF PPT</vt:lpstr>
      <vt:lpstr>Photo Editor Photo</vt:lpstr>
      <vt:lpstr>Picture</vt:lpstr>
      <vt:lpstr>MSPhotoEd.3</vt:lpstr>
      <vt:lpstr>有效的控烟广告</vt:lpstr>
      <vt:lpstr>回顾: 何种广告有效?</vt:lpstr>
      <vt:lpstr>有效的宣传</vt:lpstr>
      <vt:lpstr>广告发展</vt:lpstr>
      <vt:lpstr>预测试的重要性</vt:lpstr>
      <vt:lpstr>彭博减少烟草使用倡议行动: 中国区信息测试</vt:lpstr>
      <vt:lpstr>中国区信息测试: 效果指标</vt:lpstr>
      <vt:lpstr>中国区信息测试: 戒烟广告</vt:lpstr>
      <vt:lpstr>中国区信息测试: 二手烟广告</vt:lpstr>
      <vt:lpstr>中国区信息测试: 主要发现</vt:lpstr>
      <vt:lpstr>PowerPoint 演示文稿</vt:lpstr>
      <vt:lpstr>《海绵篇》</vt:lpstr>
      <vt:lpstr>《海绵篇》</vt:lpstr>
      <vt:lpstr>《海绵篇》</vt:lpstr>
      <vt:lpstr>《海绵篇》                       宣传回顾</vt:lpstr>
      <vt:lpstr>PowerPoint 演示文稿</vt:lpstr>
      <vt:lpstr>《婚礼》</vt:lpstr>
      <vt:lpstr>《无形杀手 –办公室篇》</vt:lpstr>
      <vt:lpstr>无烟广州                                            宣传回顾</vt:lpstr>
      <vt:lpstr>无烟广州                            宣传活动</vt:lpstr>
      <vt:lpstr>总结</vt:lpstr>
      <vt:lpstr>谢谢!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YC</dc:creator>
  <cp:lastModifiedBy>魏仿</cp:lastModifiedBy>
  <cp:revision>200</cp:revision>
  <dcterms:created xsi:type="dcterms:W3CDTF">2008-02-29T01:19:24Z</dcterms:created>
  <dcterms:modified xsi:type="dcterms:W3CDTF">2021-01-19T02:19:41Z</dcterms:modified>
</cp:coreProperties>
</file>