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204" y="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D4CD82D-94B4-4EAC-B27E-9A59332EEDDE}" type="slidenum">
              <a:rPr lang="en-US" altLang="zh-CN"/>
              <a:pPr/>
              <a:t>‹#›</a:t>
            </a:fld>
            <a:endParaRPr lang="en-US" altLang="zh-CN"/>
          </a:p>
        </p:txBody>
      </p:sp>
    </p:spTree>
    <p:extLst>
      <p:ext uri="{BB962C8B-B14F-4D97-AF65-F5344CB8AC3E}">
        <p14:creationId xmlns:p14="http://schemas.microsoft.com/office/powerpoint/2010/main" val="366213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17E19-1D8D-4B8D-ACE9-655C667B7884}" type="slidenum">
              <a:rPr lang="en-US" altLang="zh-CN"/>
              <a:pPr/>
              <a:t>‹#›</a:t>
            </a:fld>
            <a:endParaRPr lang="en-US" altLang="zh-CN"/>
          </a:p>
        </p:txBody>
      </p:sp>
    </p:spTree>
    <p:extLst>
      <p:ext uri="{BB962C8B-B14F-4D97-AF65-F5344CB8AC3E}">
        <p14:creationId xmlns:p14="http://schemas.microsoft.com/office/powerpoint/2010/main" val="275702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8925427-8FC4-4D57-B61C-9C7836D24AB1}" type="slidenum">
              <a:rPr lang="en-US" altLang="zh-CN"/>
              <a:pPr/>
              <a:t>‹#›</a:t>
            </a:fld>
            <a:endParaRPr lang="en-US" altLang="zh-CN"/>
          </a:p>
        </p:txBody>
      </p:sp>
    </p:spTree>
    <p:extLst>
      <p:ext uri="{BB962C8B-B14F-4D97-AF65-F5344CB8AC3E}">
        <p14:creationId xmlns:p14="http://schemas.microsoft.com/office/powerpoint/2010/main" val="47690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D84EAB-897E-44BA-8E29-1E1195834471}" type="slidenum">
              <a:rPr lang="en-US" altLang="zh-CN"/>
              <a:pPr/>
              <a:t>‹#›</a:t>
            </a:fld>
            <a:endParaRPr lang="en-US" altLang="zh-CN"/>
          </a:p>
        </p:txBody>
      </p:sp>
    </p:spTree>
    <p:extLst>
      <p:ext uri="{BB962C8B-B14F-4D97-AF65-F5344CB8AC3E}">
        <p14:creationId xmlns:p14="http://schemas.microsoft.com/office/powerpoint/2010/main" val="4759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3C23CA9-4CAD-48C9-9BD0-F1E548D96FA9}" type="slidenum">
              <a:rPr lang="en-US" altLang="zh-CN"/>
              <a:pPr/>
              <a:t>‹#›</a:t>
            </a:fld>
            <a:endParaRPr lang="en-US" altLang="zh-CN"/>
          </a:p>
        </p:txBody>
      </p:sp>
    </p:spTree>
    <p:extLst>
      <p:ext uri="{BB962C8B-B14F-4D97-AF65-F5344CB8AC3E}">
        <p14:creationId xmlns:p14="http://schemas.microsoft.com/office/powerpoint/2010/main" val="422356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75E26E7-AEBF-43C6-886F-650695986D82}" type="slidenum">
              <a:rPr lang="en-US" altLang="zh-CN"/>
              <a:pPr/>
              <a:t>‹#›</a:t>
            </a:fld>
            <a:endParaRPr lang="en-US" altLang="zh-CN"/>
          </a:p>
        </p:txBody>
      </p:sp>
    </p:spTree>
    <p:extLst>
      <p:ext uri="{BB962C8B-B14F-4D97-AF65-F5344CB8AC3E}">
        <p14:creationId xmlns:p14="http://schemas.microsoft.com/office/powerpoint/2010/main" val="194195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B26A3AA-DA79-4686-B6B2-5F445933B680}" type="slidenum">
              <a:rPr lang="en-US" altLang="zh-CN"/>
              <a:pPr/>
              <a:t>‹#›</a:t>
            </a:fld>
            <a:endParaRPr lang="en-US" altLang="zh-CN"/>
          </a:p>
        </p:txBody>
      </p:sp>
    </p:spTree>
    <p:extLst>
      <p:ext uri="{BB962C8B-B14F-4D97-AF65-F5344CB8AC3E}">
        <p14:creationId xmlns:p14="http://schemas.microsoft.com/office/powerpoint/2010/main" val="266518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CD5CEF3-CA9E-413A-96B4-67003160417D}" type="slidenum">
              <a:rPr lang="en-US" altLang="zh-CN"/>
              <a:pPr/>
              <a:t>‹#›</a:t>
            </a:fld>
            <a:endParaRPr lang="en-US" altLang="zh-CN"/>
          </a:p>
        </p:txBody>
      </p:sp>
    </p:spTree>
    <p:extLst>
      <p:ext uri="{BB962C8B-B14F-4D97-AF65-F5344CB8AC3E}">
        <p14:creationId xmlns:p14="http://schemas.microsoft.com/office/powerpoint/2010/main" val="259287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AB5C5DF-10BC-4282-9AD2-BAC27210E16D}" type="slidenum">
              <a:rPr lang="en-US" altLang="zh-CN"/>
              <a:pPr/>
              <a:t>‹#›</a:t>
            </a:fld>
            <a:endParaRPr lang="en-US" altLang="zh-CN"/>
          </a:p>
        </p:txBody>
      </p:sp>
    </p:spTree>
    <p:extLst>
      <p:ext uri="{BB962C8B-B14F-4D97-AF65-F5344CB8AC3E}">
        <p14:creationId xmlns:p14="http://schemas.microsoft.com/office/powerpoint/2010/main" val="261907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7C606DB-EE7F-485B-8B1D-AB4A1BF2C639}" type="slidenum">
              <a:rPr lang="en-US" altLang="zh-CN"/>
              <a:pPr/>
              <a:t>‹#›</a:t>
            </a:fld>
            <a:endParaRPr lang="en-US" altLang="zh-CN"/>
          </a:p>
        </p:txBody>
      </p:sp>
    </p:spTree>
    <p:extLst>
      <p:ext uri="{BB962C8B-B14F-4D97-AF65-F5344CB8AC3E}">
        <p14:creationId xmlns:p14="http://schemas.microsoft.com/office/powerpoint/2010/main" val="72070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9E318BC-9336-406E-9B31-D966A01B8C00}" type="slidenum">
              <a:rPr lang="en-US" altLang="zh-CN"/>
              <a:pPr/>
              <a:t>‹#›</a:t>
            </a:fld>
            <a:endParaRPr lang="en-US" altLang="zh-CN"/>
          </a:p>
        </p:txBody>
      </p:sp>
    </p:spTree>
    <p:extLst>
      <p:ext uri="{BB962C8B-B14F-4D97-AF65-F5344CB8AC3E}">
        <p14:creationId xmlns:p14="http://schemas.microsoft.com/office/powerpoint/2010/main" val="265376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F2F75BE-7965-4BF7-A2B5-CB2DA3C60CB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zh-CN" altLang="en-US" sz="4400"/>
              <a:t>室外吸烟区的设置</a:t>
            </a:r>
          </a:p>
        </p:txBody>
      </p:sp>
      <p:sp>
        <p:nvSpPr>
          <p:cNvPr id="2051" name="Rectangle 3"/>
          <p:cNvSpPr>
            <a:spLocks noGrp="1" noChangeArrowheads="1"/>
          </p:cNvSpPr>
          <p:nvPr>
            <p:ph type="subTitle" idx="1"/>
          </p:nvPr>
        </p:nvSpPr>
        <p:spPr>
          <a:xfrm>
            <a:off x="1371600" y="3886200"/>
            <a:ext cx="6400800" cy="1752600"/>
          </a:xfrm>
        </p:spPr>
        <p:txBody>
          <a:bodyPr/>
          <a:lstStyle/>
          <a:p>
            <a:endParaRPr lang="zh-CN" altLang="zh-CN"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idx="4294967295"/>
          </p:nvPr>
        </p:nvSpPr>
        <p:spPr/>
        <p:txBody>
          <a:bodyPr/>
          <a:lstStyle/>
          <a:p>
            <a:r>
              <a:rPr lang="en-GB" altLang="zh-CN" sz="6600">
                <a:effectLst>
                  <a:outerShdw blurRad="38100" dist="38100" dir="2700000" algn="tl">
                    <a:srgbClr val="C0C0C0"/>
                  </a:outerShdw>
                </a:effectLst>
              </a:rPr>
              <a:t>Staff/employees should not smoke in front of the building.</a:t>
            </a:r>
            <a:endParaRPr lang="en-US" altLang="zh-CN" sz="6600">
              <a:effectLst>
                <a:outerShdw blurRad="38100" dist="38100" dir="2700000" algn="tl">
                  <a:srgbClr val="C0C0C0"/>
                </a:outerShdw>
              </a:effectLst>
            </a:endParaRPr>
          </a:p>
        </p:txBody>
      </p:sp>
      <p:pic>
        <p:nvPicPr>
          <p:cNvPr id="15362" name="Picture 2" descr="P6020009"/>
          <p:cNvPicPr>
            <a:picLocks noGrp="1" noChangeAspect="1" noChangeArrowheads="1"/>
          </p:cNvPicPr>
          <p:nvPr>
            <p:ph idx="4294967295"/>
          </p:nvPr>
        </p:nvPicPr>
        <p:blipFill>
          <a:blip r:embed="rId2"/>
          <a:srcRect/>
          <a:stretch>
            <a:fillRect/>
          </a:stretch>
        </p:blipFill>
        <p:spPr>
          <a:xfrm>
            <a:off x="1554163" y="1600200"/>
            <a:ext cx="6035675" cy="4525963"/>
          </a:xfrm>
          <a:noFill/>
        </p:spPr>
      </p:pic>
      <p:sp>
        <p:nvSpPr>
          <p:cNvPr id="15363" name="Oval 3"/>
          <p:cNvSpPr>
            <a:spLocks noChangeArrowheads="1"/>
          </p:cNvSpPr>
          <p:nvPr/>
        </p:nvSpPr>
        <p:spPr bwMode="auto">
          <a:xfrm>
            <a:off x="4716463" y="3357563"/>
            <a:ext cx="576262" cy="647700"/>
          </a:xfrm>
          <a:prstGeom prst="ellipse">
            <a:avLst/>
          </a:prstGeom>
          <a:noFill/>
          <a:ln w="63500">
            <a:solidFill>
              <a:srgbClr val="FF0000"/>
            </a:solidFill>
            <a:round/>
            <a:headEnd/>
            <a:tailEnd/>
          </a:ln>
          <a:effectLst/>
        </p:spPr>
        <p:txBody>
          <a:bodyPr wrap="none" anchor="ct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5364" name="Line 4"/>
          <p:cNvSpPr>
            <a:spLocks noChangeShapeType="1"/>
          </p:cNvSpPr>
          <p:nvPr/>
        </p:nvSpPr>
        <p:spPr bwMode="auto">
          <a:xfrm>
            <a:off x="1979613" y="2420938"/>
            <a:ext cx="2808287" cy="576262"/>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5365" name="Line 5"/>
          <p:cNvSpPr>
            <a:spLocks noChangeShapeType="1"/>
          </p:cNvSpPr>
          <p:nvPr/>
        </p:nvSpPr>
        <p:spPr bwMode="auto">
          <a:xfrm>
            <a:off x="6588125" y="3141663"/>
            <a:ext cx="1511300" cy="1081087"/>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5366" name="Line 6"/>
          <p:cNvSpPr>
            <a:spLocks noChangeShapeType="1"/>
          </p:cNvSpPr>
          <p:nvPr/>
        </p:nvSpPr>
        <p:spPr bwMode="auto">
          <a:xfrm flipV="1">
            <a:off x="6732588" y="3141663"/>
            <a:ext cx="1152525" cy="1150937"/>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idx="4294967295"/>
          </p:nvPr>
        </p:nvSpPr>
        <p:spPr/>
        <p:txBody>
          <a:bodyPr/>
          <a:lstStyle/>
          <a:p>
            <a:r>
              <a:rPr lang="en-GB" altLang="zh-CN" sz="6600">
                <a:effectLst>
                  <a:outerShdw blurRad="38100" dist="38100" dir="2700000" algn="tl">
                    <a:srgbClr val="C0C0C0"/>
                  </a:outerShdw>
                </a:effectLst>
              </a:rPr>
              <a:t>No one should smoke under a roof.</a:t>
            </a:r>
            <a:endParaRPr lang="en-US" altLang="zh-CN" sz="6600">
              <a:effectLst>
                <a:outerShdw blurRad="38100" dist="38100" dir="2700000" algn="tl">
                  <a:srgbClr val="C0C0C0"/>
                </a:outerShdw>
              </a:effectLst>
            </a:endParaRPr>
          </a:p>
        </p:txBody>
      </p:sp>
      <p:pic>
        <p:nvPicPr>
          <p:cNvPr id="17410" name="Picture 2" descr="P5260041"/>
          <p:cNvPicPr>
            <a:picLocks noGrp="1" noChangeAspect="1" noChangeArrowheads="1"/>
          </p:cNvPicPr>
          <p:nvPr>
            <p:ph idx="4294967295"/>
          </p:nvPr>
        </p:nvPicPr>
        <p:blipFill>
          <a:blip r:embed="rId2"/>
          <a:srcRect/>
          <a:stretch>
            <a:fillRect/>
          </a:stretch>
        </p:blipFill>
        <p:spPr>
          <a:xfrm>
            <a:off x="2874963" y="1600200"/>
            <a:ext cx="3394075" cy="4525963"/>
          </a:xfrm>
        </p:spPr>
      </p:pic>
      <p:sp>
        <p:nvSpPr>
          <p:cNvPr id="17411" name="Line 3"/>
          <p:cNvSpPr>
            <a:spLocks noChangeShapeType="1"/>
          </p:cNvSpPr>
          <p:nvPr/>
        </p:nvSpPr>
        <p:spPr bwMode="auto">
          <a:xfrm flipV="1">
            <a:off x="1692275" y="1773238"/>
            <a:ext cx="1944688" cy="936625"/>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7412" name="Line 4"/>
          <p:cNvSpPr>
            <a:spLocks noChangeShapeType="1"/>
          </p:cNvSpPr>
          <p:nvPr/>
        </p:nvSpPr>
        <p:spPr bwMode="auto">
          <a:xfrm flipV="1">
            <a:off x="1403350" y="4724400"/>
            <a:ext cx="2520950" cy="144463"/>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7413" name="Line 5"/>
          <p:cNvSpPr>
            <a:spLocks noChangeShapeType="1"/>
          </p:cNvSpPr>
          <p:nvPr/>
        </p:nvSpPr>
        <p:spPr bwMode="auto">
          <a:xfrm flipV="1">
            <a:off x="684213" y="2997200"/>
            <a:ext cx="1295400" cy="1223963"/>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7414" name="Line 6"/>
          <p:cNvSpPr>
            <a:spLocks noChangeShapeType="1"/>
          </p:cNvSpPr>
          <p:nvPr/>
        </p:nvSpPr>
        <p:spPr bwMode="auto">
          <a:xfrm>
            <a:off x="539750" y="3141663"/>
            <a:ext cx="1511300" cy="1081087"/>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type="title" idx="4294967295"/>
          </p:nvPr>
        </p:nvSpPr>
        <p:spPr>
          <a:xfrm>
            <a:off x="179388" y="260350"/>
            <a:ext cx="8964612" cy="1143000"/>
          </a:xfrm>
        </p:spPr>
        <p:txBody>
          <a:bodyPr/>
          <a:lstStyle/>
          <a:p>
            <a:r>
              <a:rPr lang="en-GB" altLang="zh-CN" sz="5400">
                <a:effectLst>
                  <a:outerShdw blurRad="38100" dist="38100" dir="2700000" algn="tl">
                    <a:srgbClr val="C0C0C0"/>
                  </a:outerShdw>
                </a:effectLst>
              </a:rPr>
              <a:t>Keep designated smoking areas 10m away from pedestrian areas, buildings, entrances, windows, air intakes.  They should not have a roof.</a:t>
            </a:r>
            <a:endParaRPr lang="en-US" altLang="zh-CN" sz="5400">
              <a:effectLst>
                <a:outerShdw blurRad="38100" dist="38100" dir="2700000" algn="tl">
                  <a:srgbClr val="C0C0C0"/>
                </a:outerShdw>
              </a:effectLst>
            </a:endParaRPr>
          </a:p>
        </p:txBody>
      </p:sp>
      <p:pic>
        <p:nvPicPr>
          <p:cNvPr id="19458" name="Picture 2" descr="PA090013"/>
          <p:cNvPicPr>
            <a:picLocks noGrp="1" noChangeAspect="1" noChangeArrowheads="1"/>
          </p:cNvPicPr>
          <p:nvPr>
            <p:ph idx="4294967295"/>
          </p:nvPr>
        </p:nvPicPr>
        <p:blipFill>
          <a:blip r:embed="rId2"/>
          <a:srcRect/>
          <a:stretch>
            <a:fillRect/>
          </a:stretch>
        </p:blipFill>
        <p:spPr>
          <a:xfrm>
            <a:off x="1692275" y="1557338"/>
            <a:ext cx="6035675" cy="4525962"/>
          </a:xfrm>
          <a:noFill/>
        </p:spPr>
      </p:pic>
      <p:sp>
        <p:nvSpPr>
          <p:cNvPr id="19459" name="Line 3"/>
          <p:cNvSpPr>
            <a:spLocks noChangeShapeType="1"/>
          </p:cNvSpPr>
          <p:nvPr/>
        </p:nvSpPr>
        <p:spPr bwMode="auto">
          <a:xfrm flipH="1" flipV="1">
            <a:off x="2555875" y="3789363"/>
            <a:ext cx="1439863" cy="2376487"/>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9460" name="Line 4"/>
          <p:cNvSpPr>
            <a:spLocks noChangeShapeType="1"/>
          </p:cNvSpPr>
          <p:nvPr/>
        </p:nvSpPr>
        <p:spPr bwMode="auto">
          <a:xfrm flipH="1" flipV="1">
            <a:off x="4572000" y="3789363"/>
            <a:ext cx="287338" cy="1871662"/>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9461" name="Line 5"/>
          <p:cNvSpPr>
            <a:spLocks noChangeShapeType="1"/>
          </p:cNvSpPr>
          <p:nvPr/>
        </p:nvSpPr>
        <p:spPr bwMode="auto">
          <a:xfrm flipH="1" flipV="1">
            <a:off x="3419475" y="3860800"/>
            <a:ext cx="1152525" cy="2233613"/>
          </a:xfrm>
          <a:prstGeom prst="line">
            <a:avLst/>
          </a:prstGeom>
          <a:noFill/>
          <a:ln w="1524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9462" name="Line 6"/>
          <p:cNvSpPr>
            <a:spLocks noChangeShapeType="1"/>
          </p:cNvSpPr>
          <p:nvPr/>
        </p:nvSpPr>
        <p:spPr bwMode="auto">
          <a:xfrm>
            <a:off x="6659563" y="4437063"/>
            <a:ext cx="1511300" cy="1296987"/>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9463" name="Line 7"/>
          <p:cNvSpPr>
            <a:spLocks noChangeShapeType="1"/>
          </p:cNvSpPr>
          <p:nvPr/>
        </p:nvSpPr>
        <p:spPr bwMode="auto">
          <a:xfrm flipH="1">
            <a:off x="6804025" y="4365625"/>
            <a:ext cx="1081088" cy="1439863"/>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a:xfrm>
            <a:off x="611188" y="836613"/>
            <a:ext cx="7772400" cy="609600"/>
          </a:xfrm>
        </p:spPr>
        <p:txBody>
          <a:bodyPr/>
          <a:lstStyle/>
          <a:p>
            <a:r>
              <a:rPr lang="en-GB" altLang="zh-CN">
                <a:effectLst>
                  <a:outerShdw blurRad="38100" dist="38100" dir="2700000" algn="tl">
                    <a:srgbClr val="C0C0C0"/>
                  </a:outerShdw>
                </a:effectLst>
              </a:rPr>
              <a:t>Good example of signage.</a:t>
            </a:r>
            <a:endParaRPr lang="en-US" altLang="zh-CN">
              <a:effectLst>
                <a:outerShdw blurRad="38100" dist="38100" dir="2700000" algn="tl">
                  <a:srgbClr val="C0C0C0"/>
                </a:outerShdw>
              </a:effectLst>
            </a:endParaRPr>
          </a:p>
        </p:txBody>
      </p:sp>
      <p:pic>
        <p:nvPicPr>
          <p:cNvPr id="21510" name="Picture 6" descr="P9140213"/>
          <p:cNvPicPr>
            <a:picLocks noGrp="1" noChangeAspect="1" noChangeArrowheads="1"/>
          </p:cNvPicPr>
          <p:nvPr>
            <p:ph idx="4294967295"/>
          </p:nvPr>
        </p:nvPicPr>
        <p:blipFill>
          <a:blip r:embed="rId2"/>
          <a:srcRect/>
          <a:stretch>
            <a:fillRect/>
          </a:stretch>
        </p:blipFill>
        <p:spPr>
          <a:xfrm>
            <a:off x="250825" y="1557338"/>
            <a:ext cx="8713788" cy="4848225"/>
          </a:xfrm>
        </p:spPr>
      </p:pic>
      <p:sp>
        <p:nvSpPr>
          <p:cNvPr id="21512" name="Line 8"/>
          <p:cNvSpPr>
            <a:spLocks noChangeShapeType="1"/>
          </p:cNvSpPr>
          <p:nvPr/>
        </p:nvSpPr>
        <p:spPr bwMode="auto">
          <a:xfrm>
            <a:off x="0" y="3500438"/>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21513" name="Line 9"/>
          <p:cNvSpPr>
            <a:spLocks noChangeShapeType="1"/>
          </p:cNvSpPr>
          <p:nvPr/>
        </p:nvSpPr>
        <p:spPr bwMode="auto">
          <a:xfrm flipV="1">
            <a:off x="611188" y="1989138"/>
            <a:ext cx="1655762"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body" sz="half" idx="4294967295"/>
          </p:nvPr>
        </p:nvSpPr>
        <p:spPr>
          <a:xfrm>
            <a:off x="5105400" y="1700213"/>
            <a:ext cx="4038600" cy="4525962"/>
          </a:xfrm>
        </p:spPr>
        <p:txBody>
          <a:bodyPr/>
          <a:lstStyle/>
          <a:p>
            <a:r>
              <a:rPr lang="en-GB" altLang="zh-CN" sz="4000">
                <a:effectLst>
                  <a:outerShdw blurRad="38100" dist="38100" dir="2700000" algn="tl">
                    <a:srgbClr val="C0C0C0"/>
                  </a:outerShdw>
                </a:effectLst>
              </a:rPr>
              <a:t>Staff including guards and cleaners are authorised and encouraged to enforce the smoke-free policy.</a:t>
            </a:r>
            <a:endParaRPr lang="en-US" altLang="zh-CN" sz="4000">
              <a:effectLst>
                <a:outerShdw blurRad="38100" dist="38100" dir="2700000" algn="tl">
                  <a:srgbClr val="C0C0C0"/>
                </a:outerShdw>
              </a:effectLst>
            </a:endParaRPr>
          </a:p>
        </p:txBody>
      </p:sp>
      <p:pic>
        <p:nvPicPr>
          <p:cNvPr id="23561" name="Picture 9" descr="Copy of P9140294"/>
          <p:cNvPicPr>
            <a:picLocks noGrp="1" noChangeAspect="1" noChangeArrowheads="1"/>
          </p:cNvPicPr>
          <p:nvPr>
            <p:ph sz="half" idx="4294967295"/>
          </p:nvPr>
        </p:nvPicPr>
        <p:blipFill>
          <a:blip r:embed="rId2"/>
          <a:srcRect/>
          <a:stretch>
            <a:fillRect/>
          </a:stretch>
        </p:blipFill>
        <p:spPr>
          <a:xfrm>
            <a:off x="0" y="188913"/>
            <a:ext cx="5000625" cy="6669087"/>
          </a:xfrm>
        </p:spPr>
      </p:pic>
      <p:sp>
        <p:nvSpPr>
          <p:cNvPr id="23562" name="Line 10"/>
          <p:cNvSpPr>
            <a:spLocks noChangeShapeType="1"/>
          </p:cNvSpPr>
          <p:nvPr/>
        </p:nvSpPr>
        <p:spPr bwMode="auto">
          <a:xfrm flipV="1">
            <a:off x="4211638" y="404813"/>
            <a:ext cx="1655762"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23563" name="Line 11"/>
          <p:cNvSpPr>
            <a:spLocks noChangeShapeType="1"/>
          </p:cNvSpPr>
          <p:nvPr/>
        </p:nvSpPr>
        <p:spPr bwMode="auto">
          <a:xfrm>
            <a:off x="3563938" y="1773238"/>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p:txBody>
          <a:bodyPr/>
          <a:lstStyle/>
          <a:p>
            <a:r>
              <a:rPr lang="zh-CN" altLang="en-US" sz="8000">
                <a:effectLst>
                  <a:outerShdw blurRad="38100" dist="38100" dir="2700000" algn="tl">
                    <a:srgbClr val="C0C0C0"/>
                  </a:outerShdw>
                </a:effectLst>
              </a:rPr>
              <a:t>香港“室外”的定义</a:t>
            </a:r>
          </a:p>
        </p:txBody>
      </p:sp>
      <p:pic>
        <p:nvPicPr>
          <p:cNvPr id="24579" name="Picture 2" descr="C:\Users\Wan\Desktop\News_definition_indoor\Apple_Daily22042010.jpg"/>
          <p:cNvPicPr>
            <a:picLocks noGrp="1" noChangeAspect="1" noChangeArrowheads="1"/>
          </p:cNvPicPr>
          <p:nvPr>
            <p:ph type="body" idx="4294967295"/>
          </p:nvPr>
        </p:nvPicPr>
        <p:blipFill>
          <a:blip r:embed="rId2"/>
          <a:srcRect/>
          <a:stretch>
            <a:fillRect/>
          </a:stretch>
        </p:blipFill>
        <p:spPr>
          <a:xfrm>
            <a:off x="2339975" y="2276475"/>
            <a:ext cx="3822700" cy="38862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a:t>室外吸烟区设置原则</a:t>
            </a:r>
          </a:p>
        </p:txBody>
      </p:sp>
      <p:sp>
        <p:nvSpPr>
          <p:cNvPr id="16387" name="Rectangle 3"/>
          <p:cNvSpPr>
            <a:spLocks noGrp="1" noChangeArrowheads="1"/>
          </p:cNvSpPr>
          <p:nvPr>
            <p:ph type="body" idx="1"/>
          </p:nvPr>
        </p:nvSpPr>
        <p:spPr/>
        <p:txBody>
          <a:bodyPr/>
          <a:lstStyle/>
          <a:p>
            <a:pPr>
              <a:lnSpc>
                <a:spcPct val="140000"/>
              </a:lnSpc>
            </a:pPr>
            <a:r>
              <a:rPr lang="zh-CN" altLang="en-US" sz="3600"/>
              <a:t>远离人流多的地方</a:t>
            </a:r>
          </a:p>
          <a:p>
            <a:pPr>
              <a:lnSpc>
                <a:spcPct val="140000"/>
              </a:lnSpc>
            </a:pPr>
            <a:r>
              <a:rPr lang="zh-CN" altLang="en-US" sz="3600"/>
              <a:t>离开门窗</a:t>
            </a:r>
          </a:p>
          <a:p>
            <a:pPr>
              <a:lnSpc>
                <a:spcPct val="140000"/>
              </a:lnSpc>
            </a:pPr>
            <a:r>
              <a:rPr lang="zh-CN" altLang="en-US" sz="3600"/>
              <a:t>不能太舒适</a:t>
            </a:r>
          </a:p>
          <a:p>
            <a:pPr>
              <a:lnSpc>
                <a:spcPct val="140000"/>
              </a:lnSpc>
            </a:pPr>
            <a:r>
              <a:rPr lang="zh-CN" altLang="en-US" sz="3600"/>
              <a:t>要有明确的指示</a:t>
            </a:r>
          </a:p>
          <a:p>
            <a:pPr>
              <a:lnSpc>
                <a:spcPct val="140000"/>
              </a:lnSpc>
            </a:pPr>
            <a:r>
              <a:rPr lang="zh-CN" altLang="en-US" sz="3600"/>
              <a:t>要有禁烟标示</a:t>
            </a:r>
          </a:p>
          <a:p>
            <a:pPr>
              <a:lnSpc>
                <a:spcPct val="140000"/>
              </a:lnSpc>
            </a:pPr>
            <a:endParaRPr lang="en-US" altLang="zh-CN"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8313" y="476250"/>
            <a:ext cx="8229600" cy="1143000"/>
          </a:xfrm>
        </p:spPr>
        <p:txBody>
          <a:bodyPr/>
          <a:lstStyle/>
          <a:p>
            <a:r>
              <a:rPr lang="en-GB" altLang="zh-CN" sz="5400" b="1">
                <a:effectLst>
                  <a:outerShdw blurRad="38100" dist="38100" dir="2700000" algn="tl">
                    <a:srgbClr val="C0C0C0"/>
                  </a:outerShdw>
                </a:effectLst>
              </a:rPr>
              <a:t/>
            </a:r>
            <a:br>
              <a:rPr lang="en-GB" altLang="zh-CN" sz="5400" b="1">
                <a:effectLst>
                  <a:outerShdw blurRad="38100" dist="38100" dir="2700000" algn="tl">
                    <a:srgbClr val="C0C0C0"/>
                  </a:outerShdw>
                </a:effectLst>
              </a:rPr>
            </a:br>
            <a:r>
              <a:rPr lang="en-GB" altLang="zh-CN" sz="5400" b="1">
                <a:effectLst>
                  <a:outerShdw blurRad="38100" dist="38100" dir="2700000" algn="tl">
                    <a:srgbClr val="C0C0C0"/>
                  </a:outerShdw>
                </a:effectLst>
              </a:rPr>
              <a:t>Designated smoking area at Beijing Olympics:  Outdoor, no roof, no services, no rest area, no seating. Away from: pedestrian areas, entrances, congested areas, Organisational (Olympic) signage.</a:t>
            </a:r>
            <a:endParaRPr lang="en-US" altLang="zh-CN" sz="4800">
              <a:solidFill>
                <a:schemeClr val="bg1"/>
              </a:solidFill>
              <a:effectLst>
                <a:outerShdw blurRad="38100" dist="38100" dir="2700000" algn="tl">
                  <a:srgbClr val="C0C0C0"/>
                </a:outerShdw>
              </a:effectLst>
            </a:endParaRPr>
          </a:p>
        </p:txBody>
      </p:sp>
      <p:pic>
        <p:nvPicPr>
          <p:cNvPr id="3075" name="Picture 3" descr="IMG_2991"/>
          <p:cNvPicPr>
            <a:picLocks noGrp="1" noChangeAspect="1" noChangeArrowheads="1"/>
          </p:cNvPicPr>
          <p:nvPr>
            <p:ph idx="4294967295"/>
          </p:nvPr>
        </p:nvPicPr>
        <p:blipFill>
          <a:blip r:embed="rId2"/>
          <a:srcRect/>
          <a:stretch>
            <a:fillRect/>
          </a:stretch>
        </p:blipFill>
        <p:spPr>
          <a:xfrm>
            <a:off x="4211638" y="2924175"/>
            <a:ext cx="4746625" cy="3559175"/>
          </a:xfrm>
          <a:noFill/>
        </p:spPr>
      </p:pic>
      <p:pic>
        <p:nvPicPr>
          <p:cNvPr id="3076" name="Picture 4" descr="IMG_29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924175"/>
            <a:ext cx="481806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5"/>
          <p:cNvSpPr>
            <a:spLocks noChangeShapeType="1"/>
          </p:cNvSpPr>
          <p:nvPr/>
        </p:nvSpPr>
        <p:spPr bwMode="auto">
          <a:xfrm flipV="1">
            <a:off x="3132138" y="2420938"/>
            <a:ext cx="1655762"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3078" name="Line 6"/>
          <p:cNvSpPr>
            <a:spLocks noChangeShapeType="1"/>
          </p:cNvSpPr>
          <p:nvPr/>
        </p:nvSpPr>
        <p:spPr bwMode="auto">
          <a:xfrm>
            <a:off x="2555875" y="3789363"/>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11"/>
          <p:cNvSpPr>
            <a:spLocks noGrp="1" noChangeArrowheads="1"/>
          </p:cNvSpPr>
          <p:nvPr>
            <p:ph type="body" sz="half" idx="4294967295"/>
          </p:nvPr>
        </p:nvSpPr>
        <p:spPr>
          <a:xfrm>
            <a:off x="468313" y="333375"/>
            <a:ext cx="8312150" cy="1341438"/>
          </a:xfrm>
        </p:spPr>
        <p:txBody>
          <a:bodyPr/>
          <a:lstStyle/>
          <a:p>
            <a:r>
              <a:rPr lang="en-GB" altLang="zh-CN" sz="4000">
                <a:effectLst>
                  <a:outerShdw blurRad="38100" dist="38100" dir="2700000" algn="tl">
                    <a:srgbClr val="C0C0C0"/>
                  </a:outerShdw>
                </a:effectLst>
              </a:rPr>
              <a:t>Wayfinding signage at Shanghai Expo indicating location of designated outdoor smoking area</a:t>
            </a:r>
            <a:endParaRPr lang="en-US" altLang="zh-CN" sz="4000">
              <a:effectLst>
                <a:outerShdw blurRad="38100" dist="38100" dir="2700000" algn="tl">
                  <a:srgbClr val="C0C0C0"/>
                </a:outerShdw>
              </a:effectLst>
            </a:endParaRPr>
          </a:p>
        </p:txBody>
      </p:sp>
      <p:pic>
        <p:nvPicPr>
          <p:cNvPr id="4109" name="Picture 13" descr="PA090093"/>
          <p:cNvPicPr>
            <a:picLocks noGrp="1" noChangeAspect="1" noChangeArrowheads="1"/>
          </p:cNvPicPr>
          <p:nvPr>
            <p:ph sz="half" idx="4294967295"/>
          </p:nvPr>
        </p:nvPicPr>
        <p:blipFill>
          <a:blip r:embed="rId2"/>
          <a:srcRect/>
          <a:stretch>
            <a:fillRect/>
          </a:stretch>
        </p:blipFill>
        <p:spPr>
          <a:xfrm>
            <a:off x="684213" y="1322388"/>
            <a:ext cx="7380287" cy="5535612"/>
          </a:xfrm>
        </p:spPr>
      </p:pic>
      <p:sp>
        <p:nvSpPr>
          <p:cNvPr id="4110" name="Line 14"/>
          <p:cNvSpPr>
            <a:spLocks noChangeShapeType="1"/>
          </p:cNvSpPr>
          <p:nvPr/>
        </p:nvSpPr>
        <p:spPr bwMode="auto">
          <a:xfrm>
            <a:off x="827088" y="3500438"/>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4111" name="Line 15"/>
          <p:cNvSpPr>
            <a:spLocks noChangeShapeType="1"/>
          </p:cNvSpPr>
          <p:nvPr/>
        </p:nvSpPr>
        <p:spPr bwMode="auto">
          <a:xfrm flipV="1">
            <a:off x="1476375" y="1989138"/>
            <a:ext cx="1655763"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body" sz="half" idx="4294967295"/>
          </p:nvPr>
        </p:nvSpPr>
        <p:spPr>
          <a:xfrm>
            <a:off x="5003800" y="1268413"/>
            <a:ext cx="3852863" cy="5029200"/>
          </a:xfrm>
        </p:spPr>
        <p:txBody>
          <a:bodyPr/>
          <a:lstStyle/>
          <a:p>
            <a:r>
              <a:rPr lang="en-GB" altLang="zh-CN" sz="4000">
                <a:effectLst>
                  <a:outerShdw blurRad="38100" dist="38100" dir="2700000" algn="tl">
                    <a:srgbClr val="C0C0C0"/>
                  </a:outerShdw>
                </a:effectLst>
              </a:rPr>
              <a:t>Educational material on the harms of tobacco on display in designated smoking areas in Shanghai Expo.</a:t>
            </a:r>
            <a:endParaRPr lang="en-US" altLang="zh-CN" sz="4000">
              <a:effectLst>
                <a:outerShdw blurRad="38100" dist="38100" dir="2700000" algn="tl">
                  <a:srgbClr val="C0C0C0"/>
                </a:outerShdw>
              </a:effectLst>
            </a:endParaRPr>
          </a:p>
        </p:txBody>
      </p:sp>
      <p:pic>
        <p:nvPicPr>
          <p:cNvPr id="6153" name="Picture 9" descr="Copy of PA090019"/>
          <p:cNvPicPr>
            <a:picLocks noGrp="1" noChangeAspect="1" noChangeArrowheads="1"/>
          </p:cNvPicPr>
          <p:nvPr>
            <p:ph sz="half" idx="4294967295"/>
          </p:nvPr>
        </p:nvPicPr>
        <p:blipFill>
          <a:blip r:embed="rId2"/>
          <a:srcRect/>
          <a:stretch>
            <a:fillRect/>
          </a:stretch>
        </p:blipFill>
        <p:spPr>
          <a:xfrm>
            <a:off x="0" y="188913"/>
            <a:ext cx="5000625" cy="6669087"/>
          </a:xfrm>
        </p:spPr>
      </p:pic>
      <p:sp>
        <p:nvSpPr>
          <p:cNvPr id="6154" name="Line 10"/>
          <p:cNvSpPr>
            <a:spLocks noChangeShapeType="1"/>
          </p:cNvSpPr>
          <p:nvPr/>
        </p:nvSpPr>
        <p:spPr bwMode="auto">
          <a:xfrm flipV="1">
            <a:off x="3132138" y="2420938"/>
            <a:ext cx="1655762"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6155" name="Line 11"/>
          <p:cNvSpPr>
            <a:spLocks noChangeShapeType="1"/>
          </p:cNvSpPr>
          <p:nvPr/>
        </p:nvSpPr>
        <p:spPr bwMode="auto">
          <a:xfrm>
            <a:off x="2484438" y="3860800"/>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GB" altLang="zh-CN" sz="5400">
                <a:effectLst>
                  <a:outerShdw blurRad="38100" dist="38100" dir="2700000" algn="tl">
                    <a:srgbClr val="C0C0C0"/>
                  </a:outerShdw>
                </a:effectLst>
              </a:rPr>
              <a:t>A designated smoking area in a health facility: it should be 10m from the window or any air intake for the building.</a:t>
            </a:r>
            <a:endParaRPr lang="en-US" altLang="zh-CN" sz="5400">
              <a:effectLst>
                <a:outerShdw blurRad="38100" dist="38100" dir="2700000" algn="tl">
                  <a:srgbClr val="C0C0C0"/>
                </a:outerShdw>
              </a:effectLst>
            </a:endParaRPr>
          </a:p>
        </p:txBody>
      </p:sp>
      <p:sp>
        <p:nvSpPr>
          <p:cNvPr id="10243" name="Rectangle 3"/>
          <p:cNvSpPr>
            <a:spLocks noGrp="1" noChangeArrowheads="1"/>
          </p:cNvSpPr>
          <p:nvPr>
            <p:ph type="body" idx="4294967295"/>
          </p:nvPr>
        </p:nvSpPr>
        <p:spPr/>
        <p:txBody>
          <a:bodyPr/>
          <a:lstStyle/>
          <a:p>
            <a:endParaRPr lang="zh-CN" altLang="zh-CN">
              <a:effectLst>
                <a:outerShdw blurRad="38100" dist="38100" dir="2700000" algn="tl">
                  <a:srgbClr val="C0C0C0"/>
                </a:outerShdw>
              </a:effectLst>
            </a:endParaRPr>
          </a:p>
        </p:txBody>
      </p:sp>
      <p:pic>
        <p:nvPicPr>
          <p:cNvPr id="6148" name="Picture 5" descr="PA1404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767513"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6"/>
          <p:cNvSpPr>
            <a:spLocks noChangeShapeType="1"/>
          </p:cNvSpPr>
          <p:nvPr/>
        </p:nvSpPr>
        <p:spPr bwMode="auto">
          <a:xfrm>
            <a:off x="1403350" y="5300663"/>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0247" name="Line 7"/>
          <p:cNvSpPr>
            <a:spLocks noChangeShapeType="1"/>
          </p:cNvSpPr>
          <p:nvPr/>
        </p:nvSpPr>
        <p:spPr bwMode="auto">
          <a:xfrm flipV="1">
            <a:off x="2051050" y="3789363"/>
            <a:ext cx="1655763"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0248" name="Line 8"/>
          <p:cNvSpPr>
            <a:spLocks noChangeShapeType="1"/>
          </p:cNvSpPr>
          <p:nvPr/>
        </p:nvSpPr>
        <p:spPr bwMode="auto">
          <a:xfrm flipV="1">
            <a:off x="2843213" y="4941888"/>
            <a:ext cx="1441450" cy="358775"/>
          </a:xfrm>
          <a:prstGeom prst="line">
            <a:avLst/>
          </a:prstGeom>
          <a:noFill/>
          <a:ln w="63500">
            <a:solidFill>
              <a:srgbClr val="00FF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0249" name="Line 9"/>
          <p:cNvSpPr>
            <a:spLocks noChangeShapeType="1"/>
          </p:cNvSpPr>
          <p:nvPr/>
        </p:nvSpPr>
        <p:spPr bwMode="auto">
          <a:xfrm>
            <a:off x="7308850" y="3284538"/>
            <a:ext cx="1511300" cy="1081087"/>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0250" name="Line 10"/>
          <p:cNvSpPr>
            <a:spLocks noChangeShapeType="1"/>
          </p:cNvSpPr>
          <p:nvPr/>
        </p:nvSpPr>
        <p:spPr bwMode="auto">
          <a:xfrm flipV="1">
            <a:off x="7380288" y="3213100"/>
            <a:ext cx="1152525" cy="1150938"/>
          </a:xfrm>
          <a:prstGeom prst="line">
            <a:avLst/>
          </a:prstGeom>
          <a:noFill/>
          <a:ln w="152400">
            <a:solidFill>
              <a:srgbClr val="FF00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0251" name="Line 11"/>
          <p:cNvSpPr>
            <a:spLocks noChangeShapeType="1"/>
          </p:cNvSpPr>
          <p:nvPr/>
        </p:nvSpPr>
        <p:spPr bwMode="auto">
          <a:xfrm flipH="1" flipV="1">
            <a:off x="7308850" y="2420938"/>
            <a:ext cx="647700" cy="863600"/>
          </a:xfrm>
          <a:prstGeom prst="line">
            <a:avLst/>
          </a:prstGeom>
          <a:noFill/>
          <a:ln w="63500">
            <a:solidFill>
              <a:srgbClr val="FF0000"/>
            </a:solidFill>
            <a:round/>
            <a:headEnd/>
            <a:tailEnd type="triangle" w="med" len="me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GB" altLang="zh-CN" sz="5400">
                <a:effectLst>
                  <a:outerShdw blurRad="38100" dist="38100" dir="2700000" algn="tl">
                    <a:srgbClr val="C0C0C0"/>
                  </a:outerShdw>
                </a:effectLst>
              </a:rPr>
              <a:t>A designated smoking area in a hospital.  This area does not have a roof and is NOT in a high traffic pedestrian area/transit zone.</a:t>
            </a:r>
            <a:endParaRPr lang="en-US" altLang="zh-CN" sz="5400">
              <a:effectLst>
                <a:outerShdw blurRad="38100" dist="38100" dir="2700000" algn="tl">
                  <a:srgbClr val="C0C0C0"/>
                </a:outerShdw>
              </a:effectLst>
            </a:endParaRPr>
          </a:p>
        </p:txBody>
      </p:sp>
      <p:sp>
        <p:nvSpPr>
          <p:cNvPr id="11267" name="Rectangle 3"/>
          <p:cNvSpPr>
            <a:spLocks noGrp="1" noChangeArrowheads="1"/>
          </p:cNvSpPr>
          <p:nvPr>
            <p:ph type="body" idx="4294967295"/>
          </p:nvPr>
        </p:nvSpPr>
        <p:spPr/>
        <p:txBody>
          <a:bodyPr/>
          <a:lstStyle/>
          <a:p>
            <a:endParaRPr lang="zh-CN" altLang="zh-CN">
              <a:effectLst>
                <a:outerShdw blurRad="38100" dist="38100" dir="2700000" algn="tl">
                  <a:srgbClr val="C0C0C0"/>
                </a:outerShdw>
              </a:effectLst>
            </a:endParaRPr>
          </a:p>
        </p:txBody>
      </p:sp>
      <p:pic>
        <p:nvPicPr>
          <p:cNvPr id="7172" name="Picture 4" descr="PA140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56165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flipV="1">
            <a:off x="2484438" y="1916113"/>
            <a:ext cx="1655762" cy="2160587"/>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1270" name="Line 6"/>
          <p:cNvSpPr>
            <a:spLocks noChangeShapeType="1"/>
          </p:cNvSpPr>
          <p:nvPr/>
        </p:nvSpPr>
        <p:spPr bwMode="auto">
          <a:xfrm>
            <a:off x="1908175" y="3357563"/>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GB" altLang="zh-CN" sz="4800">
                <a:effectLst>
                  <a:outerShdw blurRad="38100" dist="38100" dir="2700000" algn="tl">
                    <a:srgbClr val="C0C0C0"/>
                  </a:outerShdw>
                </a:effectLst>
              </a:rPr>
              <a:t>Ministry of Health designated smoking area.  This area has no roof above it and is about 10m from the building.  It is out of sight of the main entrance.</a:t>
            </a:r>
            <a:endParaRPr lang="en-US" altLang="zh-CN" sz="4800">
              <a:effectLst>
                <a:outerShdw blurRad="38100" dist="38100" dir="2700000" algn="tl">
                  <a:srgbClr val="C0C0C0"/>
                </a:outerShdw>
              </a:effectLst>
            </a:endParaRPr>
          </a:p>
        </p:txBody>
      </p:sp>
      <p:sp>
        <p:nvSpPr>
          <p:cNvPr id="12291" name="Rectangle 3"/>
          <p:cNvSpPr>
            <a:spLocks noGrp="1" noChangeArrowheads="1"/>
          </p:cNvSpPr>
          <p:nvPr>
            <p:ph type="body" idx="4294967295"/>
          </p:nvPr>
        </p:nvSpPr>
        <p:spPr/>
        <p:txBody>
          <a:bodyPr/>
          <a:lstStyle/>
          <a:p>
            <a:endParaRPr lang="zh-CN" altLang="zh-CN">
              <a:effectLst>
                <a:outerShdw blurRad="38100" dist="38100" dir="2700000" algn="tl">
                  <a:srgbClr val="C0C0C0"/>
                </a:outerShdw>
              </a:effectLst>
            </a:endParaRPr>
          </a:p>
        </p:txBody>
      </p:sp>
      <p:pic>
        <p:nvPicPr>
          <p:cNvPr id="8196" name="Picture 4" descr="控烟3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89138"/>
            <a:ext cx="56165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5"/>
          <p:cNvSpPr>
            <a:spLocks noChangeShapeType="1"/>
          </p:cNvSpPr>
          <p:nvPr/>
        </p:nvSpPr>
        <p:spPr bwMode="auto">
          <a:xfrm>
            <a:off x="3492500" y="5949950"/>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2294" name="Line 6"/>
          <p:cNvSpPr>
            <a:spLocks noChangeShapeType="1"/>
          </p:cNvSpPr>
          <p:nvPr/>
        </p:nvSpPr>
        <p:spPr bwMode="auto">
          <a:xfrm flipV="1">
            <a:off x="4140200" y="4508500"/>
            <a:ext cx="1655763" cy="2160588"/>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body" sz="half" idx="4294967295"/>
          </p:nvPr>
        </p:nvSpPr>
        <p:spPr>
          <a:xfrm>
            <a:off x="4648200" y="765175"/>
            <a:ext cx="4038600" cy="5360988"/>
          </a:xfrm>
        </p:spPr>
        <p:txBody>
          <a:bodyPr/>
          <a:lstStyle/>
          <a:p>
            <a:pPr>
              <a:lnSpc>
                <a:spcPct val="90000"/>
              </a:lnSpc>
            </a:pPr>
            <a:r>
              <a:rPr lang="en-GB" altLang="zh-CN" sz="4000">
                <a:effectLst>
                  <a:outerShdw blurRad="38100" dist="38100" dir="2700000" algn="tl">
                    <a:srgbClr val="C0C0C0"/>
                  </a:outerShdw>
                </a:effectLst>
              </a:rPr>
              <a:t>“Smokers’ Body” poster in the Ministry of Health designated smoking area.  Smoking areas should have warnings on the harms of tobacco and information on where to get help to quit smoking.  The national quitline is: 4008105180 </a:t>
            </a:r>
            <a:endParaRPr lang="en-US" altLang="zh-CN" sz="4000">
              <a:effectLst>
                <a:outerShdw blurRad="38100" dist="38100" dir="2700000" algn="tl">
                  <a:srgbClr val="C0C0C0"/>
                </a:outerShdw>
              </a:effectLst>
            </a:endParaRPr>
          </a:p>
        </p:txBody>
      </p:sp>
      <p:pic>
        <p:nvPicPr>
          <p:cNvPr id="13319" name="Picture 7" descr="P5120428"/>
          <p:cNvPicPr>
            <a:picLocks noGrp="1" noChangeAspect="1" noChangeArrowheads="1"/>
          </p:cNvPicPr>
          <p:nvPr>
            <p:ph sz="half" idx="4294967295"/>
          </p:nvPr>
        </p:nvPicPr>
        <p:blipFill>
          <a:blip r:embed="rId2"/>
          <a:srcRect/>
          <a:stretch>
            <a:fillRect/>
          </a:stretch>
        </p:blipFill>
        <p:spPr>
          <a:xfrm>
            <a:off x="0" y="476250"/>
            <a:ext cx="4568825" cy="6092825"/>
          </a:xfrm>
        </p:spPr>
      </p:pic>
      <p:sp>
        <p:nvSpPr>
          <p:cNvPr id="13320" name="Line 8"/>
          <p:cNvSpPr>
            <a:spLocks noChangeShapeType="1"/>
          </p:cNvSpPr>
          <p:nvPr/>
        </p:nvSpPr>
        <p:spPr bwMode="auto">
          <a:xfrm flipV="1">
            <a:off x="3492500" y="333375"/>
            <a:ext cx="1655763" cy="2160588"/>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
        <p:nvSpPr>
          <p:cNvPr id="13321" name="Line 9"/>
          <p:cNvSpPr>
            <a:spLocks noChangeShapeType="1"/>
          </p:cNvSpPr>
          <p:nvPr/>
        </p:nvSpPr>
        <p:spPr bwMode="auto">
          <a:xfrm>
            <a:off x="2916238" y="1773238"/>
            <a:ext cx="647700" cy="720725"/>
          </a:xfrm>
          <a:prstGeom prst="line">
            <a:avLst/>
          </a:prstGeom>
          <a:noFill/>
          <a:ln w="152400">
            <a:solidFill>
              <a:srgbClr val="00FF00"/>
            </a:solidFill>
            <a:round/>
            <a:headEnd/>
            <a:tailEnd/>
          </a:ln>
          <a:effectLst/>
        </p:spPr>
        <p:txBody>
          <a:bodyPr/>
          <a:lstStyle/>
          <a:p>
            <a:pPr algn="ctr">
              <a:lnSpc>
                <a:spcPct val="80000"/>
              </a:lnSpc>
              <a:defRPr/>
            </a:pPr>
            <a:endParaRPr kumimoji="1" lang="zh-CN" altLang="en-US" sz="1400">
              <a:solidFill>
                <a:srgbClr val="0000D8"/>
              </a:solidFill>
              <a:effectLst>
                <a:outerShdw blurRad="38100" dist="38100" dir="2700000" algn="tl">
                  <a:srgbClr val="000000">
                    <a:alpha val="43137"/>
                  </a:srgbClr>
                </a:outerShdw>
              </a:effectLst>
              <a:latin typeface="Abadi MT Condensed Light" pitchFamily="34" charset="0"/>
              <a:ea typeface="方正姚体" pitchFamily="2" charset="-122"/>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250</Words>
  <Application>Microsoft Office PowerPoint</Application>
  <PresentationFormat>全屏显示(4:3)</PresentationFormat>
  <Paragraphs>20</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宋体</vt:lpstr>
      <vt:lpstr>Abadi MT Condensed Light</vt:lpstr>
      <vt:lpstr>方正姚体</vt:lpstr>
      <vt:lpstr>默认设计模板</vt:lpstr>
      <vt:lpstr>室外吸烟区的设置</vt:lpstr>
      <vt:lpstr>室外吸烟区设置原则</vt:lpstr>
      <vt:lpstr> Designated smoking area at Beijing Olympics:  Outdoor, no roof, no services, no rest area, no seating. Away from: pedestrian areas, entrances, congested areas, Organisational (Olympic) signage.</vt:lpstr>
      <vt:lpstr>PowerPoint 演示文稿</vt:lpstr>
      <vt:lpstr>PowerPoint 演示文稿</vt:lpstr>
      <vt:lpstr>A designated smoking area in a health facility: it should be 10m from the window or any air intake for the building.</vt:lpstr>
      <vt:lpstr>A designated smoking area in a hospital.  This area does not have a roof and is NOT in a high traffic pedestrian area/transit zone.</vt:lpstr>
      <vt:lpstr>Ministry of Health designated smoking area.  This area has no roof above it and is about 10m from the building.  It is out of sight of the main entrance.</vt:lpstr>
      <vt:lpstr>PowerPoint 演示文稿</vt:lpstr>
      <vt:lpstr>Staff/employees should not smoke in front of the building.</vt:lpstr>
      <vt:lpstr>No one should smoke under a roof.</vt:lpstr>
      <vt:lpstr>Keep designated smoking areas 10m away from pedestrian areas, buildings, entrances, windows, air intakes.  They should not have a roof.</vt:lpstr>
      <vt:lpstr>Good example of signage.</vt:lpstr>
      <vt:lpstr>PowerPoint 演示文稿</vt:lpstr>
      <vt:lpstr>香港“室外”的定义</vt:lpstr>
    </vt:vector>
  </TitlesOfParts>
  <Company>jy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室外吸烟区的设置</dc:title>
  <dc:creator>pku</dc:creator>
  <cp:lastModifiedBy>魏仿</cp:lastModifiedBy>
  <cp:revision>3</cp:revision>
  <dcterms:created xsi:type="dcterms:W3CDTF">2011-01-17T14:03:05Z</dcterms:created>
  <dcterms:modified xsi:type="dcterms:W3CDTF">2021-01-19T02:23:29Z</dcterms:modified>
</cp:coreProperties>
</file>