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47"/>
  </p:notesMasterIdLst>
  <p:handoutMasterIdLst>
    <p:handoutMasterId r:id="rId48"/>
  </p:handoutMasterIdLst>
  <p:sldIdLst>
    <p:sldId id="256" r:id="rId2"/>
    <p:sldId id="846" r:id="rId3"/>
    <p:sldId id="821" r:id="rId4"/>
    <p:sldId id="822" r:id="rId5"/>
    <p:sldId id="823" r:id="rId6"/>
    <p:sldId id="824" r:id="rId7"/>
    <p:sldId id="825" r:id="rId8"/>
    <p:sldId id="826" r:id="rId9"/>
    <p:sldId id="827" r:id="rId10"/>
    <p:sldId id="787" r:id="rId11"/>
    <p:sldId id="793" r:id="rId12"/>
    <p:sldId id="847" r:id="rId13"/>
    <p:sldId id="828" r:id="rId14"/>
    <p:sldId id="788" r:id="rId15"/>
    <p:sldId id="789" r:id="rId16"/>
    <p:sldId id="829" r:id="rId17"/>
    <p:sldId id="790" r:id="rId18"/>
    <p:sldId id="750" r:id="rId19"/>
    <p:sldId id="754" r:id="rId20"/>
    <p:sldId id="755" r:id="rId21"/>
    <p:sldId id="794" r:id="rId22"/>
    <p:sldId id="756" r:id="rId23"/>
    <p:sldId id="765" r:id="rId24"/>
    <p:sldId id="757" r:id="rId25"/>
    <p:sldId id="758" r:id="rId26"/>
    <p:sldId id="801" r:id="rId27"/>
    <p:sldId id="830" r:id="rId28"/>
    <p:sldId id="831" r:id="rId29"/>
    <p:sldId id="832" r:id="rId30"/>
    <p:sldId id="833" r:id="rId31"/>
    <p:sldId id="834" r:id="rId32"/>
    <p:sldId id="835" r:id="rId33"/>
    <p:sldId id="836" r:id="rId34"/>
    <p:sldId id="837" r:id="rId35"/>
    <p:sldId id="838" r:id="rId36"/>
    <p:sldId id="839" r:id="rId37"/>
    <p:sldId id="840" r:id="rId38"/>
    <p:sldId id="841" r:id="rId39"/>
    <p:sldId id="842" r:id="rId40"/>
    <p:sldId id="843" r:id="rId41"/>
    <p:sldId id="844" r:id="rId42"/>
    <p:sldId id="845" r:id="rId43"/>
    <p:sldId id="848" r:id="rId44"/>
    <p:sldId id="849" r:id="rId45"/>
    <p:sldId id="784" r:id="rId46"/>
  </p:sldIdLst>
  <p:sldSz cx="9144000" cy="6858000" type="screen4x3"/>
  <p:notesSz cx="6662738" cy="9820275"/>
  <p:defaultTextStyle>
    <a:defPPr>
      <a:defRPr lang="zh-CN"/>
    </a:defPPr>
    <a:lvl1pPr algn="l" rtl="0" fontAlgn="base">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3">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6"/>
    <a:srgbClr val="F90000"/>
    <a:srgbClr val="FFFFCC"/>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85763" autoAdjust="0"/>
  </p:normalViewPr>
  <p:slideViewPr>
    <p:cSldViewPr>
      <p:cViewPr varScale="1">
        <p:scale>
          <a:sx n="37" d="100"/>
          <a:sy n="37" d="100"/>
        </p:scale>
        <p:origin x="1196" y="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6804"/>
    </p:cViewPr>
  </p:sorterViewPr>
  <p:notesViewPr>
    <p:cSldViewPr>
      <p:cViewPr>
        <p:scale>
          <a:sx n="66" d="100"/>
          <a:sy n="66" d="100"/>
        </p:scale>
        <p:origin x="-978" y="246"/>
      </p:cViewPr>
      <p:guideLst>
        <p:guide orient="horz" pos="3093"/>
        <p:guide pos="209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88766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110595" name="Rectangle 3"/>
          <p:cNvSpPr>
            <a:spLocks noGrp="1" noChangeArrowheads="1"/>
          </p:cNvSpPr>
          <p:nvPr>
            <p:ph type="dt" sz="quarter" idx="1"/>
          </p:nvPr>
        </p:nvSpPr>
        <p:spPr bwMode="auto">
          <a:xfrm>
            <a:off x="3775075" y="0"/>
            <a:ext cx="288766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defRPr kumimoji="1" sz="1200">
                <a:latin typeface="Times New Roman" panose="02020603050405020304" pitchFamily="18" charset="0"/>
              </a:defRPr>
            </a:lvl1pPr>
          </a:lstStyle>
          <a:p>
            <a:endParaRPr lang="en-US" altLang="zh-CN"/>
          </a:p>
        </p:txBody>
      </p:sp>
      <p:sp>
        <p:nvSpPr>
          <p:cNvPr id="110596" name="Rectangle 4"/>
          <p:cNvSpPr>
            <a:spLocks noGrp="1" noChangeArrowheads="1"/>
          </p:cNvSpPr>
          <p:nvPr>
            <p:ph type="ftr" sz="quarter" idx="2"/>
          </p:nvPr>
        </p:nvSpPr>
        <p:spPr bwMode="auto">
          <a:xfrm>
            <a:off x="0" y="9329738"/>
            <a:ext cx="288766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110597" name="Rectangle 5"/>
          <p:cNvSpPr>
            <a:spLocks noGrp="1" noChangeArrowheads="1"/>
          </p:cNvSpPr>
          <p:nvPr>
            <p:ph type="sldNum" sz="quarter" idx="3"/>
          </p:nvPr>
        </p:nvSpPr>
        <p:spPr bwMode="auto">
          <a:xfrm>
            <a:off x="3775075" y="9329738"/>
            <a:ext cx="288766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fld id="{DD4A7D3F-0A52-4B26-BB68-AF35170AA62D}" type="slidenum">
              <a:rPr lang="en-US" altLang="zh-CN"/>
              <a:pPr/>
              <a:t>‹#›</a:t>
            </a:fld>
            <a:endParaRPr lang="en-US" altLang="zh-CN"/>
          </a:p>
        </p:txBody>
      </p:sp>
    </p:spTree>
    <p:extLst>
      <p:ext uri="{BB962C8B-B14F-4D97-AF65-F5344CB8AC3E}">
        <p14:creationId xmlns:p14="http://schemas.microsoft.com/office/powerpoint/2010/main" val="131189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766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3075" name="Rectangle 3"/>
          <p:cNvSpPr>
            <a:spLocks noGrp="1" noChangeArrowheads="1"/>
          </p:cNvSpPr>
          <p:nvPr>
            <p:ph type="dt" idx="1"/>
          </p:nvPr>
        </p:nvSpPr>
        <p:spPr bwMode="auto">
          <a:xfrm>
            <a:off x="3775075" y="0"/>
            <a:ext cx="2887663"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anose="02020603050405020304" pitchFamily="18" charset="0"/>
              </a:defRPr>
            </a:lvl1pPr>
          </a:lstStyle>
          <a:p>
            <a:endParaRPr lang="en-US" altLang="zh-CN"/>
          </a:p>
        </p:txBody>
      </p:sp>
      <p:sp>
        <p:nvSpPr>
          <p:cNvPr id="3076" name="Rectangle 4"/>
          <p:cNvSpPr>
            <a:spLocks noChangeArrowheads="1" noTextEdit="1"/>
          </p:cNvSpPr>
          <p:nvPr>
            <p:ph type="sldImg" idx="2"/>
          </p:nvPr>
        </p:nvSpPr>
        <p:spPr bwMode="auto">
          <a:xfrm>
            <a:off x="877888" y="736600"/>
            <a:ext cx="4910137" cy="3683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89000" y="4664075"/>
            <a:ext cx="488473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8" name="Rectangle 6"/>
          <p:cNvSpPr>
            <a:spLocks noGrp="1" noChangeArrowheads="1"/>
          </p:cNvSpPr>
          <p:nvPr>
            <p:ph type="ftr" sz="quarter" idx="4"/>
          </p:nvPr>
        </p:nvSpPr>
        <p:spPr bwMode="auto">
          <a:xfrm>
            <a:off x="0" y="9329738"/>
            <a:ext cx="288766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anose="02020603050405020304" pitchFamily="18" charset="0"/>
              </a:defRPr>
            </a:lvl1pPr>
          </a:lstStyle>
          <a:p>
            <a:endParaRPr lang="en-US" altLang="zh-CN"/>
          </a:p>
        </p:txBody>
      </p:sp>
      <p:sp>
        <p:nvSpPr>
          <p:cNvPr id="3079" name="Rectangle 7"/>
          <p:cNvSpPr>
            <a:spLocks noGrp="1" noChangeArrowheads="1"/>
          </p:cNvSpPr>
          <p:nvPr>
            <p:ph type="sldNum" sz="quarter" idx="5"/>
          </p:nvPr>
        </p:nvSpPr>
        <p:spPr bwMode="auto">
          <a:xfrm>
            <a:off x="3775075" y="9329738"/>
            <a:ext cx="2887663"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anose="02020603050405020304" pitchFamily="18" charset="0"/>
              </a:defRPr>
            </a:lvl1pPr>
          </a:lstStyle>
          <a:p>
            <a:fld id="{C0D97FEB-EBC2-4E7A-9557-E127A116605F}" type="slidenum">
              <a:rPr lang="en-US" altLang="zh-CN"/>
              <a:pPr/>
              <a:t>‹#›</a:t>
            </a:fld>
            <a:endParaRPr lang="en-US" altLang="zh-CN"/>
          </a:p>
        </p:txBody>
      </p:sp>
    </p:spTree>
    <p:extLst>
      <p:ext uri="{BB962C8B-B14F-4D97-AF65-F5344CB8AC3E}">
        <p14:creationId xmlns:p14="http://schemas.microsoft.com/office/powerpoint/2010/main" val="790316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D2114-05FE-4448-873F-467D078086E7}" type="slidenum">
              <a:rPr lang="en-US" altLang="zh-CN"/>
              <a:pPr/>
              <a:t>1</a:t>
            </a:fld>
            <a:endParaRPr lang="en-US" altLang="zh-CN"/>
          </a:p>
        </p:txBody>
      </p:sp>
      <p:sp>
        <p:nvSpPr>
          <p:cNvPr id="4098" name="Rectangle 2"/>
          <p:cNvSpPr>
            <a:spLocks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53682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78DF5-E3F2-45E9-A2AF-33AE2AC3EC51}" type="slidenum">
              <a:rPr lang="en-US" altLang="zh-CN"/>
              <a:pPr/>
              <a:t>10</a:t>
            </a:fld>
            <a:endParaRPr lang="en-US" altLang="zh-CN"/>
          </a:p>
        </p:txBody>
      </p:sp>
      <p:sp>
        <p:nvSpPr>
          <p:cNvPr id="1176578" name="Rectangle 2"/>
          <p:cNvSpPr>
            <a:spLocks noChangeArrowheads="1" noTextEdit="1"/>
          </p:cNvSpPr>
          <p:nvPr>
            <p:ph type="sldImg"/>
          </p:nvPr>
        </p:nvSpPr>
        <p:spPr>
          <a:ln/>
        </p:spPr>
      </p:sp>
      <p:sp>
        <p:nvSpPr>
          <p:cNvPr id="11765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7449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7A290-B443-4154-A46A-55F85E956B27}" type="slidenum">
              <a:rPr lang="en-US" altLang="zh-CN"/>
              <a:pPr/>
              <a:t>11</a:t>
            </a:fld>
            <a:endParaRPr lang="en-US" altLang="zh-CN"/>
          </a:p>
        </p:txBody>
      </p:sp>
      <p:sp>
        <p:nvSpPr>
          <p:cNvPr id="1188866" name="Rectangle 2"/>
          <p:cNvSpPr>
            <a:spLocks noChangeArrowheads="1" noTextEdit="1"/>
          </p:cNvSpPr>
          <p:nvPr>
            <p:ph type="sldImg"/>
          </p:nvPr>
        </p:nvSpPr>
        <p:spPr>
          <a:ln/>
        </p:spPr>
      </p:sp>
      <p:sp>
        <p:nvSpPr>
          <p:cNvPr id="11888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81508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7DBBDA-18B8-4245-9A58-487B2E4AE898}" type="slidenum">
              <a:rPr lang="en-US" altLang="zh-CN"/>
              <a:pPr/>
              <a:t>12</a:t>
            </a:fld>
            <a:endParaRPr lang="en-US" altLang="zh-CN"/>
          </a:p>
        </p:txBody>
      </p:sp>
      <p:sp>
        <p:nvSpPr>
          <p:cNvPr id="1303554" name="Rectangle 2"/>
          <p:cNvSpPr>
            <a:spLocks noChangeArrowheads="1" noTextEdit="1"/>
          </p:cNvSpPr>
          <p:nvPr>
            <p:ph type="sldImg"/>
          </p:nvPr>
        </p:nvSpPr>
        <p:spPr>
          <a:ln/>
        </p:spPr>
      </p:sp>
      <p:sp>
        <p:nvSpPr>
          <p:cNvPr id="13035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88410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F2A3E-5B5D-475B-9E55-CB68B6689D58}" type="slidenum">
              <a:rPr lang="en-US" altLang="zh-CN"/>
              <a:pPr/>
              <a:t>13</a:t>
            </a:fld>
            <a:endParaRPr lang="en-US" altLang="zh-CN"/>
          </a:p>
        </p:txBody>
      </p:sp>
      <p:sp>
        <p:nvSpPr>
          <p:cNvPr id="1265666" name="Rectangle 2"/>
          <p:cNvSpPr>
            <a:spLocks noChangeArrowheads="1" noTextEdit="1"/>
          </p:cNvSpPr>
          <p:nvPr>
            <p:ph type="sldImg"/>
          </p:nvPr>
        </p:nvSpPr>
        <p:spPr>
          <a:ln/>
        </p:spPr>
      </p:sp>
      <p:sp>
        <p:nvSpPr>
          <p:cNvPr id="12656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27128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9CBF8-EB0A-4111-9421-19919F2CFB4B}" type="slidenum">
              <a:rPr lang="en-US" altLang="zh-CN"/>
              <a:pPr/>
              <a:t>14</a:t>
            </a:fld>
            <a:endParaRPr lang="en-US" altLang="zh-CN"/>
          </a:p>
        </p:txBody>
      </p:sp>
      <p:sp>
        <p:nvSpPr>
          <p:cNvPr id="1178626" name="Rectangle 2"/>
          <p:cNvSpPr>
            <a:spLocks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03555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D5DE3-7C5E-401D-9A46-52DA5EFAE824}" type="slidenum">
              <a:rPr lang="en-US" altLang="zh-CN"/>
              <a:pPr/>
              <a:t>15</a:t>
            </a:fld>
            <a:endParaRPr lang="en-US" altLang="zh-CN"/>
          </a:p>
        </p:txBody>
      </p:sp>
      <p:sp>
        <p:nvSpPr>
          <p:cNvPr id="1180674" name="Rectangle 2"/>
          <p:cNvSpPr>
            <a:spLocks noChangeArrowheads="1" noTextEdit="1"/>
          </p:cNvSpPr>
          <p:nvPr>
            <p:ph type="sldImg"/>
          </p:nvPr>
        </p:nvSpPr>
        <p:spPr>
          <a:ln/>
        </p:spPr>
      </p:sp>
      <p:sp>
        <p:nvSpPr>
          <p:cNvPr id="1180675" name="Rectangle 3"/>
          <p:cNvSpPr>
            <a:spLocks noGrp="1" noChangeArrowheads="1"/>
          </p:cNvSpPr>
          <p:nvPr>
            <p:ph type="body" idx="1"/>
          </p:nvPr>
        </p:nvSpPr>
        <p:spPr/>
        <p:txBody>
          <a:bodyPr/>
          <a:lstStyle/>
          <a:p>
            <a:endParaRPr lang="zh-CN" altLang="zh-CN">
              <a:cs typeface="Times New Roman" panose="02020603050405020304" pitchFamily="18" charset="0"/>
            </a:endParaRPr>
          </a:p>
        </p:txBody>
      </p:sp>
    </p:spTree>
    <p:extLst>
      <p:ext uri="{BB962C8B-B14F-4D97-AF65-F5344CB8AC3E}">
        <p14:creationId xmlns:p14="http://schemas.microsoft.com/office/powerpoint/2010/main" val="360137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70852-6D77-4F7B-96F0-934A01A88DDC}" type="slidenum">
              <a:rPr lang="en-US" altLang="zh-CN"/>
              <a:pPr/>
              <a:t>16</a:t>
            </a:fld>
            <a:endParaRPr lang="en-US" altLang="zh-CN"/>
          </a:p>
        </p:txBody>
      </p:sp>
      <p:sp>
        <p:nvSpPr>
          <p:cNvPr id="1267714" name="Rectangle 2"/>
          <p:cNvSpPr>
            <a:spLocks noChangeArrowheads="1" noTextEdit="1"/>
          </p:cNvSpPr>
          <p:nvPr>
            <p:ph type="sldImg"/>
          </p:nvPr>
        </p:nvSpPr>
        <p:spPr>
          <a:xfrm>
            <a:off x="885825" y="742950"/>
            <a:ext cx="4891088" cy="3668713"/>
          </a:xfrm>
          <a:ln/>
        </p:spPr>
      </p:sp>
      <p:sp>
        <p:nvSpPr>
          <p:cNvPr id="12677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7743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046D9D-2A92-48AD-AA5C-712F605503F6}" type="slidenum">
              <a:rPr lang="en-US" altLang="zh-CN"/>
              <a:pPr/>
              <a:t>17</a:t>
            </a:fld>
            <a:endParaRPr lang="en-US" altLang="zh-CN"/>
          </a:p>
        </p:txBody>
      </p:sp>
      <p:sp>
        <p:nvSpPr>
          <p:cNvPr id="1182722" name="Rectangle 2"/>
          <p:cNvSpPr>
            <a:spLocks noChangeArrowheads="1" noTextEdit="1"/>
          </p:cNvSpPr>
          <p:nvPr>
            <p:ph type="sldImg"/>
          </p:nvPr>
        </p:nvSpPr>
        <p:spPr>
          <a:xfrm>
            <a:off x="885825" y="742950"/>
            <a:ext cx="4894263" cy="3670300"/>
          </a:xfrm>
          <a:ln/>
        </p:spPr>
      </p:sp>
      <p:sp>
        <p:nvSpPr>
          <p:cNvPr id="1182723" name="Rectangle 3"/>
          <p:cNvSpPr>
            <a:spLocks noGrp="1" noChangeArrowheads="1"/>
          </p:cNvSpPr>
          <p:nvPr>
            <p:ph type="body" idx="1"/>
          </p:nvPr>
        </p:nvSpPr>
        <p:spPr>
          <a:xfrm>
            <a:off x="889000" y="4665663"/>
            <a:ext cx="4884738" cy="4419600"/>
          </a:xfrm>
        </p:spPr>
        <p:txBody>
          <a:bodyPr/>
          <a:lstStyle/>
          <a:p>
            <a:endParaRPr lang="zh-CN" altLang="zh-CN"/>
          </a:p>
        </p:txBody>
      </p:sp>
    </p:spTree>
    <p:extLst>
      <p:ext uri="{BB962C8B-B14F-4D97-AF65-F5344CB8AC3E}">
        <p14:creationId xmlns:p14="http://schemas.microsoft.com/office/powerpoint/2010/main" val="72005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EE88A-9452-4C23-901E-4BF8AD97CDA2}" type="slidenum">
              <a:rPr lang="en-US" altLang="zh-CN"/>
              <a:pPr/>
              <a:t>18</a:t>
            </a:fld>
            <a:endParaRPr lang="en-US" altLang="zh-CN"/>
          </a:p>
        </p:txBody>
      </p:sp>
      <p:sp>
        <p:nvSpPr>
          <p:cNvPr id="1102850" name="Rectangle 2"/>
          <p:cNvSpPr>
            <a:spLocks noChangeArrowheads="1" noTextEdit="1"/>
          </p:cNvSpPr>
          <p:nvPr>
            <p:ph type="sldImg"/>
          </p:nvPr>
        </p:nvSpPr>
        <p:spPr>
          <a:xfrm>
            <a:off x="876300" y="736600"/>
            <a:ext cx="4911725" cy="3683000"/>
          </a:xfrm>
          <a:ln/>
        </p:spPr>
      </p:sp>
      <p:sp>
        <p:nvSpPr>
          <p:cNvPr id="1102851" name="Rectangle 3"/>
          <p:cNvSpPr>
            <a:spLocks noGrp="1" noChangeArrowheads="1"/>
          </p:cNvSpPr>
          <p:nvPr>
            <p:ph type="body" idx="1"/>
          </p:nvPr>
        </p:nvSpPr>
        <p:spPr>
          <a:xfrm>
            <a:off x="666750" y="4665663"/>
            <a:ext cx="5329238" cy="4419600"/>
          </a:xfrm>
        </p:spPr>
        <p:txBody>
          <a:bodyPr/>
          <a:lstStyle/>
          <a:p>
            <a:endParaRPr lang="zh-CN" altLang="zh-CN"/>
          </a:p>
        </p:txBody>
      </p:sp>
    </p:spTree>
    <p:extLst>
      <p:ext uri="{BB962C8B-B14F-4D97-AF65-F5344CB8AC3E}">
        <p14:creationId xmlns:p14="http://schemas.microsoft.com/office/powerpoint/2010/main" val="246170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A9667-2F8D-43DD-A7C1-DCB41057D83E}" type="slidenum">
              <a:rPr lang="en-US" altLang="zh-CN"/>
              <a:pPr/>
              <a:t>19</a:t>
            </a:fld>
            <a:endParaRPr lang="en-US" altLang="zh-CN"/>
          </a:p>
        </p:txBody>
      </p:sp>
      <p:sp>
        <p:nvSpPr>
          <p:cNvPr id="1167362" name="Rectangle 2"/>
          <p:cNvSpPr>
            <a:spLocks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4283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B7EF8-438D-44AD-AD5B-74C910CEB0DB}" type="slidenum">
              <a:rPr lang="en-US" altLang="zh-CN"/>
              <a:pPr/>
              <a:t>2</a:t>
            </a:fld>
            <a:endParaRPr lang="en-US" altLang="zh-CN"/>
          </a:p>
        </p:txBody>
      </p:sp>
      <p:sp>
        <p:nvSpPr>
          <p:cNvPr id="1301506" name="Rectangle 2"/>
          <p:cNvSpPr>
            <a:spLocks noChangeArrowheads="1" noTextEdit="1"/>
          </p:cNvSpPr>
          <p:nvPr>
            <p:ph type="sldImg"/>
          </p:nvPr>
        </p:nvSpPr>
        <p:spPr>
          <a:xfrm>
            <a:off x="876300" y="736600"/>
            <a:ext cx="4911725" cy="3683000"/>
          </a:xfrm>
          <a:ln/>
        </p:spPr>
      </p:sp>
      <p:sp>
        <p:nvSpPr>
          <p:cNvPr id="1301507" name="Rectangle 3"/>
          <p:cNvSpPr>
            <a:spLocks noGrp="1" noChangeArrowheads="1"/>
          </p:cNvSpPr>
          <p:nvPr>
            <p:ph type="body" idx="1"/>
          </p:nvPr>
        </p:nvSpPr>
        <p:spPr>
          <a:xfrm>
            <a:off x="666750" y="4665663"/>
            <a:ext cx="5329238" cy="4419600"/>
          </a:xfrm>
        </p:spPr>
        <p:txBody>
          <a:bodyPr/>
          <a:lstStyle/>
          <a:p>
            <a:endParaRPr lang="zh-CN" altLang="zh-CN">
              <a:ea typeface="隶书" panose="02010509060101010101" pitchFamily="49" charset="-122"/>
            </a:endParaRPr>
          </a:p>
        </p:txBody>
      </p:sp>
    </p:spTree>
    <p:extLst>
      <p:ext uri="{BB962C8B-B14F-4D97-AF65-F5344CB8AC3E}">
        <p14:creationId xmlns:p14="http://schemas.microsoft.com/office/powerpoint/2010/main" val="225693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A75B2-A928-49D1-B98C-381742DB92B1}" type="slidenum">
              <a:rPr lang="en-US" altLang="zh-CN"/>
              <a:pPr/>
              <a:t>22</a:t>
            </a:fld>
            <a:endParaRPr lang="en-US" altLang="zh-CN"/>
          </a:p>
        </p:txBody>
      </p:sp>
      <p:sp>
        <p:nvSpPr>
          <p:cNvPr id="1119234" name="Rectangle 2"/>
          <p:cNvSpPr>
            <a:spLocks noChangeArrowheads="1" noTextEdit="1"/>
          </p:cNvSpPr>
          <p:nvPr>
            <p:ph type="sldImg"/>
          </p:nvPr>
        </p:nvSpPr>
        <p:spPr>
          <a:ln/>
        </p:spPr>
      </p:sp>
      <p:sp>
        <p:nvSpPr>
          <p:cNvPr id="1119235" name="Rectangle 3"/>
          <p:cNvSpPr>
            <a:spLocks noGrp="1" noChangeArrowheads="1"/>
          </p:cNvSpPr>
          <p:nvPr>
            <p:ph type="body" idx="1"/>
          </p:nvPr>
        </p:nvSpPr>
        <p:spPr>
          <a:xfrm>
            <a:off x="666750" y="4664075"/>
            <a:ext cx="5329238" cy="4419600"/>
          </a:xfrm>
        </p:spPr>
        <p:txBody>
          <a:bodyPr/>
          <a:lstStyle/>
          <a:p>
            <a:pPr>
              <a:lnSpc>
                <a:spcPct val="120000"/>
              </a:lnSpc>
            </a:pPr>
            <a:endParaRPr lang="zh-CN" altLang="zh-CN"/>
          </a:p>
        </p:txBody>
      </p:sp>
    </p:spTree>
    <p:extLst>
      <p:ext uri="{BB962C8B-B14F-4D97-AF65-F5344CB8AC3E}">
        <p14:creationId xmlns:p14="http://schemas.microsoft.com/office/powerpoint/2010/main" val="350830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08C059-D686-4DF2-8348-AD668507478C}" type="slidenum">
              <a:rPr lang="en-US" altLang="zh-CN"/>
              <a:pPr/>
              <a:t>23</a:t>
            </a:fld>
            <a:endParaRPr lang="en-US" altLang="zh-CN"/>
          </a:p>
        </p:txBody>
      </p:sp>
      <p:sp>
        <p:nvSpPr>
          <p:cNvPr id="1130498" name="Rectangle 2"/>
          <p:cNvSpPr>
            <a:spLocks noChangeArrowheads="1" noTextEdit="1"/>
          </p:cNvSpPr>
          <p:nvPr>
            <p:ph type="sldImg"/>
          </p:nvPr>
        </p:nvSpPr>
        <p:spPr>
          <a:ln/>
        </p:spPr>
      </p:sp>
      <p:sp>
        <p:nvSpPr>
          <p:cNvPr id="1130499" name="Rectangle 3"/>
          <p:cNvSpPr>
            <a:spLocks noGrp="1" noChangeArrowheads="1"/>
          </p:cNvSpPr>
          <p:nvPr>
            <p:ph type="body" idx="1"/>
          </p:nvPr>
        </p:nvSpPr>
        <p:spPr>
          <a:xfrm>
            <a:off x="666750" y="4664075"/>
            <a:ext cx="5329238" cy="4419600"/>
          </a:xfrm>
        </p:spPr>
        <p:txBody>
          <a:bodyPr/>
          <a:lstStyle/>
          <a:p>
            <a:pPr>
              <a:lnSpc>
                <a:spcPct val="120000"/>
              </a:lnSpc>
            </a:pPr>
            <a:endParaRPr lang="zh-CN" altLang="zh-CN"/>
          </a:p>
        </p:txBody>
      </p:sp>
    </p:spTree>
    <p:extLst>
      <p:ext uri="{BB962C8B-B14F-4D97-AF65-F5344CB8AC3E}">
        <p14:creationId xmlns:p14="http://schemas.microsoft.com/office/powerpoint/2010/main" val="3042519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579BD-092F-4A94-8447-7DAF128960EB}" type="slidenum">
              <a:rPr lang="en-US" altLang="zh-CN"/>
              <a:pPr/>
              <a:t>24</a:t>
            </a:fld>
            <a:endParaRPr lang="en-US" altLang="zh-CN"/>
          </a:p>
        </p:txBody>
      </p:sp>
      <p:sp>
        <p:nvSpPr>
          <p:cNvPr id="1165314" name="Rectangle 2"/>
          <p:cNvSpPr>
            <a:spLocks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21280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9452E-BA13-4157-B5ED-1F7AE9030BC3}" type="slidenum">
              <a:rPr lang="en-US" altLang="zh-CN"/>
              <a:pPr/>
              <a:t>25</a:t>
            </a:fld>
            <a:endParaRPr lang="en-US" altLang="zh-CN"/>
          </a:p>
        </p:txBody>
      </p:sp>
      <p:sp>
        <p:nvSpPr>
          <p:cNvPr id="1166338" name="Rectangle 2"/>
          <p:cNvSpPr>
            <a:spLocks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9134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4F9BF-16AD-45EE-B126-0624BDE34517}" type="slidenum">
              <a:rPr lang="en-US" altLang="zh-CN"/>
              <a:pPr/>
              <a:t>26</a:t>
            </a:fld>
            <a:endParaRPr lang="en-US" altLang="zh-CN"/>
          </a:p>
        </p:txBody>
      </p:sp>
      <p:sp>
        <p:nvSpPr>
          <p:cNvPr id="1212418" name="Rectangle 2"/>
          <p:cNvSpPr>
            <a:spLocks noChangeArrowheads="1" noTextEdit="1"/>
          </p:cNvSpPr>
          <p:nvPr>
            <p:ph type="sldImg"/>
          </p:nvPr>
        </p:nvSpPr>
        <p:spPr>
          <a:xfrm>
            <a:off x="887413" y="742950"/>
            <a:ext cx="4895850" cy="3671888"/>
          </a:xfrm>
          <a:ln/>
        </p:spPr>
      </p:sp>
      <p:sp>
        <p:nvSpPr>
          <p:cNvPr id="1212419" name="Rectangle 3"/>
          <p:cNvSpPr>
            <a:spLocks noGrp="1" noChangeArrowheads="1"/>
          </p:cNvSpPr>
          <p:nvPr>
            <p:ph type="body" idx="1"/>
          </p:nvPr>
        </p:nvSpPr>
        <p:spPr>
          <a:xfrm>
            <a:off x="889000" y="4667250"/>
            <a:ext cx="4884738" cy="4419600"/>
          </a:xfrm>
        </p:spPr>
        <p:txBody>
          <a:bodyPr/>
          <a:lstStyle/>
          <a:p>
            <a:endParaRPr lang="zh-CN" altLang="zh-CN"/>
          </a:p>
        </p:txBody>
      </p:sp>
    </p:spTree>
    <p:extLst>
      <p:ext uri="{BB962C8B-B14F-4D97-AF65-F5344CB8AC3E}">
        <p14:creationId xmlns:p14="http://schemas.microsoft.com/office/powerpoint/2010/main" val="482296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6310E-E2E2-46D8-B423-5EBDB78E3F59}" type="slidenum">
              <a:rPr lang="en-US" altLang="zh-CN"/>
              <a:pPr/>
              <a:t>27</a:t>
            </a:fld>
            <a:endParaRPr lang="en-US" altLang="zh-CN"/>
          </a:p>
        </p:txBody>
      </p:sp>
      <p:sp>
        <p:nvSpPr>
          <p:cNvPr id="1269762" name="Rectangle 2"/>
          <p:cNvSpPr>
            <a:spLocks noChangeArrowheads="1" noTextEdit="1"/>
          </p:cNvSpPr>
          <p:nvPr>
            <p:ph type="sldImg"/>
          </p:nvPr>
        </p:nvSpPr>
        <p:spPr>
          <a:xfrm>
            <a:off x="876300" y="736600"/>
            <a:ext cx="4911725" cy="3683000"/>
          </a:xfrm>
          <a:ln/>
        </p:spPr>
      </p:sp>
      <p:sp>
        <p:nvSpPr>
          <p:cNvPr id="1269763" name="Rectangle 3"/>
          <p:cNvSpPr>
            <a:spLocks noGrp="1" noChangeArrowheads="1"/>
          </p:cNvSpPr>
          <p:nvPr>
            <p:ph type="body" idx="1"/>
          </p:nvPr>
        </p:nvSpPr>
        <p:spPr>
          <a:xfrm>
            <a:off x="666750" y="4665663"/>
            <a:ext cx="5329238" cy="4419600"/>
          </a:xfrm>
        </p:spPr>
        <p:txBody>
          <a:bodyPr/>
          <a:lstStyle/>
          <a:p>
            <a:endParaRPr lang="zh-CN" altLang="zh-CN"/>
          </a:p>
        </p:txBody>
      </p:sp>
    </p:spTree>
    <p:extLst>
      <p:ext uri="{BB962C8B-B14F-4D97-AF65-F5344CB8AC3E}">
        <p14:creationId xmlns:p14="http://schemas.microsoft.com/office/powerpoint/2010/main" val="1610741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E69CD-0D45-489D-9B94-ACF8301F4B56}" type="slidenum">
              <a:rPr lang="en-US" altLang="zh-CN"/>
              <a:pPr/>
              <a:t>28</a:t>
            </a:fld>
            <a:endParaRPr lang="en-US" altLang="zh-CN"/>
          </a:p>
        </p:txBody>
      </p:sp>
      <p:sp>
        <p:nvSpPr>
          <p:cNvPr id="1271810" name="Rectangle 2"/>
          <p:cNvSpPr>
            <a:spLocks noChangeArrowheads="1" noTextEdit="1"/>
          </p:cNvSpPr>
          <p:nvPr>
            <p:ph type="sldImg"/>
          </p:nvPr>
        </p:nvSpPr>
        <p:spPr>
          <a:ln/>
        </p:spPr>
      </p:sp>
      <p:sp>
        <p:nvSpPr>
          <p:cNvPr id="1271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31048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EF68A-F227-4D48-B0D2-B4939A099CEF}" type="slidenum">
              <a:rPr lang="en-US" altLang="zh-CN"/>
              <a:pPr/>
              <a:t>29</a:t>
            </a:fld>
            <a:endParaRPr lang="en-US" altLang="zh-CN"/>
          </a:p>
        </p:txBody>
      </p:sp>
      <p:sp>
        <p:nvSpPr>
          <p:cNvPr id="1273858" name="Rectangle 2"/>
          <p:cNvSpPr>
            <a:spLocks noChangeArrowheads="1" noTextEdit="1"/>
          </p:cNvSpPr>
          <p:nvPr>
            <p:ph type="sldImg"/>
          </p:nvPr>
        </p:nvSpPr>
        <p:spPr>
          <a:ln/>
        </p:spPr>
      </p:sp>
      <p:sp>
        <p:nvSpPr>
          <p:cNvPr id="1273859" name="Rectangle 3"/>
          <p:cNvSpPr>
            <a:spLocks noGrp="1" noChangeArrowheads="1"/>
          </p:cNvSpPr>
          <p:nvPr>
            <p:ph type="body" idx="1"/>
          </p:nvPr>
        </p:nvSpPr>
        <p:spPr>
          <a:xfrm>
            <a:off x="666750" y="4664075"/>
            <a:ext cx="5329238" cy="4419600"/>
          </a:xfrm>
        </p:spPr>
        <p:txBody>
          <a:bodyPr/>
          <a:lstStyle/>
          <a:p>
            <a:endParaRPr lang="zh-CN" altLang="zh-CN"/>
          </a:p>
        </p:txBody>
      </p:sp>
    </p:spTree>
    <p:extLst>
      <p:ext uri="{BB962C8B-B14F-4D97-AF65-F5344CB8AC3E}">
        <p14:creationId xmlns:p14="http://schemas.microsoft.com/office/powerpoint/2010/main" val="1230573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8DD5C-227F-49F2-8BCA-D26DAE964CF0}" type="slidenum">
              <a:rPr lang="en-US" altLang="zh-CN"/>
              <a:pPr/>
              <a:t>30</a:t>
            </a:fld>
            <a:endParaRPr lang="en-US" altLang="zh-CN"/>
          </a:p>
        </p:txBody>
      </p:sp>
      <p:sp>
        <p:nvSpPr>
          <p:cNvPr id="1275906" name="Rectangle 2"/>
          <p:cNvSpPr>
            <a:spLocks noChangeArrowheads="1" noTextEdit="1"/>
          </p:cNvSpPr>
          <p:nvPr>
            <p:ph type="sldImg"/>
          </p:nvPr>
        </p:nvSpPr>
        <p:spPr>
          <a:xfrm>
            <a:off x="876300" y="736600"/>
            <a:ext cx="4911725" cy="3683000"/>
          </a:xfrm>
          <a:ln/>
        </p:spPr>
      </p:sp>
      <p:sp>
        <p:nvSpPr>
          <p:cNvPr id="1275907" name="Rectangle 3"/>
          <p:cNvSpPr>
            <a:spLocks noGrp="1" noChangeArrowheads="1"/>
          </p:cNvSpPr>
          <p:nvPr>
            <p:ph type="body" idx="1"/>
          </p:nvPr>
        </p:nvSpPr>
        <p:spPr>
          <a:xfrm>
            <a:off x="666750" y="4665663"/>
            <a:ext cx="5329238" cy="4419600"/>
          </a:xfrm>
        </p:spPr>
        <p:txBody>
          <a:bodyPr/>
          <a:lstStyle/>
          <a:p>
            <a:endParaRPr lang="zh-CN" altLang="zh-CN"/>
          </a:p>
        </p:txBody>
      </p:sp>
    </p:spTree>
    <p:extLst>
      <p:ext uri="{BB962C8B-B14F-4D97-AF65-F5344CB8AC3E}">
        <p14:creationId xmlns:p14="http://schemas.microsoft.com/office/powerpoint/2010/main" val="2838120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D60D0-56B7-4D5C-9FEC-1EF66984B139}" type="slidenum">
              <a:rPr lang="en-US" altLang="zh-CN"/>
              <a:pPr/>
              <a:t>31</a:t>
            </a:fld>
            <a:endParaRPr lang="en-US" altLang="zh-CN"/>
          </a:p>
        </p:txBody>
      </p:sp>
      <p:sp>
        <p:nvSpPr>
          <p:cNvPr id="1277954" name="Rectangle 2"/>
          <p:cNvSpPr>
            <a:spLocks noChangeArrowheads="1" noTextEdit="1"/>
          </p:cNvSpPr>
          <p:nvPr>
            <p:ph type="sldImg"/>
          </p:nvPr>
        </p:nvSpPr>
        <p:spPr>
          <a:xfrm>
            <a:off x="885825" y="742950"/>
            <a:ext cx="4891088" cy="3668713"/>
          </a:xfrm>
          <a:ln/>
        </p:spPr>
      </p:sp>
      <p:sp>
        <p:nvSpPr>
          <p:cNvPr id="12779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4250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65251-43F5-45E0-9511-A6CB2C04D05E}" type="slidenum">
              <a:rPr lang="en-US" altLang="zh-CN"/>
              <a:pPr/>
              <a:t>3</a:t>
            </a:fld>
            <a:endParaRPr lang="en-US" altLang="zh-CN"/>
          </a:p>
        </p:txBody>
      </p:sp>
      <p:sp>
        <p:nvSpPr>
          <p:cNvPr id="1251330" name="Rectangle 2"/>
          <p:cNvSpPr>
            <a:spLocks noChangeArrowheads="1" noTextEdit="1"/>
          </p:cNvSpPr>
          <p:nvPr>
            <p:ph type="sldImg"/>
          </p:nvPr>
        </p:nvSpPr>
        <p:spPr>
          <a:ln/>
        </p:spPr>
      </p:sp>
      <p:sp>
        <p:nvSpPr>
          <p:cNvPr id="12513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80620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1931B-2EE7-42E0-8DD5-21E6412F9818}" type="slidenum">
              <a:rPr lang="en-US" altLang="zh-CN"/>
              <a:pPr/>
              <a:t>32</a:t>
            </a:fld>
            <a:endParaRPr lang="en-US" altLang="zh-CN"/>
          </a:p>
        </p:txBody>
      </p:sp>
      <p:sp>
        <p:nvSpPr>
          <p:cNvPr id="1280002" name="Rectangle 2"/>
          <p:cNvSpPr>
            <a:spLocks noChangeArrowheads="1" noTextEdit="1"/>
          </p:cNvSpPr>
          <p:nvPr>
            <p:ph type="sldImg"/>
          </p:nvPr>
        </p:nvSpPr>
        <p:spPr>
          <a:xfrm>
            <a:off x="885825" y="742950"/>
            <a:ext cx="4891088" cy="3668713"/>
          </a:xfrm>
          <a:ln/>
        </p:spPr>
      </p:sp>
      <p:sp>
        <p:nvSpPr>
          <p:cNvPr id="12800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21553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809020-84C6-45DA-BE70-9BE653053F77}" type="slidenum">
              <a:rPr lang="en-US" altLang="zh-CN"/>
              <a:pPr/>
              <a:t>33</a:t>
            </a:fld>
            <a:endParaRPr lang="en-US" altLang="zh-CN"/>
          </a:p>
        </p:txBody>
      </p:sp>
      <p:sp>
        <p:nvSpPr>
          <p:cNvPr id="1282050" name="Rectangle 2"/>
          <p:cNvSpPr>
            <a:spLocks noChangeArrowheads="1" noTextEdit="1"/>
          </p:cNvSpPr>
          <p:nvPr>
            <p:ph type="sldImg"/>
          </p:nvPr>
        </p:nvSpPr>
        <p:spPr>
          <a:xfrm>
            <a:off x="885825" y="742950"/>
            <a:ext cx="4891088" cy="3668713"/>
          </a:xfrm>
          <a:ln/>
        </p:spPr>
      </p:sp>
      <p:sp>
        <p:nvSpPr>
          <p:cNvPr id="1282051" name="Rectangle 3"/>
          <p:cNvSpPr>
            <a:spLocks noGrp="1" noChangeArrowheads="1"/>
          </p:cNvSpPr>
          <p:nvPr>
            <p:ph type="body" idx="1"/>
          </p:nvPr>
        </p:nvSpPr>
        <p:spPr/>
        <p:txBody>
          <a:bodyPr/>
          <a:lstStyle/>
          <a:p>
            <a:endParaRPr lang="zh-CN" altLang="zh-CN" sz="1100">
              <a:latin typeface="楷体_GB2312" pitchFamily="49" charset="-122"/>
              <a:ea typeface="楷体_GB2312" pitchFamily="49" charset="-122"/>
            </a:endParaRPr>
          </a:p>
        </p:txBody>
      </p:sp>
    </p:spTree>
    <p:extLst>
      <p:ext uri="{BB962C8B-B14F-4D97-AF65-F5344CB8AC3E}">
        <p14:creationId xmlns:p14="http://schemas.microsoft.com/office/powerpoint/2010/main" val="986803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C5B00-2AFB-4874-B744-6E0575138238}" type="slidenum">
              <a:rPr lang="en-US" altLang="zh-CN"/>
              <a:pPr/>
              <a:t>34</a:t>
            </a:fld>
            <a:endParaRPr lang="en-US" altLang="zh-CN"/>
          </a:p>
        </p:txBody>
      </p:sp>
      <p:sp>
        <p:nvSpPr>
          <p:cNvPr id="1284098" name="Rectangle 2"/>
          <p:cNvSpPr>
            <a:spLocks noChangeArrowheads="1" noTextEdit="1"/>
          </p:cNvSpPr>
          <p:nvPr>
            <p:ph type="sldImg"/>
          </p:nvPr>
        </p:nvSpPr>
        <p:spPr>
          <a:xfrm>
            <a:off x="885825" y="742950"/>
            <a:ext cx="4891088" cy="3668713"/>
          </a:xfrm>
          <a:ln/>
        </p:spPr>
      </p:sp>
      <p:sp>
        <p:nvSpPr>
          <p:cNvPr id="12840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52210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A0CD17-3950-4E30-B46F-49D3A5DC2D27}" type="slidenum">
              <a:rPr lang="en-US" altLang="zh-CN"/>
              <a:pPr/>
              <a:t>35</a:t>
            </a:fld>
            <a:endParaRPr lang="en-US" altLang="zh-CN"/>
          </a:p>
        </p:txBody>
      </p:sp>
      <p:sp>
        <p:nvSpPr>
          <p:cNvPr id="1286146" name="Rectangle 2"/>
          <p:cNvSpPr>
            <a:spLocks noChangeArrowheads="1" noTextEdit="1"/>
          </p:cNvSpPr>
          <p:nvPr>
            <p:ph type="sldImg"/>
          </p:nvPr>
        </p:nvSpPr>
        <p:spPr>
          <a:xfrm>
            <a:off x="885825" y="742950"/>
            <a:ext cx="4891088" cy="3668713"/>
          </a:xfrm>
          <a:ln/>
        </p:spPr>
      </p:sp>
      <p:sp>
        <p:nvSpPr>
          <p:cNvPr id="12861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60741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27450-A232-4E17-84CE-9156B996B51A}" type="slidenum">
              <a:rPr lang="en-US" altLang="zh-CN"/>
              <a:pPr/>
              <a:t>37</a:t>
            </a:fld>
            <a:endParaRPr lang="en-US" altLang="zh-CN"/>
          </a:p>
        </p:txBody>
      </p:sp>
      <p:sp>
        <p:nvSpPr>
          <p:cNvPr id="1289218" name="Rectangle 2"/>
          <p:cNvSpPr>
            <a:spLocks noChangeArrowheads="1" noTextEdit="1"/>
          </p:cNvSpPr>
          <p:nvPr>
            <p:ph type="sldImg"/>
          </p:nvPr>
        </p:nvSpPr>
        <p:spPr>
          <a:ln/>
        </p:spPr>
      </p:sp>
      <p:sp>
        <p:nvSpPr>
          <p:cNvPr id="12892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96492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1C0E4-3860-427B-966C-32F193484781}" type="slidenum">
              <a:rPr lang="en-US" altLang="zh-CN"/>
              <a:pPr/>
              <a:t>38</a:t>
            </a:fld>
            <a:endParaRPr lang="en-US" altLang="zh-CN"/>
          </a:p>
        </p:txBody>
      </p:sp>
      <p:sp>
        <p:nvSpPr>
          <p:cNvPr id="1291266" name="Rectangle 2"/>
          <p:cNvSpPr>
            <a:spLocks noChangeArrowheads="1" noTextEdit="1"/>
          </p:cNvSpPr>
          <p:nvPr>
            <p:ph type="sldImg"/>
          </p:nvPr>
        </p:nvSpPr>
        <p:spPr>
          <a:ln/>
        </p:spPr>
      </p:sp>
      <p:sp>
        <p:nvSpPr>
          <p:cNvPr id="1291267" name="Rectangle 3"/>
          <p:cNvSpPr>
            <a:spLocks noGrp="1" noChangeArrowheads="1"/>
          </p:cNvSpPr>
          <p:nvPr>
            <p:ph type="body" idx="1"/>
          </p:nvPr>
        </p:nvSpPr>
        <p:spPr/>
        <p:txBody>
          <a:bodyPr/>
          <a:lstStyle/>
          <a:p>
            <a:endParaRPr lang="zh-CN" altLang="zh-CN" sz="1100">
              <a:latin typeface="楷体_GB2312" pitchFamily="49" charset="-122"/>
              <a:ea typeface="楷体_GB2312" pitchFamily="49" charset="-122"/>
            </a:endParaRPr>
          </a:p>
        </p:txBody>
      </p:sp>
    </p:spTree>
    <p:extLst>
      <p:ext uri="{BB962C8B-B14F-4D97-AF65-F5344CB8AC3E}">
        <p14:creationId xmlns:p14="http://schemas.microsoft.com/office/powerpoint/2010/main" val="3339811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3B33A-CB5D-4AD5-A1E5-EF043A32B8BF}" type="slidenum">
              <a:rPr lang="en-US" altLang="zh-CN"/>
              <a:pPr/>
              <a:t>39</a:t>
            </a:fld>
            <a:endParaRPr lang="en-US" altLang="zh-CN"/>
          </a:p>
        </p:txBody>
      </p:sp>
      <p:sp>
        <p:nvSpPr>
          <p:cNvPr id="1293314" name="Rectangle 2"/>
          <p:cNvSpPr>
            <a:spLocks noChangeArrowheads="1" noTextEdit="1"/>
          </p:cNvSpPr>
          <p:nvPr>
            <p:ph type="sldImg"/>
          </p:nvPr>
        </p:nvSpPr>
        <p:spPr>
          <a:xfrm>
            <a:off x="885825" y="742950"/>
            <a:ext cx="4891088" cy="3668713"/>
          </a:xfrm>
          <a:ln/>
        </p:spPr>
      </p:sp>
      <p:sp>
        <p:nvSpPr>
          <p:cNvPr id="12933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8517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A17F9-2FE8-4D7E-BE24-791DB97DFD9D}" type="slidenum">
              <a:rPr lang="en-US" altLang="zh-CN"/>
              <a:pPr/>
              <a:t>40</a:t>
            </a:fld>
            <a:endParaRPr lang="en-US" altLang="zh-CN"/>
          </a:p>
        </p:txBody>
      </p:sp>
      <p:sp>
        <p:nvSpPr>
          <p:cNvPr id="1295362" name="Rectangle 2"/>
          <p:cNvSpPr>
            <a:spLocks noChangeArrowheads="1" noTextEdit="1"/>
          </p:cNvSpPr>
          <p:nvPr>
            <p:ph type="sldImg"/>
          </p:nvPr>
        </p:nvSpPr>
        <p:spPr>
          <a:xfrm>
            <a:off x="885825" y="742950"/>
            <a:ext cx="4891088" cy="3668713"/>
          </a:xfrm>
          <a:ln/>
        </p:spPr>
      </p:sp>
      <p:sp>
        <p:nvSpPr>
          <p:cNvPr id="12953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9049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655C2-CC3A-4125-AE50-574E45CAD75C}" type="slidenum">
              <a:rPr lang="en-US" altLang="zh-CN"/>
              <a:pPr/>
              <a:t>41</a:t>
            </a:fld>
            <a:endParaRPr lang="en-US" altLang="zh-CN"/>
          </a:p>
        </p:txBody>
      </p:sp>
      <p:sp>
        <p:nvSpPr>
          <p:cNvPr id="1297410" name="Rectangle 2"/>
          <p:cNvSpPr>
            <a:spLocks noChangeArrowheads="1" noTextEdit="1"/>
          </p:cNvSpPr>
          <p:nvPr>
            <p:ph type="sldImg"/>
          </p:nvPr>
        </p:nvSpPr>
        <p:spPr>
          <a:xfrm>
            <a:off x="885825" y="742950"/>
            <a:ext cx="4891088" cy="3668713"/>
          </a:xfrm>
          <a:ln/>
        </p:spPr>
      </p:sp>
      <p:sp>
        <p:nvSpPr>
          <p:cNvPr id="12974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847116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C6948-575C-4796-8DAB-84DA6812C8E2}" type="slidenum">
              <a:rPr lang="en-US" altLang="zh-CN"/>
              <a:pPr/>
              <a:t>42</a:t>
            </a:fld>
            <a:endParaRPr lang="en-US" altLang="zh-CN"/>
          </a:p>
        </p:txBody>
      </p:sp>
      <p:sp>
        <p:nvSpPr>
          <p:cNvPr id="1299458" name="Rectangle 2"/>
          <p:cNvSpPr>
            <a:spLocks noChangeArrowheads="1" noTextEdit="1"/>
          </p:cNvSpPr>
          <p:nvPr>
            <p:ph type="sldImg"/>
          </p:nvPr>
        </p:nvSpPr>
        <p:spPr>
          <a:ln/>
        </p:spPr>
      </p:sp>
      <p:sp>
        <p:nvSpPr>
          <p:cNvPr id="12994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6658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323A1-5472-49C7-8723-7DD36BA6E772}" type="slidenum">
              <a:rPr lang="en-US" altLang="zh-CN"/>
              <a:pPr/>
              <a:t>4</a:t>
            </a:fld>
            <a:endParaRPr lang="en-US" altLang="zh-CN"/>
          </a:p>
        </p:txBody>
      </p:sp>
      <p:sp>
        <p:nvSpPr>
          <p:cNvPr id="1253378" name="Rectangle 2"/>
          <p:cNvSpPr>
            <a:spLocks noChangeArrowheads="1" noTextEdit="1"/>
          </p:cNvSpPr>
          <p:nvPr>
            <p:ph type="sldImg"/>
          </p:nvPr>
        </p:nvSpPr>
        <p:spPr>
          <a:ln/>
        </p:spPr>
      </p:sp>
      <p:sp>
        <p:nvSpPr>
          <p:cNvPr id="12533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6297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661D0-0F57-4890-AFA6-6E43454A69A2}" type="slidenum">
              <a:rPr lang="en-US" altLang="zh-CN"/>
              <a:pPr/>
              <a:t>43</a:t>
            </a:fld>
            <a:endParaRPr lang="en-US" altLang="zh-CN"/>
          </a:p>
        </p:txBody>
      </p:sp>
      <p:sp>
        <p:nvSpPr>
          <p:cNvPr id="1305602" name="Rectangle 2"/>
          <p:cNvSpPr>
            <a:spLocks noChangeArrowheads="1" noTextEdit="1"/>
          </p:cNvSpPr>
          <p:nvPr>
            <p:ph type="sldImg"/>
          </p:nvPr>
        </p:nvSpPr>
        <p:spPr>
          <a:ln/>
        </p:spPr>
      </p:sp>
      <p:sp>
        <p:nvSpPr>
          <p:cNvPr id="13056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99021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78BA8-8EBC-49B9-ABA3-1FDBCEA042D5}" type="slidenum">
              <a:rPr lang="en-US" altLang="zh-CN"/>
              <a:pPr/>
              <a:t>44</a:t>
            </a:fld>
            <a:endParaRPr lang="en-US" altLang="zh-CN"/>
          </a:p>
        </p:txBody>
      </p:sp>
      <p:sp>
        <p:nvSpPr>
          <p:cNvPr id="1307650" name="Rectangle 2"/>
          <p:cNvSpPr>
            <a:spLocks noChangeArrowheads="1" noTextEdit="1"/>
          </p:cNvSpPr>
          <p:nvPr>
            <p:ph type="sldImg"/>
          </p:nvPr>
        </p:nvSpPr>
        <p:spPr>
          <a:ln/>
        </p:spPr>
      </p:sp>
      <p:sp>
        <p:nvSpPr>
          <p:cNvPr id="13076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52455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21DCD2-236E-459A-AF03-E6EC8A14934F}" type="slidenum">
              <a:rPr lang="en-US" altLang="zh-CN"/>
              <a:pPr/>
              <a:t>45</a:t>
            </a:fld>
            <a:endParaRPr lang="en-US" altLang="zh-CN"/>
          </a:p>
        </p:txBody>
      </p:sp>
      <p:sp>
        <p:nvSpPr>
          <p:cNvPr id="1164290" name="Rectangle 2"/>
          <p:cNvSpPr>
            <a:spLocks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41596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12F88-DD77-4BB4-9D9B-2FC31ECC2662}" type="slidenum">
              <a:rPr lang="en-US" altLang="zh-CN"/>
              <a:pPr/>
              <a:t>5</a:t>
            </a:fld>
            <a:endParaRPr lang="en-US" altLang="zh-CN"/>
          </a:p>
        </p:txBody>
      </p:sp>
      <p:sp>
        <p:nvSpPr>
          <p:cNvPr id="1255426" name="Rectangle 2"/>
          <p:cNvSpPr>
            <a:spLocks noChangeArrowheads="1" noTextEdit="1"/>
          </p:cNvSpPr>
          <p:nvPr>
            <p:ph type="sldImg"/>
          </p:nvPr>
        </p:nvSpPr>
        <p:spPr>
          <a:ln/>
        </p:spPr>
      </p:sp>
      <p:sp>
        <p:nvSpPr>
          <p:cNvPr id="1255427" name="Rectangle 3"/>
          <p:cNvSpPr>
            <a:spLocks noGrp="1" noChangeArrowheads="1"/>
          </p:cNvSpPr>
          <p:nvPr>
            <p:ph type="body" idx="1"/>
          </p:nvPr>
        </p:nvSpPr>
        <p:spPr/>
        <p:txBody>
          <a:bodyPr/>
          <a:lstStyle/>
          <a:p>
            <a:pPr>
              <a:buClr>
                <a:schemeClr val="tx1"/>
              </a:buClr>
              <a:buFont typeface="Wingdings" panose="05000000000000000000" pitchFamily="2" charset="2"/>
              <a:buNone/>
            </a:pPr>
            <a:endParaRPr lang="zh-CN" altLang="zh-CN"/>
          </a:p>
        </p:txBody>
      </p:sp>
    </p:spTree>
    <p:extLst>
      <p:ext uri="{BB962C8B-B14F-4D97-AF65-F5344CB8AC3E}">
        <p14:creationId xmlns:p14="http://schemas.microsoft.com/office/powerpoint/2010/main" val="154285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35677-3637-41C4-A82B-92153B84872B}" type="slidenum">
              <a:rPr lang="en-US" altLang="zh-CN"/>
              <a:pPr/>
              <a:t>6</a:t>
            </a:fld>
            <a:endParaRPr lang="en-US" altLang="zh-CN"/>
          </a:p>
        </p:txBody>
      </p:sp>
      <p:sp>
        <p:nvSpPr>
          <p:cNvPr id="1257474" name="Rectangle 2"/>
          <p:cNvSpPr>
            <a:spLocks noChangeArrowheads="1" noTextEdit="1"/>
          </p:cNvSpPr>
          <p:nvPr>
            <p:ph type="sldImg"/>
          </p:nvPr>
        </p:nvSpPr>
        <p:spPr>
          <a:xfrm>
            <a:off x="876300" y="736600"/>
            <a:ext cx="4911725" cy="3683000"/>
          </a:xfrm>
          <a:ln/>
        </p:spPr>
      </p:sp>
      <p:sp>
        <p:nvSpPr>
          <p:cNvPr id="1257475" name="Rectangle 3"/>
          <p:cNvSpPr>
            <a:spLocks noGrp="1" noChangeArrowheads="1"/>
          </p:cNvSpPr>
          <p:nvPr>
            <p:ph type="body" idx="1"/>
          </p:nvPr>
        </p:nvSpPr>
        <p:spPr>
          <a:xfrm>
            <a:off x="666750" y="4665663"/>
            <a:ext cx="5329238" cy="4419600"/>
          </a:xfrm>
        </p:spPr>
        <p:txBody>
          <a:bodyPr/>
          <a:lstStyle/>
          <a:p>
            <a:endParaRPr lang="zh-CN" altLang="zh-CN"/>
          </a:p>
        </p:txBody>
      </p:sp>
    </p:spTree>
    <p:extLst>
      <p:ext uri="{BB962C8B-B14F-4D97-AF65-F5344CB8AC3E}">
        <p14:creationId xmlns:p14="http://schemas.microsoft.com/office/powerpoint/2010/main" val="48138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744F3-F811-419B-9230-5F897C949749}" type="slidenum">
              <a:rPr lang="en-US" altLang="zh-CN"/>
              <a:pPr/>
              <a:t>7</a:t>
            </a:fld>
            <a:endParaRPr lang="en-US" altLang="zh-CN"/>
          </a:p>
        </p:txBody>
      </p:sp>
      <p:sp>
        <p:nvSpPr>
          <p:cNvPr id="1259522" name="Rectangle 2"/>
          <p:cNvSpPr>
            <a:spLocks noChangeArrowheads="1" noTextEdit="1"/>
          </p:cNvSpPr>
          <p:nvPr>
            <p:ph type="sldImg"/>
          </p:nvPr>
        </p:nvSpPr>
        <p:spPr>
          <a:ln/>
        </p:spPr>
      </p:sp>
      <p:sp>
        <p:nvSpPr>
          <p:cNvPr id="12595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3016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E3460-8FE9-4336-B8FC-9255AB7712DF}" type="slidenum">
              <a:rPr lang="en-US" altLang="zh-CN"/>
              <a:pPr/>
              <a:t>8</a:t>
            </a:fld>
            <a:endParaRPr lang="en-US" altLang="zh-CN"/>
          </a:p>
        </p:txBody>
      </p:sp>
      <p:sp>
        <p:nvSpPr>
          <p:cNvPr id="1261570" name="Rectangle 2"/>
          <p:cNvSpPr>
            <a:spLocks noChangeArrowheads="1" noTextEdit="1"/>
          </p:cNvSpPr>
          <p:nvPr>
            <p:ph type="sldImg"/>
          </p:nvPr>
        </p:nvSpPr>
        <p:spPr>
          <a:xfrm>
            <a:off x="876300" y="736600"/>
            <a:ext cx="4911725" cy="3683000"/>
          </a:xfrm>
          <a:ln/>
        </p:spPr>
      </p:sp>
      <p:sp>
        <p:nvSpPr>
          <p:cNvPr id="1261571" name="Rectangle 3"/>
          <p:cNvSpPr>
            <a:spLocks noGrp="1" noChangeArrowheads="1"/>
          </p:cNvSpPr>
          <p:nvPr>
            <p:ph type="body" idx="1"/>
          </p:nvPr>
        </p:nvSpPr>
        <p:spPr>
          <a:xfrm>
            <a:off x="666750" y="4665663"/>
            <a:ext cx="5329238" cy="4419600"/>
          </a:xfrm>
        </p:spPr>
        <p:txBody>
          <a:bodyPr/>
          <a:lstStyle/>
          <a:p>
            <a:pPr>
              <a:lnSpc>
                <a:spcPct val="140000"/>
              </a:lnSpc>
              <a:buClr>
                <a:schemeClr val="tx1"/>
              </a:buClr>
              <a:buSzPct val="70000"/>
              <a:buFont typeface="Wingdings" panose="05000000000000000000" pitchFamily="2" charset="2"/>
              <a:buNone/>
            </a:pPr>
            <a:endParaRPr lang="zh-CN" altLang="zh-CN">
              <a:solidFill>
                <a:srgbClr val="FFFF00"/>
              </a:solidFill>
            </a:endParaRPr>
          </a:p>
        </p:txBody>
      </p:sp>
    </p:spTree>
    <p:extLst>
      <p:ext uri="{BB962C8B-B14F-4D97-AF65-F5344CB8AC3E}">
        <p14:creationId xmlns:p14="http://schemas.microsoft.com/office/powerpoint/2010/main" val="6405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BACCB-6381-43A2-9CB2-3012B809A24B}" type="slidenum">
              <a:rPr lang="en-US" altLang="zh-CN"/>
              <a:pPr/>
              <a:t>9</a:t>
            </a:fld>
            <a:endParaRPr lang="en-US" altLang="zh-CN"/>
          </a:p>
        </p:txBody>
      </p:sp>
      <p:sp>
        <p:nvSpPr>
          <p:cNvPr id="1263618" name="Rectangle 2"/>
          <p:cNvSpPr>
            <a:spLocks noChangeArrowheads="1" noTextEdit="1"/>
          </p:cNvSpPr>
          <p:nvPr>
            <p:ph type="sldImg"/>
          </p:nvPr>
        </p:nvSpPr>
        <p:spPr>
          <a:ln/>
        </p:spPr>
      </p:sp>
      <p:sp>
        <p:nvSpPr>
          <p:cNvPr id="12636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7798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82338" name="Rectangle 2"/>
          <p:cNvSpPr>
            <a:spLocks noGrp="1" noChangeArrowheads="1"/>
          </p:cNvSpPr>
          <p:nvPr>
            <p:ph type="ctrTitle"/>
          </p:nvPr>
        </p:nvSpPr>
        <p:spPr>
          <a:xfrm>
            <a:off x="685800" y="990600"/>
            <a:ext cx="7772400" cy="1371600"/>
          </a:xfrm>
        </p:spPr>
        <p:txBody>
          <a:bodyPr/>
          <a:lstStyle>
            <a:lvl1pPr>
              <a:defRPr sz="4000"/>
            </a:lvl1pPr>
          </a:lstStyle>
          <a:p>
            <a:pPr lvl="0"/>
            <a:r>
              <a:rPr lang="zh-CN" altLang="en-US" noProof="0" smtClean="0"/>
              <a:t>单击此处编辑母版标题样式</a:t>
            </a:r>
          </a:p>
        </p:txBody>
      </p:sp>
      <p:sp>
        <p:nvSpPr>
          <p:cNvPr id="782339"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pPr lvl="0"/>
            <a:r>
              <a:rPr lang="zh-CN" altLang="en-US" noProof="0" smtClean="0"/>
              <a:t>单击此处编辑母版副标题样式</a:t>
            </a:r>
          </a:p>
        </p:txBody>
      </p:sp>
      <p:sp>
        <p:nvSpPr>
          <p:cNvPr id="782340" name="Rectangle 4"/>
          <p:cNvSpPr>
            <a:spLocks noGrp="1" noChangeArrowheads="1"/>
          </p:cNvSpPr>
          <p:nvPr>
            <p:ph type="dt" sz="half" idx="2"/>
          </p:nvPr>
        </p:nvSpPr>
        <p:spPr>
          <a:xfrm>
            <a:off x="685800" y="6248400"/>
            <a:ext cx="1905000" cy="457200"/>
          </a:xfrm>
        </p:spPr>
        <p:txBody>
          <a:bodyPr/>
          <a:lstStyle>
            <a:lvl1pPr>
              <a:defRPr/>
            </a:lvl1pPr>
          </a:lstStyle>
          <a:p>
            <a:endParaRPr lang="en-US" altLang="zh-CN"/>
          </a:p>
        </p:txBody>
      </p:sp>
      <p:sp>
        <p:nvSpPr>
          <p:cNvPr id="782341" name="Rectangle 5"/>
          <p:cNvSpPr>
            <a:spLocks noGrp="1" noChangeArrowheads="1"/>
          </p:cNvSpPr>
          <p:nvPr>
            <p:ph type="ftr" sz="quarter" idx="3"/>
          </p:nvPr>
        </p:nvSpPr>
        <p:spPr>
          <a:xfrm>
            <a:off x="3124200" y="6248400"/>
            <a:ext cx="2895600" cy="457200"/>
          </a:xfrm>
        </p:spPr>
        <p:txBody>
          <a:bodyPr/>
          <a:lstStyle>
            <a:lvl1pPr>
              <a:defRPr/>
            </a:lvl1pPr>
          </a:lstStyle>
          <a:p>
            <a:endParaRPr lang="en-US" altLang="zh-CN"/>
          </a:p>
        </p:txBody>
      </p:sp>
      <p:sp>
        <p:nvSpPr>
          <p:cNvPr id="782342" name="Rectangle 6"/>
          <p:cNvSpPr>
            <a:spLocks noGrp="1" noChangeArrowheads="1"/>
          </p:cNvSpPr>
          <p:nvPr>
            <p:ph type="sldNum" sz="quarter" idx="4"/>
          </p:nvPr>
        </p:nvSpPr>
        <p:spPr>
          <a:xfrm>
            <a:off x="6553200" y="6248400"/>
            <a:ext cx="1905000" cy="457200"/>
          </a:xfrm>
        </p:spPr>
        <p:txBody>
          <a:bodyPr/>
          <a:lstStyle>
            <a:lvl1pPr>
              <a:defRPr/>
            </a:lvl1pPr>
          </a:lstStyle>
          <a:p>
            <a:fld id="{6B5BF3AE-B5C7-4401-BBD0-7B5B95A5C5FE}" type="slidenum">
              <a:rPr lang="en-US" altLang="zh-CN"/>
              <a:pPr/>
              <a:t>‹#›</a:t>
            </a:fld>
            <a:endParaRPr lang="en-US" altLang="zh-CN"/>
          </a:p>
        </p:txBody>
      </p:sp>
      <p:sp>
        <p:nvSpPr>
          <p:cNvPr id="782343" name="AutoShape 7"/>
          <p:cNvSpPr>
            <a:spLocks noChangeArrowheads="1"/>
          </p:cNvSpPr>
          <p:nvPr/>
        </p:nvSpPr>
        <p:spPr bwMode="auto">
          <a:xfrm>
            <a:off x="685800" y="2393950"/>
            <a:ext cx="7772400" cy="109538"/>
          </a:xfrm>
          <a:custGeom>
            <a:avLst/>
            <a:gdLst>
              <a:gd name="G0" fmla="+- 618 0 0"/>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zh-CN" altLang="zh-CN" sz="2400">
              <a:latin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CB769CF-FEB1-49E5-AC31-64E46D98C1FF}" type="slidenum">
              <a:rPr lang="en-US" altLang="zh-CN"/>
              <a:pPr/>
              <a:t>‹#›</a:t>
            </a:fld>
            <a:endParaRPr lang="en-US" altLang="zh-CN"/>
          </a:p>
        </p:txBody>
      </p:sp>
    </p:spTree>
    <p:extLst>
      <p:ext uri="{BB962C8B-B14F-4D97-AF65-F5344CB8AC3E}">
        <p14:creationId xmlns:p14="http://schemas.microsoft.com/office/powerpoint/2010/main" val="336846199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73838" y="304800"/>
            <a:ext cx="2001837" cy="5715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66738" y="304800"/>
            <a:ext cx="5854700" cy="5715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7FA199B-EF2B-48EC-B96D-F099B8055F68}" type="slidenum">
              <a:rPr lang="en-US" altLang="zh-CN"/>
              <a:pPr/>
              <a:t>‹#›</a:t>
            </a:fld>
            <a:endParaRPr lang="en-US" altLang="zh-CN"/>
          </a:p>
        </p:txBody>
      </p:sp>
    </p:spTree>
    <p:extLst>
      <p:ext uri="{BB962C8B-B14F-4D97-AF65-F5344CB8AC3E}">
        <p14:creationId xmlns:p14="http://schemas.microsoft.com/office/powerpoint/2010/main" val="388259270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574675" y="304800"/>
            <a:ext cx="8001000" cy="121602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667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09600" y="6245225"/>
            <a:ext cx="1981200" cy="47625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6245225"/>
            <a:ext cx="1981200" cy="476250"/>
          </a:xfrm>
        </p:spPr>
        <p:txBody>
          <a:bodyPr/>
          <a:lstStyle>
            <a:lvl1pPr>
              <a:defRPr/>
            </a:lvl1pPr>
          </a:lstStyle>
          <a:p>
            <a:fld id="{C0BF8687-76D4-413C-8B5E-6E30A0A4F341}" type="slidenum">
              <a:rPr lang="en-US" altLang="zh-CN"/>
              <a:pPr/>
              <a:t>‹#›</a:t>
            </a:fld>
            <a:endParaRPr lang="en-US" altLang="zh-CN"/>
          </a:p>
        </p:txBody>
      </p:sp>
    </p:spTree>
    <p:extLst>
      <p:ext uri="{BB962C8B-B14F-4D97-AF65-F5344CB8AC3E}">
        <p14:creationId xmlns:p14="http://schemas.microsoft.com/office/powerpoint/2010/main" val="141601340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574675" y="304800"/>
            <a:ext cx="8001000" cy="1216025"/>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566738" y="17526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3438" y="17526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566738" y="39624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3438" y="3962400"/>
            <a:ext cx="3924300" cy="2057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609600" y="6245225"/>
            <a:ext cx="1981200" cy="476250"/>
          </a:xfrm>
        </p:spPr>
        <p:txBody>
          <a:bodyPr/>
          <a:lstStyle>
            <a:lvl1pPr>
              <a:defRPr/>
            </a:lvl1pPr>
          </a:lstStyle>
          <a:p>
            <a:endParaRPr lang="en-US" altLang="zh-CN"/>
          </a:p>
        </p:txBody>
      </p:sp>
      <p:sp>
        <p:nvSpPr>
          <p:cNvPr id="8" name="页脚占位符 7"/>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9" name="灯片编号占位符 8"/>
          <p:cNvSpPr>
            <a:spLocks noGrp="1"/>
          </p:cNvSpPr>
          <p:nvPr>
            <p:ph type="sldNum" sz="quarter" idx="12"/>
          </p:nvPr>
        </p:nvSpPr>
        <p:spPr>
          <a:xfrm>
            <a:off x="6553200" y="6245225"/>
            <a:ext cx="1981200" cy="476250"/>
          </a:xfrm>
        </p:spPr>
        <p:txBody>
          <a:bodyPr/>
          <a:lstStyle>
            <a:lvl1pPr>
              <a:defRPr/>
            </a:lvl1pPr>
          </a:lstStyle>
          <a:p>
            <a:fld id="{92436ACE-DACE-4411-A60E-EF66C1376B65}" type="slidenum">
              <a:rPr lang="en-US" altLang="zh-CN"/>
              <a:pPr/>
              <a:t>‹#›</a:t>
            </a:fld>
            <a:endParaRPr lang="en-US" altLang="zh-CN"/>
          </a:p>
        </p:txBody>
      </p:sp>
    </p:spTree>
    <p:extLst>
      <p:ext uri="{BB962C8B-B14F-4D97-AF65-F5344CB8AC3E}">
        <p14:creationId xmlns:p14="http://schemas.microsoft.com/office/powerpoint/2010/main" val="1213377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66738" y="304800"/>
            <a:ext cx="8008937"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09600" y="6245225"/>
            <a:ext cx="1981200" cy="476250"/>
          </a:xfrm>
        </p:spPr>
        <p:txBody>
          <a:bodyPr/>
          <a:lstStyle>
            <a:lvl1pPr>
              <a:defRPr/>
            </a:lvl1pPr>
          </a:lstStyle>
          <a:p>
            <a:endParaRPr lang="en-US" altLang="zh-CN"/>
          </a:p>
        </p:txBody>
      </p:sp>
      <p:sp>
        <p:nvSpPr>
          <p:cNvPr id="4" name="页脚占位符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1981200" cy="476250"/>
          </a:xfrm>
        </p:spPr>
        <p:txBody>
          <a:bodyPr/>
          <a:lstStyle>
            <a:lvl1pPr>
              <a:defRPr/>
            </a:lvl1pPr>
          </a:lstStyle>
          <a:p>
            <a:fld id="{94A4E125-C629-40A0-B143-DFCF20749EBC}" type="slidenum">
              <a:rPr lang="en-US" altLang="zh-CN"/>
              <a:pPr/>
              <a:t>‹#›</a:t>
            </a:fld>
            <a:endParaRPr lang="en-US" altLang="zh-CN"/>
          </a:p>
        </p:txBody>
      </p:sp>
    </p:spTree>
    <p:extLst>
      <p:ext uri="{BB962C8B-B14F-4D97-AF65-F5344CB8AC3E}">
        <p14:creationId xmlns:p14="http://schemas.microsoft.com/office/powerpoint/2010/main" val="416032564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F994B3-B2AC-4B7F-A620-73C2F2726995}" type="slidenum">
              <a:rPr lang="en-US" altLang="zh-CN"/>
              <a:pPr/>
              <a:t>‹#›</a:t>
            </a:fld>
            <a:endParaRPr lang="en-US" altLang="zh-CN"/>
          </a:p>
        </p:txBody>
      </p:sp>
    </p:spTree>
    <p:extLst>
      <p:ext uri="{BB962C8B-B14F-4D97-AF65-F5344CB8AC3E}">
        <p14:creationId xmlns:p14="http://schemas.microsoft.com/office/powerpoint/2010/main" val="385939119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EC391E9-49CD-48C3-BA18-53A8A1E6226F}" type="slidenum">
              <a:rPr lang="en-US" altLang="zh-CN"/>
              <a:pPr/>
              <a:t>‹#›</a:t>
            </a:fld>
            <a:endParaRPr lang="en-US" altLang="zh-CN"/>
          </a:p>
        </p:txBody>
      </p:sp>
    </p:spTree>
    <p:extLst>
      <p:ext uri="{BB962C8B-B14F-4D97-AF65-F5344CB8AC3E}">
        <p14:creationId xmlns:p14="http://schemas.microsoft.com/office/powerpoint/2010/main" val="333812613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667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3438" y="1752600"/>
            <a:ext cx="3924300" cy="4267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4FF5B78-4868-4F20-8B6E-82BE1F1ED958}" type="slidenum">
              <a:rPr lang="en-US" altLang="zh-CN"/>
              <a:pPr/>
              <a:t>‹#›</a:t>
            </a:fld>
            <a:endParaRPr lang="en-US" altLang="zh-CN"/>
          </a:p>
        </p:txBody>
      </p:sp>
    </p:spTree>
    <p:extLst>
      <p:ext uri="{BB962C8B-B14F-4D97-AF65-F5344CB8AC3E}">
        <p14:creationId xmlns:p14="http://schemas.microsoft.com/office/powerpoint/2010/main" val="1254431727"/>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B6A7F101-1201-4939-A810-7AC0F1D1AAF8}" type="slidenum">
              <a:rPr lang="en-US" altLang="zh-CN"/>
              <a:pPr/>
              <a:t>‹#›</a:t>
            </a:fld>
            <a:endParaRPr lang="en-US" altLang="zh-CN"/>
          </a:p>
        </p:txBody>
      </p:sp>
    </p:spTree>
    <p:extLst>
      <p:ext uri="{BB962C8B-B14F-4D97-AF65-F5344CB8AC3E}">
        <p14:creationId xmlns:p14="http://schemas.microsoft.com/office/powerpoint/2010/main" val="103038487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020E059-A61D-418B-A041-6EAAAE997AFE}" type="slidenum">
              <a:rPr lang="en-US" altLang="zh-CN"/>
              <a:pPr/>
              <a:t>‹#›</a:t>
            </a:fld>
            <a:endParaRPr lang="en-US" altLang="zh-CN"/>
          </a:p>
        </p:txBody>
      </p:sp>
    </p:spTree>
    <p:extLst>
      <p:ext uri="{BB962C8B-B14F-4D97-AF65-F5344CB8AC3E}">
        <p14:creationId xmlns:p14="http://schemas.microsoft.com/office/powerpoint/2010/main" val="464258072"/>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4247E7B5-F7CF-489F-B03D-B8C818EEBFDE}" type="slidenum">
              <a:rPr lang="en-US" altLang="zh-CN"/>
              <a:pPr/>
              <a:t>‹#›</a:t>
            </a:fld>
            <a:endParaRPr lang="en-US" altLang="zh-CN"/>
          </a:p>
        </p:txBody>
      </p:sp>
    </p:spTree>
    <p:extLst>
      <p:ext uri="{BB962C8B-B14F-4D97-AF65-F5344CB8AC3E}">
        <p14:creationId xmlns:p14="http://schemas.microsoft.com/office/powerpoint/2010/main" val="389275306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CAFF9A9-5B60-4AD8-9A92-F9CAC8EC7A73}" type="slidenum">
              <a:rPr lang="en-US" altLang="zh-CN"/>
              <a:pPr/>
              <a:t>‹#›</a:t>
            </a:fld>
            <a:endParaRPr lang="en-US" altLang="zh-CN"/>
          </a:p>
        </p:txBody>
      </p:sp>
    </p:spTree>
    <p:extLst>
      <p:ext uri="{BB962C8B-B14F-4D97-AF65-F5344CB8AC3E}">
        <p14:creationId xmlns:p14="http://schemas.microsoft.com/office/powerpoint/2010/main" val="349171628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BCCC5C0-D143-4533-BBD6-51E2660271E3}" type="slidenum">
              <a:rPr lang="en-US" altLang="zh-CN"/>
              <a:pPr/>
              <a:t>‹#›</a:t>
            </a:fld>
            <a:endParaRPr lang="en-US" altLang="zh-CN"/>
          </a:p>
        </p:txBody>
      </p:sp>
    </p:spTree>
    <p:extLst>
      <p:ext uri="{BB962C8B-B14F-4D97-AF65-F5344CB8AC3E}">
        <p14:creationId xmlns:p14="http://schemas.microsoft.com/office/powerpoint/2010/main" val="1324972262"/>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781314"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781315"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81316" name="AutoShape 4"/>
          <p:cNvSpPr>
            <a:spLocks noChangeArrowheads="1"/>
          </p:cNvSpPr>
          <p:nvPr/>
        </p:nvSpPr>
        <p:spPr bwMode="auto">
          <a:xfrm>
            <a:off x="609600" y="1566863"/>
            <a:ext cx="7958138" cy="109537"/>
          </a:xfrm>
          <a:custGeom>
            <a:avLst/>
            <a:gdLst>
              <a:gd name="G0" fmla="+- 585 0 0"/>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Lst>
            <a:ahLst/>
            <a:cxnLst>
              <a:cxn ang="0">
                <a:pos x="T0" y="T1"/>
              </a:cxn>
              <a:cxn ang="0">
                <a:pos x="T2" y="T3"/>
              </a:cxn>
              <a:cxn ang="0">
                <a:pos x="T4" y="T5"/>
              </a:cxn>
              <a:cxn ang="0">
                <a:pos x="T6" y="T7"/>
              </a:cxn>
              <a:cxn ang="0">
                <a:pos x="T8" y="T9"/>
              </a:cxn>
              <a:cxn ang="0">
                <a:pos x="T10" y="T11"/>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zh-CN" altLang="zh-CN" sz="2400">
              <a:latin typeface="Times New Roman" panose="02020603050405020304" pitchFamily="18" charset="0"/>
            </a:endParaRPr>
          </a:p>
        </p:txBody>
      </p:sp>
      <p:sp>
        <p:nvSpPr>
          <p:cNvPr id="78131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1318"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781319"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vl1pPr>
          </a:lstStyle>
          <a:p>
            <a:endParaRPr lang="en-US" altLang="zh-CN"/>
          </a:p>
        </p:txBody>
      </p:sp>
      <p:sp>
        <p:nvSpPr>
          <p:cNvPr id="781320"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113BB8FF-2DC3-4C64-8139-1BC9F8673A4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Lst>
  <p:transition>
    <p:random/>
  </p:transition>
  <p:timing>
    <p:tnLst>
      <p:par>
        <p:cTn id="1" dur="indefinite" restart="never" nodeType="tmRoot"/>
      </p:par>
    </p:tnLst>
  </p:timing>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2pPr>
      <a:lvl3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3pPr>
      <a:lvl4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4pPr>
      <a:lvl5pPr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5pPr>
      <a:lvl6pPr marL="4572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algn="l" rtl="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p:titleStyle>
    <p:bodyStyle>
      <a:lvl1pPr marL="469900" indent="-469900" algn="l" rtl="0" fontAlgn="base">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fontAlgn="base">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fontAlgn="base">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fontAlgn="base">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19.png"/><Relationship Id="rId4" Type="http://schemas.openxmlformats.org/officeDocument/2006/relationships/image" Target="../media/image21.jpeg"/><Relationship Id="rId9"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hyperlink" Target="file:///D:\..\..\temp2010\&#25253;&#21578;&#36164;&#26009;\&#26080;&#28895;&#21333;&#20301;&#31105;&#28895;%2020100712%20&#27743;&#33487;&#22478;&#24066;.flv"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hk/imgres?imgurl=http://pic3.nipic.com/20090518/2272130_135359073_2.jpg&amp;imgrefurl=http://www.nipic.com/show/3/66/bb04cc2130bd464a.html&amp;usg=__QEHBDqWRDqNejkRA_fWH-mLoXms=&amp;h=1024&amp;w=963&amp;sz=94&amp;hl=zh-CN&amp;start=3&amp;itbs=1&amp;tbnid=zodkhW8kvxV7MM:&amp;tbnh=150&amp;tbnw=141&amp;prev=/images%3Fq%3D%25E5%258D%25B0%25E7%25AC%25AC%25E5%25AE%2589%25E4%25BA%25BA%25E5%25A4%25B4%25E5%2583%258F%26hl%3Dzh-CN%26newwindow%3D1%26safe%3Dstrict%26sa%3DG%26gbv%3D2%26tbs%3Disch: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215900" y="892175"/>
            <a:ext cx="8748713" cy="1457325"/>
          </a:xfrm>
        </p:spPr>
        <p:txBody>
          <a:bodyPr/>
          <a:lstStyle/>
          <a:p>
            <a:pPr algn="ctr"/>
            <a:r>
              <a:rPr lang="zh-CN" altLang="en-US" sz="4100" b="1">
                <a:solidFill>
                  <a:srgbClr val="F90000"/>
                </a:solidFill>
                <a:effectLst>
                  <a:outerShdw blurRad="38100" dist="38100" dir="2700000" algn="tl">
                    <a:srgbClr val="C0C0C0"/>
                  </a:outerShdw>
                </a:effectLst>
                <a:latin typeface="文鼎粗行楷" pitchFamily="49" charset="-122"/>
                <a:ea typeface="隶书" panose="02010509060101010101" pitchFamily="49" charset="-122"/>
              </a:rPr>
              <a:t>全国医疗卫生系统全面禁烟</a:t>
            </a:r>
            <a:br>
              <a:rPr lang="zh-CN" altLang="en-US" sz="4100" b="1">
                <a:solidFill>
                  <a:srgbClr val="F90000"/>
                </a:solidFill>
                <a:effectLst>
                  <a:outerShdw blurRad="38100" dist="38100" dir="2700000" algn="tl">
                    <a:srgbClr val="C0C0C0"/>
                  </a:outerShdw>
                </a:effectLst>
                <a:latin typeface="文鼎粗行楷" pitchFamily="49" charset="-122"/>
                <a:ea typeface="隶书" panose="02010509060101010101" pitchFamily="49" charset="-122"/>
              </a:rPr>
            </a:br>
            <a:r>
              <a:rPr lang="zh-CN" altLang="en-US" sz="4100" b="1">
                <a:solidFill>
                  <a:srgbClr val="F90000"/>
                </a:solidFill>
                <a:effectLst>
                  <a:outerShdw blurRad="38100" dist="38100" dir="2700000" algn="tl">
                    <a:srgbClr val="C0C0C0"/>
                  </a:outerShdw>
                </a:effectLst>
                <a:latin typeface="文鼎粗行楷" pitchFamily="49" charset="-122"/>
                <a:ea typeface="隶书" panose="02010509060101010101" pitchFamily="49" charset="-122"/>
              </a:rPr>
              <a:t>相关政策与进展</a:t>
            </a:r>
          </a:p>
        </p:txBody>
      </p:sp>
      <p:sp>
        <p:nvSpPr>
          <p:cNvPr id="2059" name="Rectangle 11"/>
          <p:cNvSpPr>
            <a:spLocks noGrp="1" noChangeArrowheads="1"/>
          </p:cNvSpPr>
          <p:nvPr>
            <p:ph type="subTitle" idx="1"/>
          </p:nvPr>
        </p:nvSpPr>
        <p:spPr>
          <a:xfrm>
            <a:off x="1258888" y="3505200"/>
            <a:ext cx="6553200" cy="1939925"/>
          </a:xfrm>
        </p:spPr>
        <p:txBody>
          <a:bodyPr/>
          <a:lstStyle/>
          <a:p>
            <a:pPr algn="ctr">
              <a:lnSpc>
                <a:spcPct val="110000"/>
              </a:lnSpc>
            </a:pPr>
            <a:r>
              <a:rPr lang="zh-CN" altLang="en-US" b="1">
                <a:solidFill>
                  <a:schemeClr val="tx2"/>
                </a:solidFill>
                <a:effectLst>
                  <a:outerShdw blurRad="38100" dist="38100" dir="2700000" algn="tl">
                    <a:srgbClr val="C0C0C0"/>
                  </a:outerShdw>
                </a:effectLst>
                <a:latin typeface="楷体_GB2312" pitchFamily="49" charset="-122"/>
                <a:ea typeface="楷体_GB2312" pitchFamily="49" charset="-122"/>
              </a:rPr>
              <a:t>卫生部妇幼保健与社区卫生司</a:t>
            </a:r>
          </a:p>
          <a:p>
            <a:pPr algn="ctr">
              <a:lnSpc>
                <a:spcPct val="110000"/>
              </a:lnSpc>
            </a:pPr>
            <a:r>
              <a:rPr lang="zh-CN" altLang="en-US" b="1">
                <a:solidFill>
                  <a:schemeClr val="tx2"/>
                </a:solidFill>
                <a:effectLst>
                  <a:outerShdw blurRad="38100" dist="38100" dir="2700000" algn="tl">
                    <a:srgbClr val="C0C0C0"/>
                  </a:outerShdw>
                </a:effectLst>
                <a:latin typeface="楷体_GB2312" pitchFamily="49" charset="-122"/>
                <a:ea typeface="楷体_GB2312" pitchFamily="49" charset="-122"/>
              </a:rPr>
              <a:t>健康促进与教育处  李新华</a:t>
            </a:r>
          </a:p>
          <a:p>
            <a:pPr algn="ctr">
              <a:lnSpc>
                <a:spcPct val="110000"/>
              </a:lnSpc>
            </a:pPr>
            <a:endParaRPr lang="zh-CN" altLang="en-US" sz="1200" b="1">
              <a:solidFill>
                <a:schemeClr val="tx2"/>
              </a:solidFill>
              <a:effectLst>
                <a:outerShdw blurRad="38100" dist="38100" dir="2700000" algn="tl">
                  <a:srgbClr val="C0C0C0"/>
                </a:outerShdw>
              </a:effectLst>
              <a:latin typeface="楷体_GB2312" pitchFamily="49" charset="-122"/>
              <a:ea typeface="楷体_GB2312" pitchFamily="49" charset="-122"/>
            </a:endParaRPr>
          </a:p>
          <a:p>
            <a:pPr algn="ctr">
              <a:lnSpc>
                <a:spcPct val="110000"/>
              </a:lnSpc>
            </a:pPr>
            <a:r>
              <a:rPr lang="en-US" altLang="zh-CN" b="1">
                <a:solidFill>
                  <a:schemeClr val="tx2"/>
                </a:solidFill>
                <a:effectLst>
                  <a:outerShdw blurRad="38100" dist="38100" dir="2700000" algn="tl">
                    <a:srgbClr val="C0C0C0"/>
                  </a:outerShdw>
                </a:effectLst>
                <a:latin typeface="楷体_GB2312" pitchFamily="49" charset="-122"/>
                <a:ea typeface="楷体_GB2312" pitchFamily="49" charset="-122"/>
              </a:rPr>
              <a:t>2011</a:t>
            </a:r>
            <a:r>
              <a:rPr lang="zh-CN" altLang="en-US" b="1">
                <a:solidFill>
                  <a:schemeClr val="tx2"/>
                </a:solidFill>
                <a:effectLst>
                  <a:outerShdw blurRad="38100" dist="38100" dir="2700000" algn="tl">
                    <a:srgbClr val="C0C0C0"/>
                  </a:outerShdw>
                </a:effectLst>
                <a:latin typeface="楷体_GB2312" pitchFamily="49" charset="-122"/>
                <a:ea typeface="楷体_GB2312" pitchFamily="49" charset="-122"/>
              </a:rPr>
              <a:t>年</a:t>
            </a:r>
            <a:r>
              <a:rPr lang="en-US" altLang="zh-CN" b="1">
                <a:solidFill>
                  <a:schemeClr val="tx2"/>
                </a:solidFill>
                <a:effectLst>
                  <a:outerShdw blurRad="38100" dist="38100" dir="2700000" algn="tl">
                    <a:srgbClr val="C0C0C0"/>
                  </a:outerShdw>
                </a:effectLst>
                <a:latin typeface="楷体_GB2312" pitchFamily="49" charset="-122"/>
                <a:ea typeface="楷体_GB2312" pitchFamily="49" charset="-122"/>
              </a:rPr>
              <a:t>1</a:t>
            </a:r>
            <a:r>
              <a:rPr lang="zh-CN" altLang="en-US" b="1">
                <a:solidFill>
                  <a:schemeClr val="tx2"/>
                </a:solidFill>
                <a:effectLst>
                  <a:outerShdw blurRad="38100" dist="38100" dir="2700000" algn="tl">
                    <a:srgbClr val="C0C0C0"/>
                  </a:outerShdw>
                </a:effectLst>
                <a:latin typeface="楷体_GB2312" pitchFamily="49" charset="-122"/>
                <a:ea typeface="楷体_GB2312" pitchFamily="49" charset="-122"/>
              </a:rPr>
              <a:t>月</a:t>
            </a:r>
            <a:r>
              <a:rPr lang="en-US" altLang="zh-CN" b="1">
                <a:solidFill>
                  <a:schemeClr val="tx2"/>
                </a:solidFill>
                <a:effectLst>
                  <a:outerShdw blurRad="38100" dist="38100" dir="2700000" algn="tl">
                    <a:srgbClr val="C0C0C0"/>
                  </a:outerShdw>
                </a:effectLst>
                <a:latin typeface="楷体_GB2312" pitchFamily="49" charset="-122"/>
                <a:ea typeface="楷体_GB2312" pitchFamily="49" charset="-122"/>
              </a:rPr>
              <a:t>23</a:t>
            </a:r>
            <a:r>
              <a:rPr lang="zh-CN" altLang="en-US" b="1">
                <a:solidFill>
                  <a:schemeClr val="tx2"/>
                </a:solidFill>
                <a:effectLst>
                  <a:outerShdw blurRad="38100" dist="38100" dir="2700000" algn="tl">
                    <a:srgbClr val="C0C0C0"/>
                  </a:outerShdw>
                </a:effectLst>
                <a:latin typeface="楷体_GB2312" pitchFamily="49" charset="-122"/>
                <a:ea typeface="楷体_GB2312" pitchFamily="49" charset="-122"/>
              </a:rPr>
              <a:t>日</a:t>
            </a: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ChangeArrowheads="1"/>
          </p:cNvSpPr>
          <p:nvPr/>
        </p:nvSpPr>
        <p:spPr bwMode="auto">
          <a:xfrm>
            <a:off x="615950" y="476250"/>
            <a:ext cx="7772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3200" b="1">
                <a:solidFill>
                  <a:srgbClr val="0000A6"/>
                </a:solidFill>
                <a:effectLst>
                  <a:outerShdw blurRad="38100" dist="38100" dir="2700000" algn="tl">
                    <a:srgbClr val="C0C0C0"/>
                  </a:outerShdw>
                </a:effectLst>
                <a:ea typeface="楷体_GB2312" pitchFamily="49" charset="-122"/>
              </a:rPr>
              <a:t>防止接触烟草烟雾准则</a:t>
            </a:r>
          </a:p>
          <a:p>
            <a:pPr algn="ctr"/>
            <a:r>
              <a:rPr lang="en-US" altLang="zh-CN" b="1">
                <a:solidFill>
                  <a:srgbClr val="0000A6"/>
                </a:solidFill>
                <a:effectLst>
                  <a:outerShdw blurRad="38100" dist="38100" dir="2700000" algn="tl">
                    <a:srgbClr val="C0C0C0"/>
                  </a:outerShdw>
                </a:effectLst>
                <a:ea typeface="楷体_GB2312" pitchFamily="49" charset="-122"/>
              </a:rPr>
              <a:t>--2007 </a:t>
            </a:r>
            <a:r>
              <a:rPr lang="zh-CN" altLang="en-US" b="1">
                <a:solidFill>
                  <a:srgbClr val="0000A6"/>
                </a:solidFill>
                <a:effectLst>
                  <a:outerShdw blurRad="38100" dist="38100" dir="2700000" algn="tl">
                    <a:srgbClr val="C0C0C0"/>
                  </a:outerShdw>
                </a:effectLst>
                <a:ea typeface="楷体_GB2312" pitchFamily="49" charset="-122"/>
              </a:rPr>
              <a:t>年</a:t>
            </a:r>
            <a:r>
              <a:rPr lang="en-US" altLang="zh-CN" b="1">
                <a:solidFill>
                  <a:srgbClr val="0000A6"/>
                </a:solidFill>
                <a:effectLst>
                  <a:outerShdw blurRad="38100" dist="38100" dir="2700000" algn="tl">
                    <a:srgbClr val="C0C0C0"/>
                  </a:outerShdw>
                </a:effectLst>
                <a:ea typeface="楷体_GB2312" pitchFamily="49" charset="-122"/>
              </a:rPr>
              <a:t>7</a:t>
            </a:r>
            <a:r>
              <a:rPr lang="zh-CN" altLang="en-US" b="1">
                <a:solidFill>
                  <a:srgbClr val="0000A6"/>
                </a:solidFill>
                <a:effectLst>
                  <a:outerShdw blurRad="38100" dist="38100" dir="2700000" algn="tl">
                    <a:srgbClr val="C0C0C0"/>
                  </a:outerShdw>
                </a:effectLst>
                <a:ea typeface="楷体_GB2312" pitchFamily="49" charset="-122"/>
              </a:rPr>
              <a:t>月第二次缔约方大会通过</a:t>
            </a:r>
          </a:p>
        </p:txBody>
      </p:sp>
      <p:sp>
        <p:nvSpPr>
          <p:cNvPr id="1175555" name="Rectangle 3"/>
          <p:cNvSpPr>
            <a:spLocks noChangeArrowheads="1"/>
          </p:cNvSpPr>
          <p:nvPr/>
        </p:nvSpPr>
        <p:spPr bwMode="auto">
          <a:xfrm>
            <a:off x="685800" y="1771650"/>
            <a:ext cx="77724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buFont typeface="Wingdings" panose="05000000000000000000" pitchFamily="2" charset="2"/>
              <a:buChar char="Ø"/>
            </a:pPr>
            <a:r>
              <a:rPr lang="zh-CN" altLang="en-US" sz="2800" b="1">
                <a:effectLst>
                  <a:outerShdw blurRad="38100" dist="38100" dir="2700000" algn="tl">
                    <a:srgbClr val="C0C0C0"/>
                  </a:outerShdw>
                </a:effectLst>
                <a:latin typeface="楷体_GB2312" pitchFamily="49" charset="-122"/>
                <a:ea typeface="楷体_GB2312" pitchFamily="49" charset="-122"/>
              </a:rPr>
              <a:t>普遍保护原则：应确保在所有室内公共场所、室内工作场所、公共交通工具和其它可能的（室外或准室外）公共场所免于接触二手烟草烟雾。</a:t>
            </a:r>
          </a:p>
          <a:p>
            <a:pPr>
              <a:spcBef>
                <a:spcPct val="50000"/>
              </a:spcBef>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100%</a:t>
            </a:r>
            <a:r>
              <a:rPr lang="zh-CN" altLang="en-US" sz="2800" b="1">
                <a:effectLst>
                  <a:outerShdw blurRad="38100" dist="38100" dir="2700000" algn="tl">
                    <a:srgbClr val="C0C0C0"/>
                  </a:outerShdw>
                </a:effectLst>
                <a:latin typeface="楷体_GB2312" pitchFamily="49" charset="-122"/>
                <a:ea typeface="楷体_GB2312" pitchFamily="49" charset="-122"/>
              </a:rPr>
              <a:t>室内无烟原则：不存在符合安全标准的二手烟雾。（第</a:t>
            </a:r>
            <a:r>
              <a:rPr lang="en-US" altLang="zh-CN" sz="2800" b="1">
                <a:effectLst>
                  <a:outerShdw blurRad="38100" dist="38100" dir="2700000" algn="tl">
                    <a:srgbClr val="C0C0C0"/>
                  </a:outerShdw>
                </a:effectLst>
                <a:latin typeface="楷体_GB2312" pitchFamily="49" charset="-122"/>
                <a:ea typeface="楷体_GB2312" pitchFamily="49" charset="-122"/>
              </a:rPr>
              <a:t>16</a:t>
            </a:r>
            <a:r>
              <a:rPr lang="zh-CN" altLang="en-US" sz="2800" b="1">
                <a:effectLst>
                  <a:outerShdw blurRad="38100" dist="38100" dir="2700000" algn="tl">
                    <a:srgbClr val="C0C0C0"/>
                  </a:outerShdw>
                </a:effectLst>
                <a:latin typeface="楷体_GB2312" pitchFamily="49" charset="-122"/>
                <a:ea typeface="楷体_GB2312" pitchFamily="49" charset="-122"/>
              </a:rPr>
              <a:t>和</a:t>
            </a:r>
            <a:r>
              <a:rPr lang="en-US" altLang="zh-CN" sz="2800" b="1">
                <a:effectLst>
                  <a:outerShdw blurRad="38100" dist="38100" dir="2700000" algn="tl">
                    <a:srgbClr val="C0C0C0"/>
                  </a:outerShdw>
                </a:effectLst>
                <a:latin typeface="楷体_GB2312" pitchFamily="49" charset="-122"/>
                <a:ea typeface="楷体_GB2312" pitchFamily="49" charset="-122"/>
              </a:rPr>
              <a:t>25</a:t>
            </a:r>
            <a:r>
              <a:rPr lang="zh-CN" altLang="en-US" sz="2800" b="1">
                <a:effectLst>
                  <a:outerShdw blurRad="38100" dist="38100" dir="2700000" algn="tl">
                    <a:srgbClr val="C0C0C0"/>
                  </a:outerShdw>
                </a:effectLst>
                <a:latin typeface="楷体_GB2312" pitchFamily="49" charset="-122"/>
                <a:ea typeface="楷体_GB2312" pitchFamily="49" charset="-122"/>
              </a:rPr>
              <a:t>条）</a:t>
            </a:r>
          </a:p>
          <a:p>
            <a:pPr>
              <a:spcBef>
                <a:spcPct val="50000"/>
              </a:spcBef>
              <a:buFont typeface="Wingdings" panose="05000000000000000000" pitchFamily="2" charset="2"/>
              <a:buChar char="Ø"/>
            </a:pPr>
            <a:r>
              <a:rPr lang="zh-CN" altLang="en-US" sz="2800" b="1">
                <a:effectLst>
                  <a:outerShdw blurRad="38100" dist="38100" dir="2700000" algn="tl">
                    <a:srgbClr val="C0C0C0"/>
                  </a:outerShdw>
                </a:effectLst>
                <a:latin typeface="楷体_GB2312" pitchFamily="49" charset="-122"/>
                <a:ea typeface="楷体_GB2312" pitchFamily="49" charset="-122"/>
              </a:rPr>
              <a:t>尽快的原则：每一缔约方都应在</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公约</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对其生效之后</a:t>
            </a: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五年内</a:t>
            </a:r>
            <a:r>
              <a:rPr lang="zh-CN" altLang="en-US" sz="2800" b="1">
                <a:effectLst>
                  <a:outerShdw blurRad="38100" dist="38100" dir="2700000" algn="tl">
                    <a:srgbClr val="C0C0C0"/>
                  </a:outerShdw>
                </a:effectLst>
                <a:latin typeface="楷体_GB2312" pitchFamily="49" charset="-122"/>
                <a:ea typeface="楷体_GB2312" pitchFamily="49" charset="-122"/>
              </a:rPr>
              <a:t>提供普遍保护。（第</a:t>
            </a:r>
            <a:r>
              <a:rPr lang="en-US" altLang="zh-CN" sz="2800" b="1">
                <a:effectLst>
                  <a:outerShdw blurRad="38100" dist="38100" dir="2700000" algn="tl">
                    <a:srgbClr val="C0C0C0"/>
                  </a:outerShdw>
                </a:effectLst>
                <a:latin typeface="楷体_GB2312" pitchFamily="49" charset="-122"/>
                <a:ea typeface="楷体_GB2312" pitchFamily="49" charset="-122"/>
              </a:rPr>
              <a:t>24</a:t>
            </a:r>
            <a:r>
              <a:rPr lang="zh-CN" altLang="en-US" sz="2800" b="1">
                <a:effectLst>
                  <a:outerShdw blurRad="38100" dist="38100" dir="2700000" algn="tl">
                    <a:srgbClr val="C0C0C0"/>
                  </a:outerShdw>
                </a:effectLst>
                <a:latin typeface="楷体_GB2312" pitchFamily="49" charset="-122"/>
                <a:ea typeface="楷体_GB2312" pitchFamily="49" charset="-122"/>
              </a:rPr>
              <a:t>条）</a:t>
            </a:r>
          </a:p>
        </p:txBody>
      </p:sp>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574675" y="620713"/>
            <a:ext cx="8001000" cy="828675"/>
          </a:xfrm>
        </p:spPr>
        <p:txBody>
          <a:bodyPr/>
          <a:lstStyle/>
          <a:p>
            <a:pPr algn="ct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立法禁止在室内公共场所与工作场所吸烟</a:t>
            </a:r>
            <a:b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b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已经成为时代潮流</a:t>
            </a:r>
          </a:p>
        </p:txBody>
      </p:sp>
      <p:sp>
        <p:nvSpPr>
          <p:cNvPr id="1187843" name="Rectangle 3"/>
          <p:cNvSpPr>
            <a:spLocks noGrp="1" noChangeArrowheads="1"/>
          </p:cNvSpPr>
          <p:nvPr>
            <p:ph type="body" idx="1"/>
          </p:nvPr>
        </p:nvSpPr>
        <p:spPr>
          <a:xfrm>
            <a:off x="566738" y="1825625"/>
            <a:ext cx="8001000" cy="4267200"/>
          </a:xfrm>
        </p:spPr>
        <p:txBody>
          <a:bodyPr/>
          <a:lstStyle/>
          <a:p>
            <a:pPr>
              <a:lnSpc>
                <a:spcPct val="80000"/>
              </a:lnSpc>
              <a:buFont typeface="Wingdings" panose="05000000000000000000" pitchFamily="2" charset="2"/>
              <a:buBlip>
                <a:blip r:embed="rId3"/>
              </a:buBlip>
            </a:pPr>
            <a:r>
              <a:rPr lang="en-US" altLang="zh-CN" sz="2800" b="1">
                <a:effectLst>
                  <a:outerShdw blurRad="38100" dist="38100" dir="2700000" algn="tl">
                    <a:srgbClr val="C0C0C0"/>
                  </a:outerShdw>
                </a:effectLst>
                <a:latin typeface="楷体_GB2312" pitchFamily="49" charset="-122"/>
                <a:ea typeface="楷体_GB2312" pitchFamily="49" charset="-122"/>
              </a:rPr>
              <a:t>17</a:t>
            </a:r>
            <a:r>
              <a:rPr lang="zh-CN" altLang="en-US" sz="2800" b="1">
                <a:effectLst>
                  <a:outerShdw blurRad="38100" dist="38100" dir="2700000" algn="tl">
                    <a:srgbClr val="C0C0C0"/>
                  </a:outerShdw>
                </a:effectLst>
                <a:latin typeface="楷体_GB2312" pitchFamily="49" charset="-122"/>
                <a:ea typeface="楷体_GB2312" pitchFamily="49" charset="-122"/>
              </a:rPr>
              <a:t>个国家立法在公共场所和工作场所完全禁止吸烟，占国家总数的</a:t>
            </a:r>
            <a:r>
              <a:rPr lang="en-US" altLang="zh-CN" sz="2800" b="1">
                <a:effectLst>
                  <a:outerShdw blurRad="38100" dist="38100" dir="2700000" algn="tl">
                    <a:srgbClr val="C0C0C0"/>
                  </a:outerShdw>
                </a:effectLst>
                <a:latin typeface="楷体_GB2312" pitchFamily="49" charset="-122"/>
                <a:ea typeface="楷体_GB2312" pitchFamily="49" charset="-122"/>
              </a:rPr>
              <a:t>9%</a:t>
            </a:r>
            <a:r>
              <a:rPr lang="zh-CN" altLang="en-US" sz="2800" b="1">
                <a:effectLst>
                  <a:outerShdw blurRad="38100" dist="38100" dir="2700000" algn="tl">
                    <a:srgbClr val="C0C0C0"/>
                  </a:outerShdw>
                </a:effectLst>
                <a:latin typeface="楷体_GB2312" pitchFamily="49" charset="-122"/>
                <a:ea typeface="楷体_GB2312" pitchFamily="49" charset="-122"/>
              </a:rPr>
              <a:t>。</a:t>
            </a:r>
          </a:p>
          <a:p>
            <a:pPr>
              <a:lnSpc>
                <a:spcPct val="80000"/>
              </a:lnSpc>
              <a:buFont typeface="Wingdings" panose="05000000000000000000" pitchFamily="2" charset="2"/>
              <a:buBlip>
                <a:blip r:embed="rId3"/>
              </a:buBlip>
            </a:pPr>
            <a:r>
              <a:rPr lang="en-US" altLang="zh-CN" sz="2800" b="1">
                <a:effectLst>
                  <a:outerShdw blurRad="38100" dist="38100" dir="2700000" algn="tl">
                    <a:srgbClr val="C0C0C0"/>
                  </a:outerShdw>
                </a:effectLst>
                <a:latin typeface="楷体_GB2312" pitchFamily="49" charset="-122"/>
                <a:ea typeface="楷体_GB2312" pitchFamily="49" charset="-122"/>
              </a:rPr>
              <a:t>12</a:t>
            </a:r>
            <a:r>
              <a:rPr lang="zh-CN" altLang="en-US" sz="2800" b="1">
                <a:effectLst>
                  <a:outerShdw blurRad="38100" dist="38100" dir="2700000" algn="tl">
                    <a:srgbClr val="C0C0C0"/>
                  </a:outerShdw>
                </a:effectLst>
                <a:latin typeface="楷体_GB2312" pitchFamily="49" charset="-122"/>
                <a:ea typeface="楷体_GB2312" pitchFamily="49" charset="-122"/>
              </a:rPr>
              <a:t>个国家立法在</a:t>
            </a:r>
            <a:r>
              <a:rPr lang="en-US" altLang="zh-CN" sz="2800" b="1">
                <a:effectLst>
                  <a:outerShdw blurRad="38100" dist="38100" dir="2700000" algn="tl">
                    <a:srgbClr val="C0C0C0"/>
                  </a:outerShdw>
                </a:effectLst>
                <a:latin typeface="楷体_GB2312" pitchFamily="49" charset="-122"/>
                <a:ea typeface="楷体_GB2312" pitchFamily="49" charset="-122"/>
              </a:rPr>
              <a:t>6</a:t>
            </a:r>
            <a:r>
              <a:rPr lang="zh-CN" altLang="en-US" sz="2800" b="1">
                <a:effectLst>
                  <a:outerShdw blurRad="38100" dist="38100" dir="2700000" algn="tl">
                    <a:srgbClr val="C0C0C0"/>
                  </a:outerShdw>
                </a:effectLst>
                <a:latin typeface="楷体_GB2312" pitchFamily="49" charset="-122"/>
                <a:ea typeface="楷体_GB2312" pitchFamily="49" charset="-122"/>
              </a:rPr>
              <a:t>－</a:t>
            </a:r>
            <a:r>
              <a:rPr lang="en-US" altLang="zh-CN" sz="2800" b="1">
                <a:effectLst>
                  <a:outerShdw blurRad="38100" dist="38100" dir="2700000" algn="tl">
                    <a:srgbClr val="C0C0C0"/>
                  </a:outerShdw>
                </a:effectLst>
                <a:latin typeface="楷体_GB2312" pitchFamily="49" charset="-122"/>
                <a:ea typeface="楷体_GB2312" pitchFamily="49" charset="-122"/>
              </a:rPr>
              <a:t>7</a:t>
            </a:r>
            <a:r>
              <a:rPr lang="zh-CN" altLang="en-US" sz="2800" b="1">
                <a:effectLst>
                  <a:outerShdw blurRad="38100" dist="38100" dir="2700000" algn="tl">
                    <a:srgbClr val="C0C0C0"/>
                  </a:outerShdw>
                </a:effectLst>
                <a:latin typeface="楷体_GB2312" pitchFamily="49" charset="-122"/>
                <a:ea typeface="楷体_GB2312" pitchFamily="49" charset="-122"/>
              </a:rPr>
              <a:t>类公共场所和工作场所完全禁止吸烟。</a:t>
            </a:r>
          </a:p>
          <a:p>
            <a:pPr>
              <a:lnSpc>
                <a:spcPct val="80000"/>
              </a:lnSpc>
              <a:buFont typeface="Wingdings" panose="05000000000000000000" pitchFamily="2" charset="2"/>
              <a:buBlip>
                <a:blip r:embed="rId3"/>
              </a:buBlip>
            </a:pPr>
            <a:r>
              <a:rPr lang="en-US" altLang="zh-CN" sz="2800" b="1">
                <a:effectLst>
                  <a:outerShdw blurRad="38100" dist="38100" dir="2700000" algn="tl">
                    <a:srgbClr val="C0C0C0"/>
                  </a:outerShdw>
                </a:effectLst>
                <a:latin typeface="楷体_GB2312" pitchFamily="49" charset="-122"/>
                <a:ea typeface="楷体_GB2312" pitchFamily="49" charset="-122"/>
              </a:rPr>
              <a:t>46</a:t>
            </a:r>
            <a:r>
              <a:rPr lang="zh-CN" altLang="en-US" sz="2800" b="1">
                <a:effectLst>
                  <a:outerShdw blurRad="38100" dist="38100" dir="2700000" algn="tl">
                    <a:srgbClr val="C0C0C0"/>
                  </a:outerShdw>
                </a:effectLst>
                <a:latin typeface="楷体_GB2312" pitchFamily="49" charset="-122"/>
                <a:ea typeface="楷体_GB2312" pitchFamily="49" charset="-122"/>
              </a:rPr>
              <a:t>个国家立法在</a:t>
            </a:r>
            <a:r>
              <a:rPr lang="en-US" altLang="zh-CN" sz="2800" b="1">
                <a:effectLst>
                  <a:outerShdw blurRad="38100" dist="38100" dir="2700000" algn="tl">
                    <a:srgbClr val="C0C0C0"/>
                  </a:outerShdw>
                </a:effectLst>
                <a:latin typeface="楷体_GB2312" pitchFamily="49" charset="-122"/>
                <a:ea typeface="楷体_GB2312" pitchFamily="49" charset="-122"/>
              </a:rPr>
              <a:t>3</a:t>
            </a:r>
            <a:r>
              <a:rPr lang="zh-CN" altLang="en-US" sz="2800" b="1">
                <a:effectLst>
                  <a:outerShdw blurRad="38100" dist="38100" dir="2700000" algn="tl">
                    <a:srgbClr val="C0C0C0"/>
                  </a:outerShdw>
                </a:effectLst>
                <a:latin typeface="楷体_GB2312" pitchFamily="49" charset="-122"/>
                <a:ea typeface="楷体_GB2312" pitchFamily="49" charset="-122"/>
              </a:rPr>
              <a:t>－</a:t>
            </a:r>
            <a:r>
              <a:rPr lang="en-US" altLang="zh-CN" sz="2800" b="1">
                <a:effectLst>
                  <a:outerShdw blurRad="38100" dist="38100" dir="2700000" algn="tl">
                    <a:srgbClr val="C0C0C0"/>
                  </a:outerShdw>
                </a:effectLst>
                <a:latin typeface="楷体_GB2312" pitchFamily="49" charset="-122"/>
                <a:ea typeface="楷体_GB2312" pitchFamily="49" charset="-122"/>
              </a:rPr>
              <a:t>5</a:t>
            </a:r>
            <a:r>
              <a:rPr lang="zh-CN" altLang="en-US" sz="2800" b="1">
                <a:effectLst>
                  <a:outerShdw blurRad="38100" dist="38100" dir="2700000" algn="tl">
                    <a:srgbClr val="C0C0C0"/>
                  </a:outerShdw>
                </a:effectLst>
                <a:latin typeface="楷体_GB2312" pitchFamily="49" charset="-122"/>
                <a:ea typeface="楷体_GB2312" pitchFamily="49" charset="-122"/>
              </a:rPr>
              <a:t>类公共场所和工作场所完全禁止吸烟。</a:t>
            </a:r>
          </a:p>
          <a:p>
            <a:pPr>
              <a:lnSpc>
                <a:spcPct val="80000"/>
              </a:lnSpc>
              <a:buFont typeface="Wingdings" panose="05000000000000000000" pitchFamily="2" charset="2"/>
              <a:buBlip>
                <a:blip r:embed="rId3"/>
              </a:buBlip>
            </a:pPr>
            <a:r>
              <a:rPr lang="en-US" altLang="zh-CN" sz="2800" b="1">
                <a:effectLst>
                  <a:outerShdw blurRad="38100" dist="38100" dir="2700000" algn="tl">
                    <a:srgbClr val="C0C0C0"/>
                  </a:outerShdw>
                </a:effectLst>
                <a:latin typeface="楷体_GB2312" pitchFamily="49" charset="-122"/>
                <a:ea typeface="楷体_GB2312" pitchFamily="49" charset="-122"/>
              </a:rPr>
              <a:t>114</a:t>
            </a:r>
            <a:r>
              <a:rPr lang="zh-CN" altLang="en-US" sz="2800" b="1">
                <a:effectLst>
                  <a:outerShdw blurRad="38100" dist="38100" dir="2700000" algn="tl">
                    <a:srgbClr val="C0C0C0"/>
                  </a:outerShdw>
                </a:effectLst>
                <a:latin typeface="楷体_GB2312" pitchFamily="49" charset="-122"/>
                <a:ea typeface="楷体_GB2312" pitchFamily="49" charset="-122"/>
              </a:rPr>
              <a:t>个国家立法在</a:t>
            </a:r>
            <a:r>
              <a:rPr lang="en-US" altLang="zh-CN" sz="2800" b="1">
                <a:effectLst>
                  <a:outerShdw blurRad="38100" dist="38100" dir="2700000" algn="tl">
                    <a:srgbClr val="C0C0C0"/>
                  </a:outerShdw>
                </a:effectLst>
                <a:latin typeface="楷体_GB2312" pitchFamily="49" charset="-122"/>
                <a:ea typeface="楷体_GB2312" pitchFamily="49" charset="-122"/>
              </a:rPr>
              <a:t>2</a:t>
            </a:r>
            <a:r>
              <a:rPr lang="zh-CN" altLang="en-US" sz="2800" b="1">
                <a:effectLst>
                  <a:outerShdw blurRad="38100" dist="38100" dir="2700000" algn="tl">
                    <a:srgbClr val="C0C0C0"/>
                  </a:outerShdw>
                </a:effectLst>
                <a:latin typeface="楷体_GB2312" pitchFamily="49" charset="-122"/>
                <a:ea typeface="楷体_GB2312" pitchFamily="49" charset="-122"/>
              </a:rPr>
              <a:t>类公共场所和工作场所完全禁止吸烟。</a:t>
            </a:r>
          </a:p>
          <a:p>
            <a:pPr>
              <a:lnSpc>
                <a:spcPct val="80000"/>
              </a:lnSpc>
              <a:buFont typeface="Wingdings" panose="05000000000000000000" pitchFamily="2" charset="2"/>
              <a:buBlip>
                <a:blip r:embed="rId3"/>
              </a:buBlip>
            </a:pPr>
            <a:endParaRPr lang="zh-CN" altLang="en-US" sz="2000" b="1">
              <a:effectLst>
                <a:outerShdw blurRad="38100" dist="38100" dir="2700000" algn="tl">
                  <a:srgbClr val="C0C0C0"/>
                </a:outerShdw>
              </a:effectLst>
              <a:latin typeface="楷体_GB2312" pitchFamily="49" charset="-122"/>
              <a:ea typeface="楷体_GB2312" pitchFamily="49" charset="-122"/>
            </a:endParaRPr>
          </a:p>
          <a:p>
            <a:pPr>
              <a:lnSpc>
                <a:spcPct val="80000"/>
              </a:lnSpc>
              <a:buFont typeface="Wingdings" panose="05000000000000000000" pitchFamily="2" charset="2"/>
              <a:buBlip>
                <a:blip r:embed="rId3"/>
              </a:buBlip>
            </a:pPr>
            <a:r>
              <a:rPr lang="en-US" altLang="zh-CN" sz="2800" b="1">
                <a:effectLst>
                  <a:outerShdw blurRad="38100" dist="38100" dir="2700000" algn="tl">
                    <a:srgbClr val="C0C0C0"/>
                  </a:outerShdw>
                </a:effectLst>
                <a:latin typeface="楷体_GB2312" pitchFamily="49" charset="-122"/>
                <a:ea typeface="楷体_GB2312" pitchFamily="49" charset="-122"/>
              </a:rPr>
              <a:t>194</a:t>
            </a:r>
            <a:r>
              <a:rPr lang="zh-CN" altLang="en-US" sz="2800" b="1">
                <a:effectLst>
                  <a:outerShdw blurRad="38100" dist="38100" dir="2700000" algn="tl">
                    <a:srgbClr val="C0C0C0"/>
                  </a:outerShdw>
                </a:effectLst>
                <a:latin typeface="楷体_GB2312" pitchFamily="49" charset="-122"/>
                <a:ea typeface="楷体_GB2312" pitchFamily="49" charset="-122"/>
              </a:rPr>
              <a:t>个成员国中，</a:t>
            </a:r>
            <a:r>
              <a:rPr lang="en-US" altLang="zh-CN" sz="2800" b="1">
                <a:effectLst>
                  <a:outerShdw blurRad="38100" dist="38100" dir="2700000" algn="tl">
                    <a:srgbClr val="C0C0C0"/>
                  </a:outerShdw>
                </a:effectLst>
                <a:latin typeface="楷体_GB2312" pitchFamily="49" charset="-122"/>
                <a:ea typeface="楷体_GB2312" pitchFamily="49" charset="-122"/>
              </a:rPr>
              <a:t>65</a:t>
            </a:r>
            <a:r>
              <a:rPr lang="zh-CN" altLang="en-US" sz="2800" b="1">
                <a:effectLst>
                  <a:outerShdw blurRad="38100" dist="38100" dir="2700000" algn="tl">
                    <a:srgbClr val="C0C0C0"/>
                  </a:outerShdw>
                </a:effectLst>
                <a:latin typeface="楷体_GB2312" pitchFamily="49" charset="-122"/>
                <a:ea typeface="楷体_GB2312" pitchFamily="49" charset="-122"/>
              </a:rPr>
              <a:t>个国家还没有全国立法（包括中国）。</a:t>
            </a:r>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2530" name="Picture 2"/>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11188" y="36513"/>
            <a:ext cx="7921625" cy="5984875"/>
          </a:xfrm>
        </p:spPr>
      </p:pic>
      <p:sp>
        <p:nvSpPr>
          <p:cNvPr id="1302531" name="Text Box 3"/>
          <p:cNvSpPr txBox="1">
            <a:spLocks noChangeArrowheads="1"/>
          </p:cNvSpPr>
          <p:nvPr/>
        </p:nvSpPr>
        <p:spPr bwMode="auto">
          <a:xfrm>
            <a:off x="3048000" y="6005513"/>
            <a:ext cx="304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800" b="1">
                <a:effectLst>
                  <a:outerShdw blurRad="38100" dist="38100" dir="2700000" algn="tl">
                    <a:srgbClr val="C0C0C0"/>
                  </a:outerShdw>
                </a:effectLst>
                <a:latin typeface="Arial" panose="020B0604020202020204" pitchFamily="34" charset="0"/>
                <a:ea typeface="楷体_GB2312" pitchFamily="49" charset="-122"/>
              </a:rPr>
              <a:t>吸烟室屋顶的油画</a:t>
            </a:r>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4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64643" name="Line 3"/>
          <p:cNvSpPr>
            <a:spLocks noChangeShapeType="1"/>
          </p:cNvSpPr>
          <p:nvPr/>
        </p:nvSpPr>
        <p:spPr bwMode="auto">
          <a:xfrm>
            <a:off x="539750" y="6237288"/>
            <a:ext cx="7848600" cy="0"/>
          </a:xfrm>
          <a:prstGeom prst="line">
            <a:avLst/>
          </a:prstGeom>
          <a:noFill/>
          <a:ln w="22225" cap="sq">
            <a:solidFill>
              <a:srgbClr val="FF00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spAutoFit/>
          </a:bodyPr>
          <a:lstStyle/>
          <a:p>
            <a:endParaRPr lang="zh-CN" altLang="en-US"/>
          </a:p>
        </p:txBody>
      </p:sp>
      <p:sp>
        <p:nvSpPr>
          <p:cNvPr id="1264644" name="Line 4"/>
          <p:cNvSpPr>
            <a:spLocks noChangeShapeType="1"/>
          </p:cNvSpPr>
          <p:nvPr/>
        </p:nvSpPr>
        <p:spPr bwMode="auto">
          <a:xfrm>
            <a:off x="539750" y="6669088"/>
            <a:ext cx="3384550" cy="0"/>
          </a:xfrm>
          <a:prstGeom prst="line">
            <a:avLst/>
          </a:prstGeom>
          <a:noFill/>
          <a:ln w="22225" cap="sq">
            <a:solidFill>
              <a:srgbClr val="FF00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spAutoFit/>
          </a:bodyPr>
          <a:lstStyle/>
          <a:p>
            <a:endParaRPr lang="zh-CN" altLang="en-US"/>
          </a:p>
        </p:txBody>
      </p:sp>
      <p:sp>
        <p:nvSpPr>
          <p:cNvPr id="1264645" name="Line 5"/>
          <p:cNvSpPr>
            <a:spLocks noChangeShapeType="1"/>
          </p:cNvSpPr>
          <p:nvPr/>
        </p:nvSpPr>
        <p:spPr bwMode="auto">
          <a:xfrm>
            <a:off x="1547813" y="5734050"/>
            <a:ext cx="6911975" cy="0"/>
          </a:xfrm>
          <a:prstGeom prst="line">
            <a:avLst/>
          </a:prstGeom>
          <a:noFill/>
          <a:ln w="22225" cap="sq">
            <a:solidFill>
              <a:srgbClr val="FF00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spAutoFit/>
          </a:bodyPr>
          <a:lstStyle/>
          <a:p>
            <a:endParaRPr lang="zh-CN" altLang="en-US"/>
          </a:p>
        </p:txBody>
      </p:sp>
    </p:spTree>
  </p:cSld>
  <p:clrMapOvr>
    <a:masterClrMapping/>
  </p:clrMapOvr>
  <p:transition>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02" name="Picture 2" descr="Tobacco Control Office Department of Health | 生署 控煙辦公室"/>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792288"/>
            <a:ext cx="80772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177603" name="Rectangle 3"/>
          <p:cNvSpPr>
            <a:spLocks noChangeArrowheads="1"/>
          </p:cNvSpPr>
          <p:nvPr/>
        </p:nvSpPr>
        <p:spPr bwMode="auto">
          <a:xfrm>
            <a:off x="971550" y="1647825"/>
            <a:ext cx="7848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Verdana" panose="020B0604030504040204" pitchFamily="34" charset="0"/>
                <a:ea typeface="宋体" panose="02010600030101010101" pitchFamily="2" charset="-122"/>
              </a:defRPr>
            </a:lvl1pPr>
            <a:lvl2pPr>
              <a:defRPr sz="3800">
                <a:solidFill>
                  <a:schemeClr val="tx2"/>
                </a:solidFill>
                <a:latin typeface="Verdana" panose="020B0604030504040204" pitchFamily="34" charset="0"/>
                <a:ea typeface="宋体" panose="02010600030101010101" pitchFamily="2" charset="-122"/>
              </a:defRPr>
            </a:lvl2pPr>
            <a:lvl3pPr>
              <a:defRPr sz="3800">
                <a:solidFill>
                  <a:schemeClr val="tx2"/>
                </a:solidFill>
                <a:latin typeface="Verdana" panose="020B0604030504040204" pitchFamily="34" charset="0"/>
                <a:ea typeface="宋体" panose="02010600030101010101" pitchFamily="2" charset="-122"/>
              </a:defRPr>
            </a:lvl3pPr>
            <a:lvl4pPr>
              <a:defRPr sz="3800">
                <a:solidFill>
                  <a:schemeClr val="tx2"/>
                </a:solidFill>
                <a:latin typeface="Verdana" panose="020B0604030504040204" pitchFamily="34" charset="0"/>
                <a:ea typeface="宋体" panose="02010600030101010101" pitchFamily="2" charset="-122"/>
              </a:defRPr>
            </a:lvl4pPr>
            <a:lvl5pPr>
              <a:defRPr sz="38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香港：</a:t>
            </a:r>
            <a:r>
              <a:rPr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rPr>
              <a:t>2007</a:t>
            </a:r>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年</a:t>
            </a:r>
            <a:r>
              <a:rPr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rPr>
              <a:t>《</a:t>
            </a:r>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吸烟公共卫生条例</a:t>
            </a:r>
            <a:r>
              <a:rPr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rPr>
              <a:t>》</a:t>
            </a:r>
          </a:p>
        </p:txBody>
      </p:sp>
      <p:sp>
        <p:nvSpPr>
          <p:cNvPr id="1177604" name="Rectangle 4"/>
          <p:cNvSpPr>
            <a:spLocks noChangeArrowheads="1"/>
          </p:cNvSpPr>
          <p:nvPr/>
        </p:nvSpPr>
        <p:spPr bwMode="auto">
          <a:xfrm>
            <a:off x="684213" y="333375"/>
            <a:ext cx="7848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Verdana" panose="020B0604030504040204" pitchFamily="34" charset="0"/>
                <a:ea typeface="宋体" panose="02010600030101010101" pitchFamily="2" charset="-122"/>
              </a:defRPr>
            </a:lvl1pPr>
            <a:lvl2pPr>
              <a:defRPr sz="3800">
                <a:solidFill>
                  <a:schemeClr val="tx2"/>
                </a:solidFill>
                <a:latin typeface="Verdana" panose="020B0604030504040204" pitchFamily="34" charset="0"/>
                <a:ea typeface="宋体" panose="02010600030101010101" pitchFamily="2" charset="-122"/>
              </a:defRPr>
            </a:lvl2pPr>
            <a:lvl3pPr>
              <a:defRPr sz="3800">
                <a:solidFill>
                  <a:schemeClr val="tx2"/>
                </a:solidFill>
                <a:latin typeface="Verdana" panose="020B0604030504040204" pitchFamily="34" charset="0"/>
                <a:ea typeface="宋体" panose="02010600030101010101" pitchFamily="2" charset="-122"/>
              </a:defRPr>
            </a:lvl3pPr>
            <a:lvl4pPr>
              <a:defRPr sz="3800">
                <a:solidFill>
                  <a:schemeClr val="tx2"/>
                </a:solidFill>
                <a:latin typeface="Verdana" panose="020B0604030504040204" pitchFamily="34" charset="0"/>
                <a:ea typeface="宋体" panose="02010600030101010101" pitchFamily="2" charset="-122"/>
              </a:defRPr>
            </a:lvl4pPr>
            <a:lvl5pPr>
              <a:defRPr sz="38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algn="ct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我国香港和台湾地区室内公共场所</a:t>
            </a:r>
            <a:b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b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和工作场所完全禁烟工作取得显著进展</a:t>
            </a:r>
          </a:p>
        </p:txBody>
      </p:sp>
      <p:sp>
        <p:nvSpPr>
          <p:cNvPr id="1177605" name="Rectangle 5"/>
          <p:cNvSpPr>
            <a:spLocks noChangeArrowheads="1"/>
          </p:cNvSpPr>
          <p:nvPr/>
        </p:nvSpPr>
        <p:spPr bwMode="auto">
          <a:xfrm>
            <a:off x="971550" y="2152650"/>
            <a:ext cx="78486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Verdana" panose="020B0604030504040204" pitchFamily="34" charset="0"/>
                <a:ea typeface="宋体" panose="02010600030101010101" pitchFamily="2" charset="-122"/>
              </a:defRPr>
            </a:lvl1pPr>
            <a:lvl2pPr>
              <a:defRPr sz="3800">
                <a:solidFill>
                  <a:schemeClr val="tx2"/>
                </a:solidFill>
                <a:latin typeface="Verdana" panose="020B0604030504040204" pitchFamily="34" charset="0"/>
                <a:ea typeface="宋体" panose="02010600030101010101" pitchFamily="2" charset="-122"/>
              </a:defRPr>
            </a:lvl2pPr>
            <a:lvl3pPr>
              <a:defRPr sz="3800">
                <a:solidFill>
                  <a:schemeClr val="tx2"/>
                </a:solidFill>
                <a:latin typeface="Verdana" panose="020B0604030504040204" pitchFamily="34" charset="0"/>
                <a:ea typeface="宋体" panose="02010600030101010101" pitchFamily="2" charset="-122"/>
              </a:defRPr>
            </a:lvl3pPr>
            <a:lvl4pPr>
              <a:defRPr sz="3800">
                <a:solidFill>
                  <a:schemeClr val="tx2"/>
                </a:solidFill>
                <a:latin typeface="Verdana" panose="020B0604030504040204" pitchFamily="34" charset="0"/>
                <a:ea typeface="宋体" panose="02010600030101010101" pitchFamily="2" charset="-122"/>
              </a:defRPr>
            </a:lvl4pPr>
            <a:lvl5pPr>
              <a:defRPr sz="38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台湾：</a:t>
            </a:r>
            <a:r>
              <a:rPr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rPr>
              <a:t>2009</a:t>
            </a:r>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年</a:t>
            </a:r>
            <a:r>
              <a:rPr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rPr>
              <a:t>《</a:t>
            </a:r>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烟害防治法（修正案）</a:t>
            </a:r>
            <a:r>
              <a:rPr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rPr>
              <a:t>》</a:t>
            </a:r>
          </a:p>
        </p:txBody>
      </p:sp>
    </p:spTree>
  </p:cSld>
  <p:clrMapOvr>
    <a:masterClrMapping/>
  </p:clrMapOvr>
  <p:transition>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pPr algn="ct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我国大陆地区</a:t>
            </a: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室内公共场所</a:t>
            </a:r>
            <a:b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b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和工作场所完全禁烟工作取得初步</a:t>
            </a: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进展</a:t>
            </a:r>
          </a:p>
        </p:txBody>
      </p:sp>
      <p:sp>
        <p:nvSpPr>
          <p:cNvPr id="1179651" name="Rectangle 3"/>
          <p:cNvSpPr>
            <a:spLocks noGrp="1" noChangeArrowheads="1"/>
          </p:cNvSpPr>
          <p:nvPr>
            <p:ph type="body" idx="1"/>
          </p:nvPr>
        </p:nvSpPr>
        <p:spPr>
          <a:xfrm>
            <a:off x="612775" y="2565400"/>
            <a:ext cx="4319588" cy="3403600"/>
          </a:xfrm>
        </p:spPr>
        <p:txBody>
          <a:bodyPr/>
          <a:lstStyle/>
          <a:p>
            <a:pPr>
              <a:buClr>
                <a:schemeClr val="tx1"/>
              </a:buCl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北京无烟奥运（</a:t>
            </a:r>
            <a:r>
              <a:rPr lang="en-US" altLang="zh-CN"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2008</a:t>
            </a:r>
            <a:r>
              <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a:t>
            </a:r>
          </a:p>
          <a:p>
            <a:pPr>
              <a:buClr>
                <a:schemeClr val="tx1"/>
              </a:buClr>
              <a:buFont typeface="Wingdings" panose="05000000000000000000" pitchFamily="2" charset="2"/>
              <a:buBlip>
                <a:blip r:embed="rId3"/>
              </a:buBlip>
            </a:pPr>
            <a:endPar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endParaRPr>
          </a:p>
          <a:p>
            <a:pPr>
              <a:buClr>
                <a:schemeClr val="tx1"/>
              </a:buCl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银川、杭州、上海（</a:t>
            </a:r>
            <a:r>
              <a:rPr lang="en-US" altLang="zh-CN"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2009</a:t>
            </a:r>
            <a:r>
              <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a:t>
            </a:r>
          </a:p>
          <a:p>
            <a:pPr>
              <a:buClr>
                <a:schemeClr val="tx1"/>
              </a:buClr>
              <a:buFont typeface="Wingdings" panose="05000000000000000000" pitchFamily="2" charset="2"/>
              <a:buBlip>
                <a:blip r:embed="rId3"/>
              </a:buBlip>
            </a:pPr>
            <a:endPar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endParaRPr>
          </a:p>
          <a:p>
            <a:pPr>
              <a:buClr>
                <a:schemeClr val="tx1"/>
              </a:buCl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广州（</a:t>
            </a:r>
            <a:r>
              <a:rPr lang="en-US" altLang="zh-CN"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2010</a:t>
            </a:r>
            <a:r>
              <a:rPr lang="zh-CN" altLang="en-US" sz="2800" b="1">
                <a:effectLst>
                  <a:outerShdw blurRad="38100" dist="38100" dir="2700000" algn="tl">
                    <a:srgbClr val="C0C0C0"/>
                  </a:outerShdw>
                </a:effectLst>
                <a:latin typeface="楷体_GB2312" pitchFamily="49" charset="-122"/>
                <a:ea typeface="楷体_GB2312" pitchFamily="49" charset="-122"/>
                <a:cs typeface="Times New Roman" panose="02020603050405020304" pitchFamily="18" charset="0"/>
              </a:rPr>
              <a:t>）</a:t>
            </a:r>
          </a:p>
        </p:txBody>
      </p:sp>
      <p:pic>
        <p:nvPicPr>
          <p:cNvPr id="11796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738313"/>
            <a:ext cx="4427537"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1796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359275"/>
            <a:ext cx="4427537" cy="223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Line 2"/>
          <p:cNvSpPr>
            <a:spLocks noChangeShapeType="1"/>
          </p:cNvSpPr>
          <p:nvPr/>
        </p:nvSpPr>
        <p:spPr bwMode="auto">
          <a:xfrm>
            <a:off x="684213" y="3213100"/>
            <a:ext cx="78486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66691" name="Text Box 3"/>
          <p:cNvSpPr txBox="1">
            <a:spLocks noChangeArrowheads="1"/>
          </p:cNvSpPr>
          <p:nvPr/>
        </p:nvSpPr>
        <p:spPr bwMode="auto">
          <a:xfrm>
            <a:off x="971550" y="476250"/>
            <a:ext cx="720090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kumimoji="0" lang="zh-CN" altLang="en-US" sz="3200" b="1">
                <a:solidFill>
                  <a:srgbClr val="0000A6"/>
                </a:solidFill>
                <a:latin typeface="Verdana" panose="020B0604030504040204" pitchFamily="34" charset="0"/>
                <a:ea typeface="楷体_GB2312" pitchFamily="49" charset="-122"/>
              </a:rPr>
              <a:t>我国医务工作者吸烟率高</a:t>
            </a:r>
          </a:p>
          <a:p>
            <a:pPr algn="ctr"/>
            <a:endParaRPr kumimoji="0" lang="zh-CN" altLang="en-US" sz="900" b="1">
              <a:solidFill>
                <a:srgbClr val="0000A6"/>
              </a:solidFill>
              <a:latin typeface="Verdana" panose="020B0604030504040204" pitchFamily="34" charset="0"/>
              <a:ea typeface="楷体_GB2312" pitchFamily="49" charset="-122"/>
            </a:endParaRPr>
          </a:p>
          <a:p>
            <a:pPr algn="ctr"/>
            <a:r>
              <a:rPr kumimoji="0" lang="en-US" altLang="zh-CN" b="1">
                <a:solidFill>
                  <a:srgbClr val="0000A6"/>
                </a:solidFill>
                <a:latin typeface="Arial" panose="020B0604020202020204" pitchFamily="34" charset="0"/>
                <a:ea typeface="楷体_GB2312" pitchFamily="49" charset="-122"/>
              </a:rPr>
              <a:t>——</a:t>
            </a:r>
            <a:r>
              <a:rPr kumimoji="0" lang="en-US" altLang="zh-CN" b="1">
                <a:solidFill>
                  <a:srgbClr val="0000A6"/>
                </a:solidFill>
                <a:latin typeface="Verdana" panose="020B0604030504040204" pitchFamily="34" charset="0"/>
                <a:ea typeface="楷体_GB2312" pitchFamily="49" charset="-122"/>
              </a:rPr>
              <a:t> </a:t>
            </a:r>
            <a:r>
              <a:rPr kumimoji="0" lang="zh-CN" altLang="en-US" b="1">
                <a:solidFill>
                  <a:srgbClr val="0000A6"/>
                </a:solidFill>
                <a:latin typeface="Verdana" panose="020B0604030504040204" pitchFamily="34" charset="0"/>
                <a:ea typeface="楷体_GB2312" pitchFamily="49" charset="-122"/>
              </a:rPr>
              <a:t>三次全国吸烟流行病学调查结果</a:t>
            </a:r>
          </a:p>
        </p:txBody>
      </p:sp>
      <p:sp>
        <p:nvSpPr>
          <p:cNvPr id="1266692" name="Text Box 4"/>
          <p:cNvSpPr txBox="1">
            <a:spLocks noChangeArrowheads="1"/>
          </p:cNvSpPr>
          <p:nvPr/>
        </p:nvSpPr>
        <p:spPr bwMode="auto">
          <a:xfrm>
            <a:off x="833438" y="2457450"/>
            <a:ext cx="745490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600" b="1">
                <a:effectLst>
                  <a:outerShdw blurRad="38100" dist="38100" dir="2700000" algn="tl">
                    <a:srgbClr val="C0C0C0"/>
                  </a:outerShdw>
                </a:effectLst>
                <a:ea typeface="楷体_GB2312" pitchFamily="49" charset="-122"/>
              </a:rPr>
              <a:t>时间</a:t>
            </a:r>
            <a:r>
              <a:rPr lang="zh-CN" altLang="en-US" sz="2600" b="1">
                <a:effectLst>
                  <a:outerShdw blurRad="38100" dist="38100" dir="2700000" algn="tl">
                    <a:srgbClr val="C0C0C0"/>
                  </a:outerShdw>
                </a:effectLst>
              </a:rPr>
              <a:t>	</a:t>
            </a:r>
            <a:r>
              <a:rPr kumimoji="1" lang="zh-CN" altLang="en-US" sz="2000" b="1">
                <a:solidFill>
                  <a:schemeClr val="tx2"/>
                </a:solidFill>
                <a:latin typeface="Tahoma" panose="020B0604030504040204" pitchFamily="34" charset="0"/>
              </a:rPr>
              <a:t>		</a:t>
            </a:r>
            <a:r>
              <a:rPr kumimoji="1" lang="en-US" altLang="zh-CN" sz="2000" b="1">
                <a:solidFill>
                  <a:schemeClr val="tx2"/>
                </a:solidFill>
                <a:latin typeface="Tahoma" panose="020B0604030504040204" pitchFamily="34" charset="0"/>
              </a:rPr>
              <a:t>1984		1996		2002</a:t>
            </a:r>
          </a:p>
          <a:p>
            <a:endParaRPr kumimoji="1" lang="en-US" altLang="zh-CN" sz="2000" b="1">
              <a:solidFill>
                <a:schemeClr val="tx2"/>
              </a:solidFill>
              <a:latin typeface="Tahoma" panose="020B0604030504040204" pitchFamily="34" charset="0"/>
            </a:endParaRPr>
          </a:p>
          <a:p>
            <a:endParaRPr kumimoji="1" lang="en-US" altLang="zh-CN" sz="2000" b="1">
              <a:latin typeface="Tahoma" panose="020B0604030504040204" pitchFamily="34" charset="0"/>
            </a:endParaRPr>
          </a:p>
          <a:p>
            <a:r>
              <a:rPr lang="zh-CN" altLang="en-US" sz="2600" b="1">
                <a:effectLst>
                  <a:outerShdw blurRad="38100" dist="38100" dir="2700000" algn="tl">
                    <a:srgbClr val="C0C0C0"/>
                  </a:outerShdw>
                </a:effectLst>
                <a:ea typeface="楷体_GB2312" pitchFamily="49" charset="-122"/>
              </a:rPr>
              <a:t>总吸烟率</a:t>
            </a:r>
            <a:r>
              <a:rPr kumimoji="1" lang="zh-CN" altLang="en-US" sz="2000" b="1">
                <a:latin typeface="Tahoma" panose="020B0604030504040204" pitchFamily="34" charset="0"/>
              </a:rPr>
              <a:t> 		</a:t>
            </a:r>
            <a:r>
              <a:rPr kumimoji="1" lang="en-US" altLang="zh-CN" sz="2000" b="1">
                <a:latin typeface="Tahoma" panose="020B0604030504040204" pitchFamily="34" charset="0"/>
              </a:rPr>
              <a:t>33.9%		37.6%		35.8%</a:t>
            </a:r>
          </a:p>
          <a:p>
            <a:endParaRPr kumimoji="1" lang="en-US" altLang="zh-CN" sz="2000" b="1">
              <a:latin typeface="Tahoma" panose="020B0604030504040204" pitchFamily="34" charset="0"/>
            </a:endParaRPr>
          </a:p>
          <a:p>
            <a:r>
              <a:rPr lang="zh-CN" altLang="en-US" sz="2600" b="1">
                <a:effectLst>
                  <a:outerShdw blurRad="38100" dist="38100" dir="2700000" algn="tl">
                    <a:srgbClr val="C0C0C0"/>
                  </a:outerShdw>
                </a:effectLst>
                <a:ea typeface="楷体_GB2312" pitchFamily="49" charset="-122"/>
              </a:rPr>
              <a:t>男性吸烟率</a:t>
            </a:r>
            <a:r>
              <a:rPr kumimoji="1" lang="zh-CN" altLang="en-US" sz="2000" b="1">
                <a:latin typeface="Tahoma" panose="020B0604030504040204" pitchFamily="34" charset="0"/>
              </a:rPr>
              <a:t>		</a:t>
            </a:r>
            <a:r>
              <a:rPr kumimoji="1" lang="en-US" altLang="zh-CN" sz="2000" b="1">
                <a:latin typeface="Tahoma" panose="020B0604030504040204" pitchFamily="34" charset="0"/>
              </a:rPr>
              <a:t>61%		66.9%		66.0%</a:t>
            </a:r>
          </a:p>
          <a:p>
            <a:endParaRPr kumimoji="1" lang="en-US" altLang="zh-CN" sz="2000" b="1">
              <a:latin typeface="Tahoma" panose="020B0604030504040204" pitchFamily="34" charset="0"/>
            </a:endParaRPr>
          </a:p>
          <a:p>
            <a:r>
              <a:rPr lang="zh-CN" altLang="en-US" sz="2600" b="1">
                <a:effectLst>
                  <a:outerShdw blurRad="38100" dist="38100" dir="2700000" algn="tl">
                    <a:srgbClr val="C0C0C0"/>
                  </a:outerShdw>
                </a:effectLst>
                <a:ea typeface="楷体_GB2312" pitchFamily="49" charset="-122"/>
              </a:rPr>
              <a:t>男性医务人员吸烟率</a:t>
            </a:r>
            <a:r>
              <a:rPr kumimoji="1" lang="zh-CN" altLang="en-US" sz="2000" b="1">
                <a:latin typeface="Tahoma" panose="020B0604030504040204" pitchFamily="34" charset="0"/>
              </a:rPr>
              <a:t>		</a:t>
            </a:r>
            <a:r>
              <a:rPr kumimoji="1" lang="en-US" altLang="zh-CN" sz="2000" b="1">
                <a:latin typeface="Tahoma" panose="020B0604030504040204" pitchFamily="34" charset="0"/>
              </a:rPr>
              <a:t>60.0%		56.8%</a:t>
            </a:r>
          </a:p>
          <a:p>
            <a:endParaRPr kumimoji="1" lang="en-US" altLang="zh-CN" sz="2000" b="1">
              <a:latin typeface="Tahoma" panose="020B0604030504040204" pitchFamily="34" charset="0"/>
            </a:endParaRPr>
          </a:p>
        </p:txBody>
      </p:sp>
      <p:sp>
        <p:nvSpPr>
          <p:cNvPr id="1266693" name="Line 5"/>
          <p:cNvSpPr>
            <a:spLocks noChangeShapeType="1"/>
          </p:cNvSpPr>
          <p:nvPr/>
        </p:nvSpPr>
        <p:spPr bwMode="auto">
          <a:xfrm>
            <a:off x="684213" y="2349500"/>
            <a:ext cx="78486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66694" name="Line 6"/>
          <p:cNvSpPr>
            <a:spLocks noChangeShapeType="1"/>
          </p:cNvSpPr>
          <p:nvPr/>
        </p:nvSpPr>
        <p:spPr bwMode="auto">
          <a:xfrm>
            <a:off x="611188" y="5516563"/>
            <a:ext cx="78486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1698" name="Rectangle 2"/>
          <p:cNvSpPr>
            <a:spLocks noChangeArrowheads="1"/>
          </p:cNvSpPr>
          <p:nvPr/>
        </p:nvSpPr>
        <p:spPr bwMode="auto">
          <a:xfrm>
            <a:off x="9067800" y="3786188"/>
            <a:ext cx="76200" cy="1000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kumimoji="1" lang="zh-CN" altLang="zh-CN" sz="2400">
              <a:solidFill>
                <a:srgbClr val="FF9933"/>
              </a:solidFill>
              <a:latin typeface="Tahoma" panose="020B0604030504040204" pitchFamily="34" charset="0"/>
            </a:endParaRPr>
          </a:p>
        </p:txBody>
      </p:sp>
      <p:sp>
        <p:nvSpPr>
          <p:cNvPr id="1181699" name="Rectangle 3"/>
          <p:cNvSpPr>
            <a:spLocks noChangeArrowheads="1"/>
          </p:cNvSpPr>
          <p:nvPr/>
        </p:nvSpPr>
        <p:spPr bwMode="auto">
          <a:xfrm>
            <a:off x="2489200" y="3635375"/>
            <a:ext cx="184150" cy="36671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42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endParaRPr lang="zh-CN" altLang="zh-CN">
              <a:latin typeface="Tahoma" panose="020B0604030504040204" pitchFamily="34" charset="0"/>
            </a:endParaRPr>
          </a:p>
        </p:txBody>
      </p:sp>
      <p:sp>
        <p:nvSpPr>
          <p:cNvPr id="1181700" name="Rectangle 4"/>
          <p:cNvSpPr>
            <a:spLocks noChangeArrowheads="1"/>
          </p:cNvSpPr>
          <p:nvPr/>
        </p:nvSpPr>
        <p:spPr bwMode="auto">
          <a:xfrm>
            <a:off x="323850" y="4792663"/>
            <a:ext cx="8569325" cy="51911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42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kumimoji="1" lang="en-US" altLang="zh-CN" sz="2800" b="1">
                <a:effectLst>
                  <a:outerShdw blurRad="38100" dist="38100" dir="2700000" algn="tl">
                    <a:srgbClr val="C0C0C0"/>
                  </a:outerShdw>
                </a:effectLst>
                <a:latin typeface="楷体_GB2312" pitchFamily="49" charset="-122"/>
                <a:ea typeface="楷体_GB2312" pitchFamily="49" charset="-122"/>
              </a:rPr>
              <a:t>     </a:t>
            </a:r>
          </a:p>
        </p:txBody>
      </p:sp>
      <p:pic>
        <p:nvPicPr>
          <p:cNvPr id="11817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954338"/>
            <a:ext cx="3086100" cy="3211512"/>
          </a:xfrm>
          <a:prstGeom prst="rect">
            <a:avLst/>
          </a:prstGeom>
          <a:noFill/>
          <a:ln w="12700">
            <a:solidFill>
              <a:srgbClr val="FFCC00"/>
            </a:solidFill>
            <a:miter lim="800000"/>
            <a:headEnd/>
            <a:tailEnd/>
          </a:ln>
          <a:extLst>
            <a:ext uri="{909E8E84-426E-40DD-AFC4-6F175D3DCCD1}">
              <a14:hiddenFill xmlns:a14="http://schemas.microsoft.com/office/drawing/2010/main">
                <a:solidFill>
                  <a:srgbClr val="FFCC00"/>
                </a:solidFill>
              </a14:hiddenFill>
            </a:ext>
          </a:extLst>
        </p:spPr>
      </p:pic>
      <p:pic>
        <p:nvPicPr>
          <p:cNvPr id="1181702" name="Picture 6" descr="IMG_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2133600"/>
            <a:ext cx="3186113" cy="4032250"/>
          </a:xfrm>
          <a:prstGeom prst="rect">
            <a:avLst/>
          </a:prstGeom>
          <a:noFill/>
          <a:ln w="127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181705" name="Rectangle 9"/>
          <p:cNvSpPr>
            <a:spLocks noChangeArrowheads="1"/>
          </p:cNvSpPr>
          <p:nvPr/>
        </p:nvSpPr>
        <p:spPr bwMode="auto">
          <a:xfrm>
            <a:off x="603250" y="401638"/>
            <a:ext cx="8001000"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二、创建无烟医疗卫生系统的有关政策</a:t>
            </a:r>
          </a:p>
        </p:txBody>
      </p:sp>
    </p:spTree>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1832" name="Picture 8" descr="决定扫描件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4450"/>
            <a:ext cx="5237163" cy="6786563"/>
          </a:xfrm>
          <a:prstGeom prst="rect">
            <a:avLst/>
          </a:prstGeom>
          <a:noFill/>
          <a:ln w="127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xfrm>
            <a:off x="539750" y="585788"/>
            <a:ext cx="8001000" cy="971550"/>
          </a:xfrm>
        </p:spPr>
        <p:txBody>
          <a:bodyPr/>
          <a:lstStyle/>
          <a:p>
            <a:pPr algn="ctr"/>
            <a:r>
              <a:rPr lang="en-US" altLang="zh-CN" sz="3200" b="1">
                <a:solidFill>
                  <a:srgbClr val="0000A6"/>
                </a:solidFill>
                <a:ea typeface="楷体_GB2312" pitchFamily="49" charset="-122"/>
              </a:rPr>
              <a:t>《</a:t>
            </a:r>
            <a:r>
              <a:rPr lang="zh-CN" altLang="en-US" sz="3200" b="1">
                <a:solidFill>
                  <a:srgbClr val="0000A6"/>
                </a:solidFill>
                <a:ea typeface="楷体_GB2312" pitchFamily="49" charset="-122"/>
              </a:rPr>
              <a:t>决定</a:t>
            </a:r>
            <a:r>
              <a:rPr lang="en-US" altLang="zh-CN" sz="3200" b="1">
                <a:solidFill>
                  <a:srgbClr val="0000A6"/>
                </a:solidFill>
                <a:ea typeface="楷体_GB2312" pitchFamily="49" charset="-122"/>
              </a:rPr>
              <a:t>》</a:t>
            </a:r>
            <a:r>
              <a:rPr lang="zh-CN" altLang="en-US" sz="3200" b="1">
                <a:solidFill>
                  <a:srgbClr val="0000A6"/>
                </a:solidFill>
                <a:ea typeface="楷体_GB2312" pitchFamily="49" charset="-122"/>
              </a:rPr>
              <a:t>执行单位</a:t>
            </a:r>
            <a:br>
              <a:rPr lang="zh-CN" altLang="en-US" sz="3200" b="1">
                <a:solidFill>
                  <a:srgbClr val="0000A6"/>
                </a:solidFill>
                <a:ea typeface="楷体_GB2312" pitchFamily="49" charset="-122"/>
              </a:rPr>
            </a:br>
            <a:r>
              <a:rPr lang="en-US" altLang="zh-CN" sz="2400" b="1">
                <a:solidFill>
                  <a:srgbClr val="0000A6"/>
                </a:solidFill>
                <a:latin typeface="Arial" panose="020B0604020202020204" pitchFamily="34" charset="0"/>
                <a:ea typeface="楷体_GB2312" pitchFamily="49" charset="-122"/>
              </a:rPr>
              <a:t>——</a:t>
            </a:r>
            <a:r>
              <a:rPr lang="zh-CN" altLang="en-US" sz="2400" b="1">
                <a:solidFill>
                  <a:srgbClr val="0000A6"/>
                </a:solidFill>
                <a:ea typeface="楷体_GB2312" pitchFamily="49" charset="-122"/>
              </a:rPr>
              <a:t>涵盖军地卫生行政和医疗机构</a:t>
            </a:r>
          </a:p>
        </p:txBody>
      </p:sp>
      <p:sp>
        <p:nvSpPr>
          <p:cNvPr id="1116164" name="Rectangle 4"/>
          <p:cNvSpPr>
            <a:spLocks noGrp="1" noChangeArrowheads="1"/>
          </p:cNvSpPr>
          <p:nvPr>
            <p:ph type="body" idx="1"/>
          </p:nvPr>
        </p:nvSpPr>
        <p:spPr>
          <a:xfrm>
            <a:off x="609600" y="1909763"/>
            <a:ext cx="8077200" cy="4111625"/>
          </a:xfrm>
        </p:spPr>
        <p:txBody>
          <a:bodyPr/>
          <a:lstStyle/>
          <a:p>
            <a:pPr marL="0" indent="0">
              <a:lnSpc>
                <a:spcPct val="130000"/>
              </a:lnSpc>
              <a:buFont typeface="Wingdings" panose="05000000000000000000" pitchFamily="2" charset="2"/>
              <a:buBlip>
                <a:blip r:embed="rId3"/>
              </a:buBlip>
            </a:pPr>
            <a:r>
              <a:rPr lang="zh-CN" altLang="en-US" sz="2000" b="1">
                <a:effectLst>
                  <a:outerShdw blurRad="38100" dist="38100" dir="2700000" algn="tl">
                    <a:srgbClr val="C0C0C0"/>
                  </a:outerShdw>
                </a:effectLst>
                <a:latin typeface="楷体_GB2312" pitchFamily="49" charset="-122"/>
                <a:ea typeface="楷体_GB2312" pitchFamily="49" charset="-122"/>
              </a:rPr>
              <a:t>各省、自治区、直辖市卫生厅局；中医药管理局，国家中医药管理局直属各单位，国家中医药管理局直属（管）医院；新疆生产建设兵团卫生局；卫生部直属有关单位，卫生部部属（管）医院。</a:t>
            </a:r>
          </a:p>
          <a:p>
            <a:pPr marL="0" indent="0">
              <a:lnSpc>
                <a:spcPct val="130000"/>
              </a:lnSpc>
              <a:buFont typeface="Wingdings" panose="05000000000000000000" pitchFamily="2" charset="2"/>
              <a:buBlip>
                <a:blip r:embed="rId3"/>
              </a:buBlip>
            </a:pPr>
            <a:endParaRPr lang="zh-CN" altLang="en-US" sz="1200" b="1">
              <a:effectLst>
                <a:outerShdw blurRad="38100" dist="38100" dir="2700000" algn="tl">
                  <a:srgbClr val="C0C0C0"/>
                </a:outerShdw>
              </a:effectLst>
              <a:latin typeface="楷体_GB2312" pitchFamily="49" charset="-122"/>
              <a:ea typeface="楷体_GB2312" pitchFamily="49" charset="-122"/>
            </a:endParaRPr>
          </a:p>
          <a:p>
            <a:pPr marL="0" indent="0">
              <a:lnSpc>
                <a:spcPct val="130000"/>
              </a:lnSpc>
              <a:buFont typeface="Wingdings" panose="05000000000000000000" pitchFamily="2" charset="2"/>
              <a:buBlip>
                <a:blip r:embed="rId3"/>
              </a:buBlip>
            </a:pPr>
            <a:r>
              <a:rPr lang="zh-CN" altLang="en-US" sz="2000" b="1">
                <a:effectLst>
                  <a:outerShdw blurRad="38100" dist="38100" dir="2700000" algn="tl">
                    <a:srgbClr val="C0C0C0"/>
                  </a:outerShdw>
                </a:effectLst>
                <a:latin typeface="楷体_GB2312" pitchFamily="49" charset="-122"/>
                <a:ea typeface="楷体_GB2312" pitchFamily="49" charset="-122"/>
              </a:rPr>
              <a:t>各军区联勤部、各军兵种后勤部卫生部，总参三部后勤部，总参管理保障部、总政直工部、总装后勤部卫生局，军事科学院、国防大学、国防科技大学院（校）务部卫生部（处），总后直属单位卫生部门。</a:t>
            </a:r>
          </a:p>
          <a:p>
            <a:pPr marL="0" indent="0">
              <a:lnSpc>
                <a:spcPct val="130000"/>
              </a:lnSpc>
              <a:buFont typeface="Wingdings" panose="05000000000000000000" pitchFamily="2" charset="2"/>
              <a:buBlip>
                <a:blip r:embed="rId3"/>
              </a:buBlip>
            </a:pPr>
            <a:endParaRPr lang="zh-CN" altLang="en-US" sz="1200" b="1">
              <a:effectLst>
                <a:outerShdw blurRad="38100" dist="38100" dir="2700000" algn="tl">
                  <a:srgbClr val="C0C0C0"/>
                </a:outerShdw>
              </a:effectLst>
              <a:latin typeface="楷体_GB2312" pitchFamily="49" charset="-122"/>
              <a:ea typeface="楷体_GB2312" pitchFamily="49" charset="-122"/>
            </a:endParaRPr>
          </a:p>
          <a:p>
            <a:pPr marL="0" indent="0">
              <a:lnSpc>
                <a:spcPct val="130000"/>
              </a:lnSpc>
              <a:buFont typeface="Wingdings" panose="05000000000000000000" pitchFamily="2" charset="2"/>
              <a:buBlip>
                <a:blip r:embed="rId3"/>
              </a:buBlip>
            </a:pPr>
            <a:r>
              <a:rPr lang="zh-CN" altLang="en-US" sz="2000" b="1">
                <a:effectLst>
                  <a:outerShdw blurRad="38100" dist="38100" dir="2700000" algn="tl">
                    <a:srgbClr val="C0C0C0"/>
                  </a:outerShdw>
                </a:effectLst>
                <a:latin typeface="楷体_GB2312" pitchFamily="49" charset="-122"/>
                <a:ea typeface="楷体_GB2312" pitchFamily="49" charset="-122"/>
              </a:rPr>
              <a:t>武警部队各总队、机动师、指挥部、直属学院后勤（院务）部 。</a:t>
            </a: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body" idx="1"/>
          </p:nvPr>
        </p:nvSpPr>
        <p:spPr>
          <a:xfrm>
            <a:off x="1331913" y="2205038"/>
            <a:ext cx="6696075" cy="34464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spAutoFit/>
          </a:bodyPr>
          <a:lstStyle/>
          <a:p>
            <a:pPr marL="0" indent="0">
              <a:buFont typeface="Wingdings" panose="05000000000000000000" pitchFamily="2" charset="2"/>
              <a:buNone/>
            </a:pP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一、相关背景情况与国内外进展</a:t>
            </a:r>
          </a:p>
          <a:p>
            <a:pPr marL="0" indent="0">
              <a:buFont typeface="Wingdings" panose="05000000000000000000" pitchFamily="2" charset="2"/>
              <a:buNone/>
            </a:pPr>
            <a:endParaRPr lang="zh-CN" altLang="en-US" sz="1200" b="1">
              <a:solidFill>
                <a:srgbClr val="0000A6"/>
              </a:solidFill>
              <a:effectLst>
                <a:outerShdw blurRad="38100" dist="38100" dir="2700000" algn="tl">
                  <a:srgbClr val="C0C0C0"/>
                </a:outerShdw>
              </a:effectLst>
              <a:latin typeface="楷体_GB2312" pitchFamily="49" charset="-122"/>
              <a:ea typeface="楷体_GB2312" pitchFamily="49" charset="-122"/>
            </a:endParaRPr>
          </a:p>
          <a:p>
            <a:pPr marL="0" indent="0">
              <a:buFont typeface="Wingdings" panose="05000000000000000000" pitchFamily="2" charset="2"/>
              <a:buNone/>
            </a:pP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二、创建无烟医疗卫生系统的有关政策</a:t>
            </a:r>
          </a:p>
          <a:p>
            <a:pPr marL="0" indent="0">
              <a:buFont typeface="Wingdings" panose="05000000000000000000" pitchFamily="2" charset="2"/>
              <a:buNone/>
            </a:pPr>
            <a:endParaRPr lang="zh-CN" altLang="en-US" sz="1200" b="1">
              <a:solidFill>
                <a:srgbClr val="0000A6"/>
              </a:solidFill>
              <a:effectLst>
                <a:outerShdw blurRad="38100" dist="38100" dir="2700000" algn="tl">
                  <a:srgbClr val="C0C0C0"/>
                </a:outerShdw>
              </a:effectLst>
              <a:latin typeface="楷体_GB2312" pitchFamily="49" charset="-122"/>
              <a:ea typeface="楷体_GB2312" pitchFamily="49" charset="-122"/>
            </a:endParaRPr>
          </a:p>
          <a:p>
            <a:pPr marL="0" indent="0">
              <a:buFont typeface="Wingdings" panose="05000000000000000000" pitchFamily="2" charset="2"/>
              <a:buNone/>
            </a:pP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三、多措并举创建无烟医疗卫生系统</a:t>
            </a:r>
          </a:p>
          <a:p>
            <a:pPr marL="0" indent="0">
              <a:buFont typeface="Wingdings" panose="05000000000000000000" pitchFamily="2" charset="2"/>
              <a:buNone/>
            </a:pPr>
            <a:endParaRPr lang="zh-CN" altLang="en-US" sz="1200" b="1">
              <a:solidFill>
                <a:srgbClr val="0000A6"/>
              </a:solidFill>
              <a:effectLst>
                <a:outerShdw blurRad="38100" dist="38100" dir="2700000" algn="tl">
                  <a:srgbClr val="C0C0C0"/>
                </a:outerShdw>
              </a:effectLst>
              <a:latin typeface="楷体_GB2312" pitchFamily="49" charset="-122"/>
              <a:ea typeface="楷体_GB2312" pitchFamily="49" charset="-122"/>
            </a:endParaRPr>
          </a:p>
          <a:p>
            <a:pPr marL="0" indent="0">
              <a:buFont typeface="Wingdings" panose="05000000000000000000" pitchFamily="2" charset="2"/>
              <a:buNone/>
            </a:pP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四、创建无烟卫生部机关简介</a:t>
            </a:r>
          </a:p>
          <a:p>
            <a:pPr marL="0" indent="0">
              <a:buFont typeface="Wingdings" panose="05000000000000000000" pitchFamily="2" charset="2"/>
              <a:buNone/>
            </a:pPr>
            <a:endParaRPr lang="zh-CN" altLang="en-US" sz="1200" b="1">
              <a:solidFill>
                <a:srgbClr val="0000A6"/>
              </a:solidFill>
              <a:effectLst>
                <a:outerShdw blurRad="38100" dist="38100" dir="2700000" algn="tl">
                  <a:srgbClr val="C0C0C0"/>
                </a:outerShdw>
              </a:effectLst>
              <a:latin typeface="楷体_GB2312" pitchFamily="49" charset="-122"/>
              <a:ea typeface="楷体_GB2312" pitchFamily="49" charset="-122"/>
            </a:endParaRPr>
          </a:p>
          <a:p>
            <a:pPr marL="0" indent="0">
              <a:buFont typeface="Wingdings" panose="05000000000000000000" pitchFamily="2" charset="2"/>
              <a:buNone/>
            </a:pP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五、</a:t>
            </a:r>
            <a:r>
              <a:rPr lang="en-US" altLang="zh-CN" sz="2800" b="1">
                <a:solidFill>
                  <a:srgbClr val="0000A6"/>
                </a:solidFill>
                <a:effectLst>
                  <a:outerShdw blurRad="38100" dist="38100" dir="2700000" algn="tl">
                    <a:srgbClr val="C0C0C0"/>
                  </a:outerShdw>
                </a:effectLst>
                <a:latin typeface="楷体_GB2312" pitchFamily="49" charset="-122"/>
                <a:ea typeface="楷体_GB2312" pitchFamily="49" charset="-122"/>
              </a:rPr>
              <a:t>2011</a:t>
            </a: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年工作计划</a:t>
            </a:r>
          </a:p>
        </p:txBody>
      </p:sp>
      <p:sp>
        <p:nvSpPr>
          <p:cNvPr id="1300483" name="Rectangle 3"/>
          <p:cNvSpPr>
            <a:spLocks noChangeArrowheads="1"/>
          </p:cNvSpPr>
          <p:nvPr/>
        </p:nvSpPr>
        <p:spPr bwMode="auto">
          <a:xfrm>
            <a:off x="323850" y="836613"/>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r>
              <a:rPr lang="zh-CN" altLang="en-US" sz="3600" b="1">
                <a:solidFill>
                  <a:srgbClr val="F90000"/>
                </a:solidFill>
                <a:effectLst>
                  <a:outerShdw blurRad="38100" dist="38100" dir="2700000" algn="tl">
                    <a:srgbClr val="C0C0C0"/>
                  </a:outerShdw>
                </a:effectLst>
                <a:latin typeface="楷体_GB2312" pitchFamily="49" charset="-122"/>
                <a:ea typeface="楷体_GB2312" pitchFamily="49" charset="-122"/>
              </a:rPr>
              <a:t>报告提纲</a:t>
            </a: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9" name="Rectangle 5"/>
          <p:cNvSpPr>
            <a:spLocks noGrp="1" noChangeArrowheads="1"/>
          </p:cNvSpPr>
          <p:nvPr>
            <p:ph type="title"/>
          </p:nvPr>
        </p:nvSpPr>
        <p:spPr>
          <a:xfrm>
            <a:off x="574675" y="1700213"/>
            <a:ext cx="8001000" cy="504825"/>
          </a:xfrm>
        </p:spPr>
        <p:txBody>
          <a:bodyPr/>
          <a:lstStyle/>
          <a:p>
            <a:pPr algn="ctr"/>
            <a:r>
              <a:rPr lang="zh-CN" altLang="en-US" sz="2400" b="1">
                <a:solidFill>
                  <a:srgbClr val="0000A6"/>
                </a:solidFill>
                <a:effectLst>
                  <a:outerShdw blurRad="38100" dist="38100" dir="2700000" algn="tl">
                    <a:srgbClr val="C0C0C0"/>
                  </a:outerShdw>
                </a:effectLst>
                <a:latin typeface="楷体_GB2312" pitchFamily="49" charset="-122"/>
                <a:ea typeface="楷体_GB2312" pitchFamily="49" charset="-122"/>
              </a:rPr>
              <a:t>（一）加强领导，落实卫生部门控烟履约责任 </a:t>
            </a:r>
          </a:p>
        </p:txBody>
      </p:sp>
      <p:sp>
        <p:nvSpPr>
          <p:cNvPr id="1117190" name="Rectangle 6"/>
          <p:cNvSpPr>
            <a:spLocks noGrp="1" noChangeArrowheads="1"/>
          </p:cNvSpPr>
          <p:nvPr>
            <p:ph type="body" idx="1"/>
          </p:nvPr>
        </p:nvSpPr>
        <p:spPr>
          <a:xfrm>
            <a:off x="457200" y="2241550"/>
            <a:ext cx="8001000" cy="4067175"/>
          </a:xfrm>
        </p:spPr>
        <p:txBody>
          <a:bodyPr/>
          <a:lstStyle/>
          <a:p>
            <a:pPr>
              <a:lnSpc>
                <a:spcPct val="120000"/>
              </a:lnSpc>
              <a:buFont typeface="Wingdings" panose="05000000000000000000" pitchFamily="2" charset="2"/>
              <a:buBlip>
                <a:blip r:embed="rId2"/>
              </a:buBlip>
            </a:pPr>
            <a:r>
              <a:rPr lang="zh-CN" altLang="en-US" sz="2000" b="1">
                <a:effectLst>
                  <a:outerShdw blurRad="38100" dist="38100" dir="2700000" algn="tl">
                    <a:srgbClr val="C0C0C0"/>
                  </a:outerShdw>
                </a:effectLst>
                <a:latin typeface="楷体_GB2312" pitchFamily="49" charset="-122"/>
                <a:ea typeface="楷体_GB2312" pitchFamily="49" charset="-122"/>
              </a:rPr>
              <a:t>军地各级卫生行政部门和医疗卫生机构实行全面禁烟是控烟履约工作的重要内容。各地、各单位要充分认识这项工作的重要性、必要性和紧迫性，成立由多部门组成的履行烟草控制框架公约领导小组，主要负责同志任组长，分管领导任副组长，切实加强组织领导。</a:t>
            </a:r>
          </a:p>
          <a:p>
            <a:pPr>
              <a:lnSpc>
                <a:spcPct val="120000"/>
              </a:lnSpc>
              <a:buFont typeface="Wingdings" panose="05000000000000000000" pitchFamily="2" charset="2"/>
              <a:buBlip>
                <a:blip r:embed="rId2"/>
              </a:buBlip>
            </a:pPr>
            <a:endParaRPr lang="zh-CN" altLang="en-US" sz="900" b="1">
              <a:effectLst>
                <a:outerShdw blurRad="38100" dist="38100" dir="2700000" algn="tl">
                  <a:srgbClr val="C0C0C0"/>
                </a:outerShdw>
              </a:effectLst>
              <a:latin typeface="楷体_GB2312" pitchFamily="49" charset="-122"/>
              <a:ea typeface="楷体_GB2312" pitchFamily="49" charset="-122"/>
            </a:endParaRPr>
          </a:p>
          <a:p>
            <a:pPr>
              <a:lnSpc>
                <a:spcPct val="120000"/>
              </a:lnSpc>
              <a:buFont typeface="Wingdings" panose="05000000000000000000" pitchFamily="2" charset="2"/>
              <a:buBlip>
                <a:blip r:embed="rId2"/>
              </a:buBlip>
            </a:pPr>
            <a:r>
              <a:rPr lang="zh-CN" altLang="en-US" sz="2000" b="1">
                <a:effectLst>
                  <a:outerShdw blurRad="38100" dist="38100" dir="2700000" algn="tl">
                    <a:srgbClr val="C0C0C0"/>
                  </a:outerShdw>
                </a:effectLst>
                <a:latin typeface="楷体_GB2312" pitchFamily="49" charset="-122"/>
                <a:ea typeface="楷体_GB2312" pitchFamily="49" charset="-122"/>
              </a:rPr>
              <a:t>要结合当前深化医药卫生体制改革，进一步明确并落实控烟履约工作主管部门及其工作职责。研究制定当地控烟履约工作规划，制定辖区内卫生行政部门和医疗卫生机构实行全面禁烟的具体工作计划。加强专业队伍建设，到</a:t>
            </a:r>
            <a:r>
              <a:rPr lang="en-US" altLang="zh-CN" sz="2000" b="1">
                <a:effectLst>
                  <a:outerShdw blurRad="38100" dist="38100" dir="2700000" algn="tl">
                    <a:srgbClr val="C0C0C0"/>
                  </a:outerShdw>
                </a:effectLst>
                <a:latin typeface="楷体_GB2312" pitchFamily="49" charset="-122"/>
                <a:ea typeface="楷体_GB2312" pitchFamily="49" charset="-122"/>
              </a:rPr>
              <a:t>2010</a:t>
            </a:r>
            <a:r>
              <a:rPr lang="zh-CN" altLang="en-US" sz="2000" b="1">
                <a:effectLst>
                  <a:outerShdw blurRad="38100" dist="38100" dir="2700000" algn="tl">
                    <a:srgbClr val="C0C0C0"/>
                  </a:outerShdw>
                </a:effectLst>
                <a:latin typeface="楷体_GB2312" pitchFamily="49" charset="-122"/>
                <a:ea typeface="楷体_GB2312" pitchFamily="49" charset="-122"/>
              </a:rPr>
              <a:t>年逐步建立健全地方从省到县、军队从军区级单位到团级单位各级控烟工作网络。</a:t>
            </a:r>
          </a:p>
        </p:txBody>
      </p:sp>
      <p:sp>
        <p:nvSpPr>
          <p:cNvPr id="1117191" name="Rectangle 7"/>
          <p:cNvSpPr>
            <a:spLocks noChangeArrowheads="1"/>
          </p:cNvSpPr>
          <p:nvPr/>
        </p:nvSpPr>
        <p:spPr bwMode="auto">
          <a:xfrm>
            <a:off x="971550" y="765175"/>
            <a:ext cx="712946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3800">
                <a:solidFill>
                  <a:schemeClr val="tx2"/>
                </a:solidFill>
                <a:latin typeface="Verdana" panose="020B0604030504040204" pitchFamily="34" charset="0"/>
                <a:ea typeface="宋体" panose="02010600030101010101" pitchFamily="2" charset="-122"/>
              </a:defRPr>
            </a:lvl1pPr>
            <a:lvl2pPr>
              <a:defRPr sz="3800">
                <a:solidFill>
                  <a:schemeClr val="tx2"/>
                </a:solidFill>
                <a:latin typeface="Verdana" panose="020B0604030504040204" pitchFamily="34" charset="0"/>
                <a:ea typeface="宋体" panose="02010600030101010101" pitchFamily="2" charset="-122"/>
              </a:defRPr>
            </a:lvl2pPr>
            <a:lvl3pPr>
              <a:defRPr sz="3800">
                <a:solidFill>
                  <a:schemeClr val="tx2"/>
                </a:solidFill>
                <a:latin typeface="Verdana" panose="020B0604030504040204" pitchFamily="34" charset="0"/>
                <a:ea typeface="宋体" panose="02010600030101010101" pitchFamily="2" charset="-122"/>
              </a:defRPr>
            </a:lvl3pPr>
            <a:lvl4pPr>
              <a:defRPr sz="3800">
                <a:solidFill>
                  <a:schemeClr val="tx2"/>
                </a:solidFill>
                <a:latin typeface="Verdana" panose="020B0604030504040204" pitchFamily="34" charset="0"/>
                <a:ea typeface="宋体" panose="02010600030101010101" pitchFamily="2" charset="-122"/>
              </a:defRPr>
            </a:lvl4pPr>
            <a:lvl5pPr>
              <a:defRPr sz="38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algn="ctr"/>
            <a:r>
              <a:rPr lang="en-US" altLang="zh-CN" sz="3500" b="1">
                <a:solidFill>
                  <a:srgbClr val="0000A6"/>
                </a:solidFill>
                <a:ea typeface="楷体_GB2312" pitchFamily="49" charset="-122"/>
              </a:rPr>
              <a:t>《</a:t>
            </a:r>
            <a:r>
              <a:rPr lang="zh-CN" altLang="en-US" sz="3500" b="1">
                <a:solidFill>
                  <a:srgbClr val="0000A6"/>
                </a:solidFill>
                <a:ea typeface="楷体_GB2312" pitchFamily="49" charset="-122"/>
              </a:rPr>
              <a:t>决定</a:t>
            </a:r>
            <a:r>
              <a:rPr lang="en-US" altLang="zh-CN" sz="3500" b="1">
                <a:solidFill>
                  <a:srgbClr val="0000A6"/>
                </a:solidFill>
                <a:ea typeface="楷体_GB2312" pitchFamily="49" charset="-122"/>
              </a:rPr>
              <a:t>》</a:t>
            </a:r>
            <a:r>
              <a:rPr lang="zh-CN" altLang="en-US" sz="3500" b="1">
                <a:solidFill>
                  <a:srgbClr val="0000A6"/>
                </a:solidFill>
                <a:ea typeface="楷体_GB2312" pitchFamily="49" charset="-122"/>
              </a:rPr>
              <a:t>相关政策要求 </a:t>
            </a: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0" name="Rectangle 4"/>
          <p:cNvSpPr>
            <a:spLocks noChangeArrowheads="1"/>
          </p:cNvSpPr>
          <p:nvPr/>
        </p:nvSpPr>
        <p:spPr bwMode="auto">
          <a:xfrm>
            <a:off x="971550" y="1863725"/>
            <a:ext cx="7488238"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nSpc>
                <a:spcPct val="80000"/>
              </a:lnSpc>
              <a:buFont typeface="Wingdings" panose="05000000000000000000" pitchFamily="2" charset="2"/>
              <a:buNone/>
            </a:pPr>
            <a:r>
              <a:rPr lang="zh-CN" altLang="en-US" sz="1400" b="1">
                <a:latin typeface="楷体_GB2312" pitchFamily="49" charset="-122"/>
                <a:ea typeface="楷体_GB2312" pitchFamily="49" charset="-122"/>
              </a:rPr>
              <a:t>组　长：陈　竺　卫生部部长</a:t>
            </a:r>
          </a:p>
          <a:p>
            <a:pPr>
              <a:lnSpc>
                <a:spcPct val="80000"/>
              </a:lnSpc>
              <a:buFont typeface="Wingdings" panose="05000000000000000000" pitchFamily="2" charset="2"/>
              <a:buNone/>
            </a:pPr>
            <a:endParaRPr lang="zh-CN" altLang="en-US" sz="900" b="1">
              <a:latin typeface="楷体_GB2312" pitchFamily="49" charset="-122"/>
              <a:ea typeface="楷体_GB2312" pitchFamily="49" charset="-122"/>
            </a:endParaRP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副组长：黄洁夫　卫生部副部长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刘　谦  卫生部副部长                    王玉民　总后勤部卫生部副部长 </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李大宁　国家中医药管理局副局长          时立强　武警部队后勤部卫生部部长</a:t>
            </a:r>
          </a:p>
          <a:p>
            <a:pPr>
              <a:lnSpc>
                <a:spcPct val="80000"/>
              </a:lnSpc>
              <a:buFont typeface="Wingdings" panose="05000000000000000000" pitchFamily="2" charset="2"/>
              <a:buNone/>
            </a:pPr>
            <a:r>
              <a:rPr lang="zh-CN" altLang="en-US" sz="900" b="1">
                <a:latin typeface="楷体_GB2312" pitchFamily="49" charset="-122"/>
                <a:ea typeface="楷体_GB2312" pitchFamily="49" charset="-122"/>
              </a:rPr>
              <a:t>        </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成　员：杨　青　卫生部妇社司司长                孙家海　卫生部办公厅副主任</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任明辉　卫生部国际司司长                何锦国　卫生部规财司副司长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刘新明　卫生部政法司司长                齐小秋  卫生部疾控局</a:t>
            </a:r>
            <a:r>
              <a:rPr lang="en-US" altLang="zh-CN" sz="1400" b="1">
                <a:latin typeface="楷体_GB2312" pitchFamily="49" charset="-122"/>
                <a:ea typeface="楷体_GB2312" pitchFamily="49" charset="-122"/>
              </a:rPr>
              <a:t>(</a:t>
            </a:r>
            <a:r>
              <a:rPr lang="zh-CN" altLang="en-US" sz="1400" b="1">
                <a:latin typeface="楷体_GB2312" pitchFamily="49" charset="-122"/>
                <a:ea typeface="楷体_GB2312" pitchFamily="49" charset="-122"/>
              </a:rPr>
              <a:t>爱卫办</a:t>
            </a:r>
            <a:r>
              <a:rPr lang="en-US" altLang="zh-CN" sz="1400" b="1">
                <a:latin typeface="楷体_GB2312" pitchFamily="49" charset="-122"/>
                <a:ea typeface="楷体_GB2312" pitchFamily="49" charset="-122"/>
              </a:rPr>
              <a:t>) </a:t>
            </a:r>
            <a:r>
              <a:rPr lang="zh-CN" altLang="en-US" sz="1400" b="1">
                <a:latin typeface="楷体_GB2312" pitchFamily="49" charset="-122"/>
                <a:ea typeface="楷体_GB2312" pitchFamily="49" charset="-122"/>
              </a:rPr>
              <a:t>局长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王　羽　卫生部医政司司长                张宗久　卫生部医管司司长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王雪凝　卫生部监督局副局长              于修成　卫生部科教司副巡视员        </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李立明　中国医学科学院党委书记</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杨功焕　中国疾病预防控制中心副主任</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查德忠　国家中医药管理局医政司副司长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王笑频　国家中医药管理局国际司副司长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主　皓　总后勤部卫生部卫生防疫局局长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李清杰　总后勤部卫生部医疗管理局局长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徐天昊　全军疾病预防控制中心综合计划部副部长</a:t>
            </a: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        侯冬虹　武警部队后勤部卫生部副部长</a:t>
            </a:r>
          </a:p>
          <a:p>
            <a:pPr>
              <a:lnSpc>
                <a:spcPct val="80000"/>
              </a:lnSpc>
              <a:buFont typeface="Wingdings" panose="05000000000000000000" pitchFamily="2" charset="2"/>
              <a:buNone/>
            </a:pPr>
            <a:endParaRPr lang="zh-CN" altLang="en-US" sz="900" b="1">
              <a:latin typeface="楷体_GB2312" pitchFamily="49" charset="-122"/>
              <a:ea typeface="楷体_GB2312" pitchFamily="49" charset="-122"/>
            </a:endParaRPr>
          </a:p>
          <a:p>
            <a:pPr>
              <a:lnSpc>
                <a:spcPct val="80000"/>
              </a:lnSpc>
              <a:buFont typeface="Wingdings" panose="05000000000000000000" pitchFamily="2" charset="2"/>
              <a:buNone/>
            </a:pPr>
            <a:r>
              <a:rPr lang="zh-CN" altLang="en-US" sz="1400" b="1">
                <a:latin typeface="楷体_GB2312" pitchFamily="49" charset="-122"/>
                <a:ea typeface="楷体_GB2312" pitchFamily="49" charset="-122"/>
              </a:rPr>
              <a:t>领导小组下设办公室，办公室主任由卫生部妇社司司长杨青兼任</a:t>
            </a:r>
          </a:p>
        </p:txBody>
      </p:sp>
      <p:sp>
        <p:nvSpPr>
          <p:cNvPr id="1191941" name="Rectangle 5"/>
          <p:cNvSpPr>
            <a:spLocks noRot="1" noChangeArrowheads="1"/>
          </p:cNvSpPr>
          <p:nvPr/>
        </p:nvSpPr>
        <p:spPr bwMode="auto">
          <a:xfrm>
            <a:off x="838200" y="657225"/>
            <a:ext cx="7437438"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Verdana" panose="020B0604030504040204" pitchFamily="34" charset="0"/>
                <a:ea typeface="宋体" panose="02010600030101010101" pitchFamily="2" charset="-122"/>
              </a:defRPr>
            </a:lvl1pPr>
            <a:lvl2pPr>
              <a:defRPr sz="3800">
                <a:solidFill>
                  <a:schemeClr val="tx2"/>
                </a:solidFill>
                <a:latin typeface="Verdana" panose="020B0604030504040204" pitchFamily="34" charset="0"/>
                <a:ea typeface="宋体" panose="02010600030101010101" pitchFamily="2" charset="-122"/>
              </a:defRPr>
            </a:lvl2pPr>
            <a:lvl3pPr>
              <a:defRPr sz="3800">
                <a:solidFill>
                  <a:schemeClr val="tx2"/>
                </a:solidFill>
                <a:latin typeface="Verdana" panose="020B0604030504040204" pitchFamily="34" charset="0"/>
                <a:ea typeface="宋体" panose="02010600030101010101" pitchFamily="2" charset="-122"/>
              </a:defRPr>
            </a:lvl3pPr>
            <a:lvl4pPr>
              <a:defRPr sz="3800">
                <a:solidFill>
                  <a:schemeClr val="tx2"/>
                </a:solidFill>
                <a:latin typeface="Verdana" panose="020B0604030504040204" pitchFamily="34" charset="0"/>
                <a:ea typeface="宋体" panose="02010600030101010101" pitchFamily="2" charset="-122"/>
              </a:defRPr>
            </a:lvl4pPr>
            <a:lvl5pPr>
              <a:defRPr sz="38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algn="ctr">
              <a:lnSpc>
                <a:spcPct val="120000"/>
              </a:lnSpc>
            </a:pPr>
            <a:r>
              <a:rPr lang="zh-CN" altLang="en-US" sz="2400" b="1">
                <a:solidFill>
                  <a:srgbClr val="0000A6"/>
                </a:solidFill>
                <a:effectLst>
                  <a:outerShdw blurRad="38100" dist="38100" dir="2700000" algn="tl">
                    <a:srgbClr val="C0C0C0"/>
                  </a:outerShdw>
                </a:effectLst>
                <a:ea typeface="楷体_GB2312" pitchFamily="49" charset="-122"/>
              </a:rPr>
              <a:t>全国医疗卫生系统履行</a:t>
            </a:r>
            <a:br>
              <a:rPr lang="zh-CN" altLang="en-US" sz="2400" b="1">
                <a:solidFill>
                  <a:srgbClr val="0000A6"/>
                </a:solidFill>
                <a:effectLst>
                  <a:outerShdw blurRad="38100" dist="38100" dir="2700000" algn="tl">
                    <a:srgbClr val="C0C0C0"/>
                  </a:outerShdw>
                </a:effectLst>
                <a:ea typeface="楷体_GB2312" pitchFamily="49" charset="-122"/>
              </a:rPr>
            </a:br>
            <a:r>
              <a:rPr lang="zh-CN" altLang="en-US" sz="2400" b="1">
                <a:solidFill>
                  <a:srgbClr val="0000A6"/>
                </a:solidFill>
                <a:effectLst>
                  <a:outerShdw blurRad="38100" dist="38100" dir="2700000" algn="tl">
                    <a:srgbClr val="C0C0C0"/>
                  </a:outerShdw>
                </a:effectLst>
                <a:ea typeface="楷体_GB2312" pitchFamily="49" charset="-122"/>
              </a:rPr>
              <a:t>烟草控制框架公约领导小组成员名单</a:t>
            </a:r>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2" name="Rectangle 4"/>
          <p:cNvSpPr>
            <a:spLocks noGrp="1" noChangeArrowheads="1"/>
          </p:cNvSpPr>
          <p:nvPr>
            <p:ph type="title"/>
          </p:nvPr>
        </p:nvSpPr>
        <p:spPr>
          <a:xfrm>
            <a:off x="539750" y="836613"/>
            <a:ext cx="8001000" cy="639762"/>
          </a:xfrm>
        </p:spPr>
        <p:txBody>
          <a:bodyPr/>
          <a:lstStyle/>
          <a:p>
            <a:pPr algn="ctr"/>
            <a:r>
              <a:rPr lang="zh-CN" altLang="en-US" sz="3200" b="1">
                <a:solidFill>
                  <a:srgbClr val="0000A6"/>
                </a:solidFill>
                <a:ea typeface="楷体_GB2312" pitchFamily="49" charset="-122"/>
              </a:rPr>
              <a:t>（二）强化措施，全面加强控烟工作力度</a:t>
            </a:r>
          </a:p>
        </p:txBody>
      </p:sp>
      <p:sp>
        <p:nvSpPr>
          <p:cNvPr id="1118213" name="Rectangle 5"/>
          <p:cNvSpPr>
            <a:spLocks noGrp="1" noChangeArrowheads="1"/>
          </p:cNvSpPr>
          <p:nvPr>
            <p:ph type="body" idx="1"/>
          </p:nvPr>
        </p:nvSpPr>
        <p:spPr>
          <a:xfrm>
            <a:off x="611188" y="1844675"/>
            <a:ext cx="7848600" cy="4176713"/>
          </a:xfrm>
        </p:spPr>
        <p:txBody>
          <a:bodyPr/>
          <a:lstStyle/>
          <a:p>
            <a:pPr>
              <a:lnSpc>
                <a:spcPct val="12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各地、各单位要按照</a:t>
            </a:r>
            <a:r>
              <a:rPr lang="en-US" altLang="zh-CN" sz="2400" b="1">
                <a:effectLst>
                  <a:outerShdw blurRad="38100" dist="38100" dir="2700000" algn="tl">
                    <a:srgbClr val="C0C0C0"/>
                  </a:outerShdw>
                </a:effectLst>
                <a:latin typeface="楷体_GB2312" pitchFamily="49" charset="-122"/>
                <a:ea typeface="楷体_GB2312" pitchFamily="49" charset="-122"/>
              </a:rPr>
              <a:t>《</a:t>
            </a:r>
            <a:r>
              <a:rPr lang="zh-CN" altLang="en-US" sz="2400" b="1">
                <a:effectLst>
                  <a:outerShdw blurRad="38100" dist="38100" dir="2700000" algn="tl">
                    <a:srgbClr val="C0C0C0"/>
                  </a:outerShdw>
                </a:effectLst>
                <a:latin typeface="楷体_GB2312" pitchFamily="49" charset="-122"/>
                <a:ea typeface="楷体_GB2312" pitchFamily="49" charset="-122"/>
              </a:rPr>
              <a:t>无烟医疗卫生机构标准（试行）</a:t>
            </a:r>
            <a:r>
              <a:rPr lang="en-US" altLang="zh-CN" sz="2400" b="1">
                <a:effectLst>
                  <a:outerShdw blurRad="38100" dist="38100" dir="2700000" algn="tl">
                    <a:srgbClr val="C0C0C0"/>
                  </a:outerShdw>
                </a:effectLst>
                <a:latin typeface="楷体_GB2312" pitchFamily="49" charset="-122"/>
                <a:ea typeface="楷体_GB2312" pitchFamily="49" charset="-122"/>
              </a:rPr>
              <a:t>》</a:t>
            </a:r>
            <a:r>
              <a:rPr lang="zh-CN" altLang="en-US" sz="2400" b="1">
                <a:effectLst>
                  <a:outerShdw blurRad="38100" dist="38100" dir="2700000" algn="tl">
                    <a:srgbClr val="C0C0C0"/>
                  </a:outerShdw>
                </a:effectLst>
                <a:latin typeface="楷体_GB2312" pitchFamily="49" charset="-122"/>
                <a:ea typeface="楷体_GB2312" pitchFamily="49" charset="-122"/>
              </a:rPr>
              <a:t>要求，积极开展卫生行政部门和医疗卫生机构全面禁烟工作，将无烟医疗卫生机构纳入军地卫生系统精神文明建设和评优指标。</a:t>
            </a:r>
          </a:p>
          <a:p>
            <a:pPr>
              <a:lnSpc>
                <a:spcPct val="12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要将卫生行政部门和医疗卫生机构实行全面禁烟纳入年度工作计划，给予经费支持。</a:t>
            </a:r>
          </a:p>
          <a:p>
            <a:pPr>
              <a:lnSpc>
                <a:spcPct val="12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军地各级卫生行政部门要结合卫生城市（镇）、文明城市、健康城市以及部队文明卫生军营建设，加强控烟宣传和法制建设。</a:t>
            </a:r>
          </a:p>
        </p:txBody>
      </p:sp>
    </p:spTree>
  </p:cSld>
  <p:clrMapOvr>
    <a:masterClrMapping/>
  </p:clrMapOvr>
  <p:transition>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5" name="Rectangle 3"/>
          <p:cNvSpPr>
            <a:spLocks noGrp="1" noChangeArrowheads="1"/>
          </p:cNvSpPr>
          <p:nvPr>
            <p:ph type="body" idx="1"/>
          </p:nvPr>
        </p:nvSpPr>
        <p:spPr>
          <a:xfrm>
            <a:off x="611188" y="1844675"/>
            <a:ext cx="7848600" cy="4176713"/>
          </a:xfrm>
        </p:spPr>
        <p:txBody>
          <a:bodyPr/>
          <a:lstStyle/>
          <a:p>
            <a:pPr>
              <a:lnSpc>
                <a:spcPct val="120000"/>
              </a:lnSpc>
              <a:buFont typeface="Wingdings" panose="05000000000000000000" pitchFamily="2" charset="2"/>
              <a:buBlip>
                <a:blip r:embed="rId3"/>
              </a:buBlip>
            </a:pPr>
            <a:r>
              <a:rPr lang="zh-CN" altLang="en-US" sz="2000" b="1">
                <a:effectLst>
                  <a:outerShdw blurRad="38100" dist="38100" dir="2700000" algn="tl">
                    <a:srgbClr val="C0C0C0"/>
                  </a:outerShdw>
                </a:effectLst>
                <a:latin typeface="楷体_GB2312" pitchFamily="49" charset="-122"/>
                <a:ea typeface="楷体_GB2312" pitchFamily="49" charset="-122"/>
              </a:rPr>
              <a:t>要将工作人员戒烟、不在工作场所和公共场所吸烟、宣传烟草危害知识、劝阻吸烟和提供戒烟服务等指标纳入</a:t>
            </a:r>
            <a:r>
              <a:rPr lang="en-US" altLang="zh-CN" sz="2000" b="1">
                <a:effectLst>
                  <a:outerShdw blurRad="38100" dist="38100" dir="2700000" algn="tl">
                    <a:srgbClr val="C0C0C0"/>
                  </a:outerShdw>
                </a:effectLst>
                <a:latin typeface="楷体_GB2312" pitchFamily="49" charset="-122"/>
                <a:ea typeface="楷体_GB2312" pitchFamily="49" charset="-122"/>
              </a:rPr>
              <a:t>《</a:t>
            </a:r>
            <a:r>
              <a:rPr lang="zh-CN" altLang="en-US" sz="2000" b="1">
                <a:effectLst>
                  <a:outerShdw blurRad="38100" dist="38100" dir="2700000" algn="tl">
                    <a:srgbClr val="C0C0C0"/>
                  </a:outerShdw>
                </a:effectLst>
                <a:latin typeface="楷体_GB2312" pitchFamily="49" charset="-122"/>
                <a:ea typeface="楷体_GB2312" pitchFamily="49" charset="-122"/>
              </a:rPr>
              <a:t>医院管理评价指南</a:t>
            </a:r>
            <a:r>
              <a:rPr lang="en-US" altLang="zh-CN" sz="2000" b="1">
                <a:effectLst>
                  <a:outerShdw blurRad="38100" dist="38100" dir="2700000" algn="tl">
                    <a:srgbClr val="C0C0C0"/>
                  </a:outerShdw>
                </a:effectLst>
                <a:latin typeface="楷体_GB2312" pitchFamily="49" charset="-122"/>
                <a:ea typeface="楷体_GB2312" pitchFamily="49" charset="-122"/>
              </a:rPr>
              <a:t>》</a:t>
            </a:r>
            <a:r>
              <a:rPr lang="zh-CN" altLang="en-US" sz="2000" b="1">
                <a:effectLst>
                  <a:outerShdw blurRad="38100" dist="38100" dir="2700000" algn="tl">
                    <a:srgbClr val="C0C0C0"/>
                  </a:outerShdw>
                </a:effectLst>
                <a:latin typeface="楷体_GB2312" pitchFamily="49" charset="-122"/>
                <a:ea typeface="楷体_GB2312" pitchFamily="49" charset="-122"/>
              </a:rPr>
              <a:t>、</a:t>
            </a:r>
            <a:r>
              <a:rPr lang="en-US" altLang="zh-CN" sz="2000" b="1">
                <a:effectLst>
                  <a:outerShdw blurRad="38100" dist="38100" dir="2700000" algn="tl">
                    <a:srgbClr val="C0C0C0"/>
                  </a:outerShdw>
                </a:effectLst>
                <a:latin typeface="楷体_GB2312" pitchFamily="49" charset="-122"/>
                <a:ea typeface="楷体_GB2312" pitchFamily="49" charset="-122"/>
              </a:rPr>
              <a:t>《</a:t>
            </a:r>
            <a:r>
              <a:rPr lang="zh-CN" altLang="en-US" sz="2000" b="1">
                <a:effectLst>
                  <a:outerShdw blurRad="38100" dist="38100" dir="2700000" algn="tl">
                    <a:srgbClr val="C0C0C0"/>
                  </a:outerShdw>
                </a:effectLst>
                <a:latin typeface="楷体_GB2312" pitchFamily="49" charset="-122"/>
                <a:ea typeface="楷体_GB2312" pitchFamily="49" charset="-122"/>
              </a:rPr>
              <a:t>各级疾病预防控制中心基本职责</a:t>
            </a:r>
            <a:r>
              <a:rPr lang="en-US" altLang="zh-CN" sz="2000" b="1">
                <a:effectLst>
                  <a:outerShdw blurRad="38100" dist="38100" dir="2700000" algn="tl">
                    <a:srgbClr val="C0C0C0"/>
                  </a:outerShdw>
                </a:effectLst>
                <a:latin typeface="楷体_GB2312" pitchFamily="49" charset="-122"/>
                <a:ea typeface="楷体_GB2312" pitchFamily="49" charset="-122"/>
              </a:rPr>
              <a:t>》</a:t>
            </a:r>
            <a:r>
              <a:rPr lang="zh-CN" altLang="en-US" sz="2000" b="1">
                <a:effectLst>
                  <a:outerShdw blurRad="38100" dist="38100" dir="2700000" algn="tl">
                    <a:srgbClr val="C0C0C0"/>
                  </a:outerShdw>
                </a:effectLst>
                <a:latin typeface="楷体_GB2312" pitchFamily="49" charset="-122"/>
                <a:ea typeface="楷体_GB2312" pitchFamily="49" charset="-122"/>
              </a:rPr>
              <a:t>以及其他医疗卫生机构管理规定，全面推进各级各类无烟医疗卫生机构建设，努力实现室内公共场所和工作场所全面禁烟目标。</a:t>
            </a:r>
          </a:p>
          <a:p>
            <a:pPr>
              <a:lnSpc>
                <a:spcPct val="120000"/>
              </a:lnSpc>
              <a:buFont typeface="Wingdings" panose="05000000000000000000" pitchFamily="2" charset="2"/>
              <a:buBlip>
                <a:blip r:embed="rId3"/>
              </a:buBlip>
            </a:pPr>
            <a:endParaRPr lang="zh-CN" altLang="en-US" sz="900" b="1">
              <a:effectLst>
                <a:outerShdw blurRad="38100" dist="38100" dir="2700000" algn="tl">
                  <a:srgbClr val="C0C0C0"/>
                </a:outerShdw>
              </a:effectLst>
              <a:latin typeface="楷体_GB2312" pitchFamily="49" charset="-122"/>
              <a:ea typeface="楷体_GB2312" pitchFamily="49" charset="-122"/>
            </a:endParaRPr>
          </a:p>
          <a:p>
            <a:pPr>
              <a:lnSpc>
                <a:spcPct val="120000"/>
              </a:lnSpc>
              <a:buFont typeface="Wingdings" panose="05000000000000000000" pitchFamily="2" charset="2"/>
              <a:buBlip>
                <a:blip r:embed="rId3"/>
              </a:buBlip>
            </a:pPr>
            <a:r>
              <a:rPr lang="zh-CN" altLang="en-US" sz="2000" b="1">
                <a:effectLst>
                  <a:outerShdw blurRad="38100" dist="38100" dir="2700000" algn="tl">
                    <a:srgbClr val="C0C0C0"/>
                  </a:outerShdw>
                </a:effectLst>
                <a:latin typeface="楷体_GB2312" pitchFamily="49" charset="-122"/>
                <a:ea typeface="楷体_GB2312" pitchFamily="49" charset="-122"/>
              </a:rPr>
              <a:t>军地各级各类医疗机构应建立首诊询问吸烟史制度，并将其纳入病历考核标准，为吸烟病人提供戒烟指导。</a:t>
            </a:r>
          </a:p>
          <a:p>
            <a:pPr>
              <a:lnSpc>
                <a:spcPct val="120000"/>
              </a:lnSpc>
              <a:buFont typeface="Wingdings" panose="05000000000000000000" pitchFamily="2" charset="2"/>
              <a:buBlip>
                <a:blip r:embed="rId3"/>
              </a:buBlip>
            </a:pPr>
            <a:endParaRPr lang="zh-CN" altLang="en-US" sz="900" b="1">
              <a:effectLst>
                <a:outerShdw blurRad="38100" dist="38100" dir="2700000" algn="tl">
                  <a:srgbClr val="C0C0C0"/>
                </a:outerShdw>
              </a:effectLst>
              <a:latin typeface="楷体_GB2312" pitchFamily="49" charset="-122"/>
              <a:ea typeface="楷体_GB2312" pitchFamily="49" charset="-122"/>
            </a:endParaRPr>
          </a:p>
          <a:p>
            <a:pPr>
              <a:lnSpc>
                <a:spcPct val="120000"/>
              </a:lnSpc>
              <a:buFont typeface="Wingdings" panose="05000000000000000000" pitchFamily="2" charset="2"/>
              <a:buBlip>
                <a:blip r:embed="rId3"/>
              </a:buBlip>
            </a:pPr>
            <a:r>
              <a:rPr lang="zh-CN" altLang="en-US" sz="2000" b="1">
                <a:effectLst>
                  <a:outerShdw blurRad="38100" dist="38100" dir="2700000" algn="tl">
                    <a:srgbClr val="C0C0C0"/>
                  </a:outerShdw>
                </a:effectLst>
                <a:latin typeface="楷体_GB2312" pitchFamily="49" charset="-122"/>
                <a:ea typeface="楷体_GB2312" pitchFamily="49" charset="-122"/>
              </a:rPr>
              <a:t>军地各级卫生行政部门和医疗卫生机构禁止使用卷烟接待宾客，要为吸烟工作人员提供戒烟帮助。</a:t>
            </a:r>
            <a:endParaRPr lang="zh-CN" altLang="en-US" sz="2400" b="1">
              <a:effectLst>
                <a:outerShdw blurRad="38100" dist="38100" dir="2700000" algn="tl">
                  <a:srgbClr val="C0C0C0"/>
                </a:outerShdw>
              </a:effectLst>
              <a:latin typeface="楷体_GB2312" pitchFamily="49" charset="-122"/>
              <a:ea typeface="楷体_GB2312" pitchFamily="49" charset="-122"/>
            </a:endParaRPr>
          </a:p>
        </p:txBody>
      </p:sp>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9" name="Rectangle 3"/>
          <p:cNvSpPr>
            <a:spLocks noGrp="1" noChangeArrowheads="1"/>
          </p:cNvSpPr>
          <p:nvPr>
            <p:ph type="title"/>
          </p:nvPr>
        </p:nvSpPr>
        <p:spPr>
          <a:xfrm>
            <a:off x="574675" y="908050"/>
            <a:ext cx="8001000" cy="612775"/>
          </a:xfrm>
        </p:spPr>
        <p:txBody>
          <a:bodyPr/>
          <a:lstStyle/>
          <a:p>
            <a:pPr algn="ctr"/>
            <a:r>
              <a:rPr lang="zh-CN" altLang="en-US" sz="3200" b="1">
                <a:solidFill>
                  <a:srgbClr val="0000A6"/>
                </a:solidFill>
                <a:ea typeface="楷体_GB2312" pitchFamily="49" charset="-122"/>
              </a:rPr>
              <a:t>（三）广泛动员，努力营造良好控烟氛围</a:t>
            </a:r>
          </a:p>
        </p:txBody>
      </p:sp>
      <p:sp>
        <p:nvSpPr>
          <p:cNvPr id="1120260" name="Rectangle 4"/>
          <p:cNvSpPr>
            <a:spLocks noGrp="1" noChangeArrowheads="1"/>
          </p:cNvSpPr>
          <p:nvPr>
            <p:ph type="body" idx="1"/>
          </p:nvPr>
        </p:nvSpPr>
        <p:spPr>
          <a:xfrm>
            <a:off x="609600" y="1868488"/>
            <a:ext cx="8066088" cy="4368800"/>
          </a:xfrm>
        </p:spPr>
        <p:txBody>
          <a:bodyPr/>
          <a:lstStyle/>
          <a:p>
            <a:pPr>
              <a:lnSpc>
                <a:spcPct val="11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军地各级卫生行政部门在开展日常控烟工作同时，要结合世界无烟日等重大活动宣传禁烟意义；</a:t>
            </a:r>
          </a:p>
          <a:p>
            <a:pPr>
              <a:lnSpc>
                <a:spcPct val="11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要动员并正确引导媒体宣传全面禁烟，通过大众媒体传播活动，带动其他行业主动参与控烟，自觉远离烟草。同时，通过社会舆论监督，推动卫生行政部门和医疗卫生机构全面禁烟工作的落实；</a:t>
            </a:r>
          </a:p>
          <a:p>
            <a:pPr>
              <a:lnSpc>
                <a:spcPct val="11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加强多部门合作，动员全社会力量，发挥全国各地控制吸烟协会和其他社团组织的作用，充分利用各种国内国际控烟资源，推动卫生行政部门和医疗卫生机构全面禁烟工作。</a:t>
            </a:r>
          </a:p>
        </p:txBody>
      </p:sp>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3" name="Rectangle 3"/>
          <p:cNvSpPr>
            <a:spLocks noGrp="1" noChangeArrowheads="1"/>
          </p:cNvSpPr>
          <p:nvPr>
            <p:ph type="title"/>
          </p:nvPr>
        </p:nvSpPr>
        <p:spPr>
          <a:xfrm>
            <a:off x="468313" y="836613"/>
            <a:ext cx="8174037" cy="612775"/>
          </a:xfrm>
        </p:spPr>
        <p:txBody>
          <a:bodyPr/>
          <a:lstStyle/>
          <a:p>
            <a:pPr algn="ctr"/>
            <a:r>
              <a:rPr lang="zh-CN" altLang="en-US" sz="2800" b="1">
                <a:solidFill>
                  <a:srgbClr val="0000A6"/>
                </a:solidFill>
                <a:ea typeface="楷体_GB2312" pitchFamily="49" charset="-122"/>
              </a:rPr>
              <a:t>（四）督导检查，努力实现卫生部门全面禁烟目标</a:t>
            </a:r>
          </a:p>
        </p:txBody>
      </p:sp>
      <p:sp>
        <p:nvSpPr>
          <p:cNvPr id="1121285" name="Rectangle 5"/>
          <p:cNvSpPr>
            <a:spLocks noGrp="1" noChangeArrowheads="1"/>
          </p:cNvSpPr>
          <p:nvPr>
            <p:ph type="body" idx="1"/>
          </p:nvPr>
        </p:nvSpPr>
        <p:spPr>
          <a:xfrm>
            <a:off x="539750" y="1881188"/>
            <a:ext cx="8064500" cy="4284662"/>
          </a:xfrm>
        </p:spPr>
        <p:txBody>
          <a:bodyPr/>
          <a:lstStyle/>
          <a:p>
            <a:pPr>
              <a:lnSpc>
                <a:spcPct val="120000"/>
              </a:lnSpc>
              <a:spcBef>
                <a:spcPct val="0"/>
              </a:spcBef>
              <a:buFont typeface="Wingdings" panose="05000000000000000000" pitchFamily="2" charset="2"/>
              <a:buBlip>
                <a:blip r:embed="rId3"/>
              </a:buBlip>
            </a:pPr>
            <a:r>
              <a:rPr lang="en-US" altLang="zh-CN" sz="2400" b="1">
                <a:effectLst>
                  <a:outerShdw blurRad="38100" dist="38100" dir="2700000" algn="tl">
                    <a:srgbClr val="C0C0C0"/>
                  </a:outerShdw>
                </a:effectLst>
                <a:latin typeface="楷体_GB2312" pitchFamily="49" charset="-122"/>
                <a:ea typeface="楷体_GB2312" pitchFamily="49" charset="-122"/>
              </a:rPr>
              <a:t>2010</a:t>
            </a:r>
            <a:r>
              <a:rPr lang="zh-CN" altLang="en-US" sz="2400" b="1">
                <a:effectLst>
                  <a:outerShdw blurRad="38100" dist="38100" dir="2700000" algn="tl">
                    <a:srgbClr val="C0C0C0"/>
                  </a:outerShdw>
                </a:effectLst>
                <a:latin typeface="楷体_GB2312" pitchFamily="49" charset="-122"/>
                <a:ea typeface="楷体_GB2312" pitchFamily="49" charset="-122"/>
              </a:rPr>
              <a:t>年，军地所有卫生行政部门和至少</a:t>
            </a:r>
            <a:r>
              <a:rPr lang="en-US" altLang="zh-CN" sz="2400" b="1">
                <a:effectLst>
                  <a:outerShdw blurRad="38100" dist="38100" dir="2700000" algn="tl">
                    <a:srgbClr val="C0C0C0"/>
                  </a:outerShdw>
                </a:effectLst>
                <a:latin typeface="楷体_GB2312" pitchFamily="49" charset="-122"/>
                <a:ea typeface="楷体_GB2312" pitchFamily="49" charset="-122"/>
              </a:rPr>
              <a:t>50%</a:t>
            </a:r>
            <a:r>
              <a:rPr lang="zh-CN" altLang="en-US" sz="2400" b="1">
                <a:effectLst>
                  <a:outerShdw blurRad="38100" dist="38100" dir="2700000" algn="tl">
                    <a:srgbClr val="C0C0C0"/>
                  </a:outerShdw>
                </a:effectLst>
                <a:latin typeface="楷体_GB2312" pitchFamily="49" charset="-122"/>
                <a:ea typeface="楷体_GB2312" pitchFamily="49" charset="-122"/>
              </a:rPr>
              <a:t>的医疗卫生机构要建成无烟单位，确保</a:t>
            </a:r>
            <a:r>
              <a:rPr lang="en-US" altLang="zh-CN" sz="2400" b="1">
                <a:effectLst>
                  <a:outerShdw blurRad="38100" dist="38100" dir="2700000" algn="tl">
                    <a:srgbClr val="C0C0C0"/>
                  </a:outerShdw>
                </a:effectLst>
                <a:latin typeface="楷体_GB2312" pitchFamily="49" charset="-122"/>
                <a:ea typeface="楷体_GB2312" pitchFamily="49" charset="-122"/>
              </a:rPr>
              <a:t>2011</a:t>
            </a:r>
            <a:r>
              <a:rPr lang="zh-CN" altLang="en-US" sz="2400" b="1">
                <a:effectLst>
                  <a:outerShdw blurRad="38100" dist="38100" dir="2700000" algn="tl">
                    <a:srgbClr val="C0C0C0"/>
                  </a:outerShdw>
                </a:effectLst>
                <a:latin typeface="楷体_GB2312" pitchFamily="49" charset="-122"/>
                <a:ea typeface="楷体_GB2312" pitchFamily="49" charset="-122"/>
              </a:rPr>
              <a:t>年实现卫生行政部门和医疗卫生机构全面禁烟目标。</a:t>
            </a:r>
          </a:p>
          <a:p>
            <a:pPr>
              <a:lnSpc>
                <a:spcPct val="120000"/>
              </a:lnSpc>
              <a:spcBef>
                <a:spcPct val="0"/>
              </a:spcBef>
              <a:buFont typeface="Wingdings" panose="05000000000000000000" pitchFamily="2" charset="2"/>
              <a:buBlip>
                <a:blip r:embed="rId3"/>
              </a:buBlip>
            </a:pPr>
            <a:endParaRPr lang="zh-CN" altLang="en-US" sz="900" b="1">
              <a:effectLst>
                <a:outerShdw blurRad="38100" dist="38100" dir="2700000" algn="tl">
                  <a:srgbClr val="C0C0C0"/>
                </a:outerShdw>
              </a:effectLst>
              <a:latin typeface="楷体_GB2312" pitchFamily="49" charset="-122"/>
              <a:ea typeface="楷体_GB2312" pitchFamily="49" charset="-122"/>
            </a:endParaRPr>
          </a:p>
          <a:p>
            <a:pPr>
              <a:lnSpc>
                <a:spcPct val="120000"/>
              </a:lnSpc>
              <a:spcBef>
                <a:spcPct val="0"/>
              </a:spcBef>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各省级以及军队各大单位卫生行政部门要结合当地工作情况定期组织督导检查。卫生部、国家中医药管理局、总后勤部卫生部和武警部队后勤部将适时联合组织开展无烟医疗卫生机构和卫生行政部门督导评估工作，通报督导结果，对成绩突出的单位给予表彰。</a:t>
            </a: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1394" name="Rectangle 2"/>
          <p:cNvSpPr>
            <a:spLocks noChangeArrowheads="1"/>
          </p:cNvSpPr>
          <p:nvPr/>
        </p:nvSpPr>
        <p:spPr bwMode="auto">
          <a:xfrm>
            <a:off x="9067800" y="3786188"/>
            <a:ext cx="76200" cy="1000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kumimoji="1" lang="zh-CN" altLang="zh-CN" sz="2400">
              <a:solidFill>
                <a:srgbClr val="FF9933"/>
              </a:solidFill>
              <a:latin typeface="Tahoma" panose="020B0604030504040204" pitchFamily="34" charset="0"/>
            </a:endParaRPr>
          </a:p>
        </p:txBody>
      </p:sp>
      <p:sp>
        <p:nvSpPr>
          <p:cNvPr id="1211395" name="Rectangle 3"/>
          <p:cNvSpPr>
            <a:spLocks noChangeArrowheads="1"/>
          </p:cNvSpPr>
          <p:nvPr/>
        </p:nvSpPr>
        <p:spPr bwMode="auto">
          <a:xfrm>
            <a:off x="2489200" y="3635375"/>
            <a:ext cx="184150" cy="366713"/>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42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endParaRPr lang="zh-CN" altLang="zh-CN">
              <a:latin typeface="Tahoma" panose="020B0604030504040204" pitchFamily="34" charset="0"/>
            </a:endParaRPr>
          </a:p>
        </p:txBody>
      </p:sp>
      <p:sp>
        <p:nvSpPr>
          <p:cNvPr id="1211396" name="Rectangle 4"/>
          <p:cNvSpPr>
            <a:spLocks noChangeArrowheads="1"/>
          </p:cNvSpPr>
          <p:nvPr/>
        </p:nvSpPr>
        <p:spPr bwMode="auto">
          <a:xfrm>
            <a:off x="323850" y="4792663"/>
            <a:ext cx="8569325" cy="51911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14288">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kumimoji="1" lang="en-US" altLang="zh-CN" sz="2800" b="1">
                <a:effectLst>
                  <a:outerShdw blurRad="38100" dist="38100" dir="2700000" algn="tl">
                    <a:srgbClr val="C0C0C0"/>
                  </a:outerShdw>
                </a:effectLst>
                <a:latin typeface="楷体_GB2312" pitchFamily="49" charset="-122"/>
                <a:ea typeface="楷体_GB2312" pitchFamily="49" charset="-122"/>
              </a:rPr>
              <a:t>     </a:t>
            </a:r>
          </a:p>
        </p:txBody>
      </p:sp>
      <p:pic>
        <p:nvPicPr>
          <p:cNvPr id="1211397" name="Picture 5" descr="2009年烟草项目方案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6250"/>
            <a:ext cx="3836988" cy="4968875"/>
          </a:xfrm>
          <a:prstGeom prst="rect">
            <a:avLst/>
          </a:prstGeom>
          <a:noFill/>
          <a:ln w="127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2113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17700"/>
            <a:ext cx="3756025" cy="4248150"/>
          </a:xfrm>
          <a:prstGeom prst="rect">
            <a:avLst/>
          </a:prstGeom>
          <a:noFill/>
          <a:ln w="158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ChangeArrowheads="1"/>
          </p:cNvSpPr>
          <p:nvPr/>
        </p:nvSpPr>
        <p:spPr bwMode="auto">
          <a:xfrm>
            <a:off x="603250" y="617538"/>
            <a:ext cx="8001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三、多措并举创建无烟医疗卫生系统</a:t>
            </a:r>
          </a:p>
        </p:txBody>
      </p:sp>
      <p:sp>
        <p:nvSpPr>
          <p:cNvPr id="1268739" name="Text Box 3"/>
          <p:cNvSpPr txBox="1">
            <a:spLocks noChangeArrowheads="1"/>
          </p:cNvSpPr>
          <p:nvPr/>
        </p:nvSpPr>
        <p:spPr bwMode="auto">
          <a:xfrm>
            <a:off x="539750" y="1941513"/>
            <a:ext cx="791845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1028700">
              <a:defRPr kumimoji="1" sz="2400">
                <a:solidFill>
                  <a:schemeClr val="tx1"/>
                </a:solidFill>
                <a:latin typeface="Times New Roman" panose="02020603050405020304" pitchFamily="18" charset="0"/>
                <a:ea typeface="宋体" panose="02010600030101010101" pitchFamily="2" charset="-122"/>
              </a:defRPr>
            </a:lvl2pPr>
            <a:lvl3pPr marL="114300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10000"/>
              </a:lnSpc>
              <a:spcAft>
                <a:spcPct val="50000"/>
              </a:spcAft>
              <a:buFont typeface="Wingdings" panose="05000000000000000000" pitchFamily="2" charset="2"/>
              <a:buBlip>
                <a:blip r:embed="rId3"/>
              </a:buBlip>
            </a:pPr>
            <a:r>
              <a:rPr kumimoji="0" lang="zh-CN" altLang="en-US" b="1">
                <a:effectLst>
                  <a:outerShdw blurRad="38100" dist="38100" dir="2700000" algn="tl">
                    <a:srgbClr val="C0C0C0"/>
                  </a:outerShdw>
                </a:effectLst>
                <a:latin typeface="楷体_GB2312" pitchFamily="49" charset="-122"/>
                <a:ea typeface="楷体_GB2312" pitchFamily="49" charset="-122"/>
              </a:rPr>
              <a:t>一是结合中央补助地方烟草控制项目，继续支持各地创建工作。</a:t>
            </a:r>
          </a:p>
        </p:txBody>
      </p:sp>
      <p:pic>
        <p:nvPicPr>
          <p:cNvPr id="1268740" name="Picture 4" descr="DSC_0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3716338"/>
            <a:ext cx="5329237" cy="3092450"/>
          </a:xfrm>
          <a:prstGeom prst="rect">
            <a:avLst/>
          </a:prstGeom>
          <a:noFill/>
          <a:extLst>
            <a:ext uri="{909E8E84-426E-40DD-AFC4-6F175D3DCCD1}">
              <a14:hiddenFill xmlns:a14="http://schemas.microsoft.com/office/drawing/2010/main">
                <a:solidFill>
                  <a:srgbClr val="FFFFFF"/>
                </a:solidFill>
              </a14:hiddenFill>
            </a:ext>
          </a:extLst>
        </p:spPr>
      </p:pic>
      <p:sp>
        <p:nvSpPr>
          <p:cNvPr id="1268741" name="Text Box 5"/>
          <p:cNvSpPr txBox="1">
            <a:spLocks noChangeArrowheads="1"/>
          </p:cNvSpPr>
          <p:nvPr/>
        </p:nvSpPr>
        <p:spPr bwMode="auto">
          <a:xfrm>
            <a:off x="539750" y="2894013"/>
            <a:ext cx="791845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1028700">
              <a:defRPr kumimoji="1" sz="2400">
                <a:solidFill>
                  <a:schemeClr val="tx1"/>
                </a:solidFill>
                <a:latin typeface="Times New Roman" panose="02020603050405020304" pitchFamily="18" charset="0"/>
                <a:ea typeface="宋体" panose="02010600030101010101" pitchFamily="2" charset="-122"/>
              </a:defRPr>
            </a:lvl2pPr>
            <a:lvl3pPr marL="114300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10000"/>
              </a:lnSpc>
              <a:spcAft>
                <a:spcPct val="50000"/>
              </a:spcAft>
              <a:buFont typeface="Wingdings" panose="05000000000000000000" pitchFamily="2" charset="2"/>
              <a:buBlip>
                <a:blip r:embed="rId3"/>
              </a:buBlip>
            </a:pPr>
            <a:r>
              <a:rPr kumimoji="0" lang="zh-CN" altLang="en-US" b="1">
                <a:effectLst>
                  <a:outerShdw blurRad="38100" dist="38100" dir="2700000" algn="tl">
                    <a:srgbClr val="C0C0C0"/>
                  </a:outerShdw>
                </a:effectLst>
                <a:latin typeface="楷体_GB2312" pitchFamily="49" charset="-122"/>
                <a:ea typeface="楷体_GB2312" pitchFamily="49" charset="-122"/>
              </a:rPr>
              <a:t>二是组织专家赴</a:t>
            </a:r>
            <a:r>
              <a:rPr kumimoji="0" lang="en-US" altLang="zh-CN" b="1">
                <a:effectLst>
                  <a:outerShdw blurRad="38100" dist="38100" dir="2700000" algn="tl">
                    <a:srgbClr val="C0C0C0"/>
                  </a:outerShdw>
                </a:effectLst>
                <a:latin typeface="楷体_GB2312" pitchFamily="49" charset="-122"/>
                <a:ea typeface="楷体_GB2312" pitchFamily="49" charset="-122"/>
              </a:rPr>
              <a:t>7</a:t>
            </a:r>
            <a:r>
              <a:rPr kumimoji="0" lang="zh-CN" altLang="en-US" b="1">
                <a:effectLst>
                  <a:outerShdw blurRad="38100" dist="38100" dir="2700000" algn="tl">
                    <a:srgbClr val="C0C0C0"/>
                  </a:outerShdw>
                </a:effectLst>
                <a:latin typeface="楷体_GB2312" pitchFamily="49" charset="-122"/>
                <a:ea typeface="楷体_GB2312" pitchFamily="49" charset="-122"/>
              </a:rPr>
              <a:t>省（区、市）开展创建全国无烟医疗卫生系统工作督导。</a:t>
            </a:r>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0786" name="Picture 2" descr="L10107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4652963"/>
            <a:ext cx="309245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70787" name="Picture 3" descr="控制大众传播活动文字类获奖作品汇编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6838" y="4292600"/>
            <a:ext cx="1771650" cy="2232025"/>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grpSp>
        <p:nvGrpSpPr>
          <p:cNvPr id="1270788" name="Group 4"/>
          <p:cNvGrpSpPr>
            <a:grpSpLocks/>
          </p:cNvGrpSpPr>
          <p:nvPr/>
        </p:nvGrpSpPr>
        <p:grpSpPr bwMode="auto">
          <a:xfrm>
            <a:off x="6894513" y="4238625"/>
            <a:ext cx="2286000" cy="2286000"/>
            <a:chOff x="2562" y="2478"/>
            <a:chExt cx="1543" cy="1632"/>
          </a:xfrm>
        </p:grpSpPr>
        <p:pic>
          <p:nvPicPr>
            <p:cNvPr id="1270789" name="Picture 5" descr="未命名-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 y="2478"/>
              <a:ext cx="1180" cy="1180"/>
            </a:xfrm>
            <a:prstGeom prst="rect">
              <a:avLst/>
            </a:prstGeom>
            <a:noFill/>
            <a:extLst>
              <a:ext uri="{909E8E84-426E-40DD-AFC4-6F175D3DCCD1}">
                <a14:hiddenFill xmlns:a14="http://schemas.microsoft.com/office/drawing/2010/main">
                  <a:solidFill>
                    <a:srgbClr val="FFFFFF"/>
                  </a:solidFill>
                </a14:hiddenFill>
              </a:ext>
            </a:extLst>
          </p:spPr>
        </p:pic>
        <p:pic>
          <p:nvPicPr>
            <p:cNvPr id="1270790" name="Picture 6" descr="未命名-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2" y="2976"/>
              <a:ext cx="1134" cy="1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270791" name="Picture 7" descr="1287136609_Yds1Q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1700213"/>
            <a:ext cx="3887788" cy="2246312"/>
          </a:xfrm>
          <a:prstGeom prst="rect">
            <a:avLst/>
          </a:prstGeom>
          <a:noFill/>
          <a:extLst>
            <a:ext uri="{909E8E84-426E-40DD-AFC4-6F175D3DCCD1}">
              <a14:hiddenFill xmlns:a14="http://schemas.microsoft.com/office/drawing/2010/main">
                <a:solidFill>
                  <a:srgbClr val="FFFFFF"/>
                </a:solidFill>
              </a14:hiddenFill>
            </a:ext>
          </a:extLst>
        </p:spPr>
      </p:pic>
      <p:pic>
        <p:nvPicPr>
          <p:cNvPr id="1270792" name="Picture 8" descr="09禁烟(人物彩色)"/>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2138" y="4941888"/>
            <a:ext cx="2016125" cy="1584325"/>
          </a:xfrm>
          <a:prstGeom prst="rect">
            <a:avLst/>
          </a:prstGeom>
          <a:solidFill>
            <a:srgbClr val="FFCC99"/>
          </a:solidFill>
          <a:ln w="12700">
            <a:solidFill>
              <a:srgbClr val="FFCC99"/>
            </a:solidFill>
            <a:miter lim="800000"/>
            <a:headEnd/>
            <a:tailEnd/>
          </a:ln>
        </p:spPr>
      </p:pic>
      <p:sp>
        <p:nvSpPr>
          <p:cNvPr id="1270793" name="Rectangle 9"/>
          <p:cNvSpPr>
            <a:spLocks noGrp="1" noChangeArrowheads="1"/>
          </p:cNvSpPr>
          <p:nvPr>
            <p:ph type="title"/>
          </p:nvPr>
        </p:nvSpPr>
        <p:spPr>
          <a:xfrm>
            <a:off x="361950" y="476250"/>
            <a:ext cx="8458200" cy="863600"/>
          </a:xfrm>
          <a:noFill/>
          <a:ln/>
          <a:effectLst>
            <a:outerShdw dist="35921" dir="2700000" algn="ctr" rotWithShape="0">
              <a:schemeClr val="bg1"/>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lstStyle/>
          <a:p>
            <a:pPr>
              <a:buFontTx/>
              <a:buBlip>
                <a:blip r:embed="rId10"/>
              </a:buBlip>
            </a:pPr>
            <a:r>
              <a:rPr lang="zh-CN" altLang="en-US" sz="2500" b="1">
                <a:solidFill>
                  <a:schemeClr val="tx1"/>
                </a:solidFill>
                <a:effectLst>
                  <a:outerShdw blurRad="38100" dist="38100" dir="2700000" algn="tl">
                    <a:srgbClr val="C0C0C0"/>
                  </a:outerShdw>
                </a:effectLst>
                <a:latin typeface="楷体_GB2312" pitchFamily="49" charset="-122"/>
                <a:ea typeface="楷体_GB2312" pitchFamily="49" charset="-122"/>
              </a:rPr>
              <a:t>三是开展中国烟草控制大众媒体传播活动</a:t>
            </a:r>
          </a:p>
        </p:txBody>
      </p:sp>
      <p:pic>
        <p:nvPicPr>
          <p:cNvPr id="1270794" name="Picture 10" descr="DSC_004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9338" y="1700213"/>
            <a:ext cx="3481387"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p:sndAc>
      <p:stSnd>
        <p:snd r:embed="rId3" name="explod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2834" name="Picture 4" descr="报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3679825"/>
            <a:ext cx="4608513" cy="3205163"/>
          </a:xfrm>
          <a:prstGeom prst="rect">
            <a:avLst/>
          </a:prstGeom>
          <a:noFill/>
          <a:ln w="1587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272835" name="Picture 3">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6988"/>
            <a:ext cx="6048375" cy="4321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r"/>
    <p:sndAc>
      <p:stSnd>
        <p:snd r:embed="rId3" name="explod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a:xfrm>
            <a:off x="574675" y="1520825"/>
            <a:ext cx="8001000" cy="612775"/>
          </a:xfrm>
        </p:spPr>
        <p:txBody>
          <a:bodyPr/>
          <a:lstStyle/>
          <a:p>
            <a:pPr algn="ctr"/>
            <a:r>
              <a:rPr lang="en-US" altLang="zh-CN" sz="3000" b="1">
                <a:solidFill>
                  <a:srgbClr val="0000A6"/>
                </a:solidFill>
                <a:effectLst>
                  <a:outerShdw blurRad="38100" dist="38100" dir="2700000" algn="tl">
                    <a:srgbClr val="C0C0C0"/>
                  </a:outerShdw>
                </a:effectLst>
                <a:latin typeface="楷体_GB2312" pitchFamily="49" charset="-122"/>
                <a:ea typeface="楷体_GB2312" pitchFamily="49" charset="-122"/>
              </a:rPr>
              <a:t>500</a:t>
            </a:r>
            <a:r>
              <a:rPr lang="zh-CN" altLang="en-US" sz="3000" b="1">
                <a:solidFill>
                  <a:srgbClr val="0000A6"/>
                </a:solidFill>
                <a:effectLst>
                  <a:outerShdw blurRad="38100" dist="38100" dir="2700000" algn="tl">
                    <a:srgbClr val="C0C0C0"/>
                  </a:outerShdw>
                </a:effectLst>
                <a:latin typeface="楷体_GB2312" pitchFamily="49" charset="-122"/>
                <a:ea typeface="楷体_GB2312" pitchFamily="49" charset="-122"/>
              </a:rPr>
              <a:t>多年的烟草历史很短</a:t>
            </a:r>
          </a:p>
        </p:txBody>
      </p:sp>
      <p:sp>
        <p:nvSpPr>
          <p:cNvPr id="1250307" name="Rectangle 3"/>
          <p:cNvSpPr>
            <a:spLocks noGrp="1" noChangeArrowheads="1"/>
          </p:cNvSpPr>
          <p:nvPr>
            <p:ph type="body" idx="1"/>
          </p:nvPr>
        </p:nvSpPr>
        <p:spPr>
          <a:xfrm>
            <a:off x="566738" y="2112963"/>
            <a:ext cx="8001000" cy="2684462"/>
          </a:xfrm>
        </p:spPr>
        <p:txBody>
          <a:bodyPr/>
          <a:lstStyle/>
          <a:p>
            <a:pPr>
              <a:lnSpc>
                <a:spcPct val="110000"/>
              </a:lnSpc>
              <a:buClr>
                <a:schemeClr val="tx1"/>
              </a:buClr>
              <a:buFont typeface="Wingdings" panose="05000000000000000000" pitchFamily="2" charset="2"/>
              <a:buChar char="Ø"/>
            </a:pPr>
            <a:r>
              <a:rPr lang="zh-CN" altLang="en-US" sz="2800" b="1">
                <a:effectLst>
                  <a:outerShdw blurRad="38100" dist="38100" dir="2700000" algn="tl">
                    <a:srgbClr val="C0C0C0"/>
                  </a:outerShdw>
                </a:effectLst>
                <a:latin typeface="楷体_GB2312" pitchFamily="49" charset="-122"/>
                <a:ea typeface="楷体_GB2312" pitchFamily="49" charset="-122"/>
              </a:rPr>
              <a:t>烟草最早</a:t>
            </a:r>
            <a:r>
              <a:rPr lang="en-US" altLang="zh-CN" sz="2800" b="1">
                <a:effectLst>
                  <a:outerShdw blurRad="38100" dist="38100" dir="2700000" algn="tl">
                    <a:srgbClr val="C0C0C0"/>
                  </a:outerShdw>
                </a:effectLst>
                <a:latin typeface="楷体_GB2312" pitchFamily="49" charset="-122"/>
                <a:ea typeface="楷体_GB2312" pitchFamily="49" charset="-122"/>
              </a:rPr>
              <a:t>(1492</a:t>
            </a:r>
            <a:r>
              <a:rPr lang="zh-CN" altLang="en-US" sz="2800" b="1">
                <a:effectLst>
                  <a:outerShdw blurRad="38100" dist="38100" dir="2700000" algn="tl">
                    <a:srgbClr val="C0C0C0"/>
                  </a:outerShdw>
                </a:effectLst>
                <a:latin typeface="楷体_GB2312" pitchFamily="49" charset="-122"/>
                <a:ea typeface="楷体_GB2312" pitchFamily="49" charset="-122"/>
              </a:rPr>
              <a:t>年</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被美洲印第安人使用。</a:t>
            </a:r>
          </a:p>
          <a:p>
            <a:pPr>
              <a:lnSpc>
                <a:spcPct val="110000"/>
              </a:lnSpc>
              <a:buClr>
                <a:schemeClr val="tx1"/>
              </a:buClr>
              <a:buFont typeface="Wingdings" panose="05000000000000000000" pitchFamily="2" charset="2"/>
              <a:buChar char="Ø"/>
            </a:pPr>
            <a:r>
              <a:rPr lang="zh-CN" altLang="en-US" sz="2800" b="1">
                <a:effectLst>
                  <a:outerShdw blurRad="38100" dist="38100" dir="2700000" algn="tl">
                    <a:srgbClr val="C0C0C0"/>
                  </a:outerShdw>
                </a:effectLst>
                <a:latin typeface="楷体_GB2312" pitchFamily="49" charset="-122"/>
                <a:ea typeface="楷体_GB2312" pitchFamily="49" charset="-122"/>
              </a:rPr>
              <a:t>西班牙殖民者将其带到欧洲。很快烟草的使用就风行全欧洲并向世界普及。</a:t>
            </a:r>
          </a:p>
          <a:p>
            <a:pPr>
              <a:lnSpc>
                <a:spcPct val="110000"/>
              </a:lnSpc>
              <a:buClr>
                <a:schemeClr val="tx1"/>
              </a:buClr>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16</a:t>
            </a:r>
            <a:r>
              <a:rPr lang="zh-CN" altLang="en-US" sz="2800" b="1">
                <a:effectLst>
                  <a:outerShdw blurRad="38100" dist="38100" dir="2700000" algn="tl">
                    <a:srgbClr val="C0C0C0"/>
                  </a:outerShdw>
                </a:effectLst>
                <a:latin typeface="楷体_GB2312" pitchFamily="49" charset="-122"/>
                <a:ea typeface="楷体_GB2312" pitchFamily="49" charset="-122"/>
              </a:rPr>
              <a:t>世纪末从菲律宾传入我国台湾，再到福建，广东。</a:t>
            </a:r>
          </a:p>
        </p:txBody>
      </p:sp>
      <p:pic>
        <p:nvPicPr>
          <p:cNvPr id="1250308"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953000"/>
            <a:ext cx="13430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50309" name="Picture 5" descr="20090714121743-9094518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4729163"/>
            <a:ext cx="2436813" cy="2084387"/>
          </a:xfrm>
          <a:prstGeom prst="rect">
            <a:avLst/>
          </a:prstGeom>
          <a:noFill/>
          <a:extLst>
            <a:ext uri="{909E8E84-426E-40DD-AFC4-6F175D3DCCD1}">
              <a14:hiddenFill xmlns:a14="http://schemas.microsoft.com/office/drawing/2010/main">
                <a:solidFill>
                  <a:srgbClr val="FFFFFF"/>
                </a:solidFill>
              </a14:hiddenFill>
            </a:ext>
          </a:extLst>
        </p:spPr>
      </p:pic>
      <p:pic>
        <p:nvPicPr>
          <p:cNvPr id="1250310" name="Picture 6" descr="fjtp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749800"/>
            <a:ext cx="32893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0311" name="Text Box 7"/>
          <p:cNvSpPr txBox="1">
            <a:spLocks noChangeArrowheads="1"/>
          </p:cNvSpPr>
          <p:nvPr/>
        </p:nvSpPr>
        <p:spPr bwMode="auto">
          <a:xfrm>
            <a:off x="931863" y="836613"/>
            <a:ext cx="73850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kumimoji="1"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一、相关背景情况与国内外进展</a:t>
            </a:r>
          </a:p>
        </p:txBody>
      </p:sp>
    </p:spTree>
  </p:cSld>
  <p:clrMapOvr>
    <a:masterClrMapping/>
  </p:clrMapOvr>
  <p:transition>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Text Box 2"/>
          <p:cNvSpPr txBox="1">
            <a:spLocks noChangeArrowheads="1"/>
          </p:cNvSpPr>
          <p:nvPr/>
        </p:nvSpPr>
        <p:spPr bwMode="auto">
          <a:xfrm>
            <a:off x="539750" y="404813"/>
            <a:ext cx="7918450"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1028700">
              <a:defRPr kumimoji="1" sz="2400">
                <a:solidFill>
                  <a:schemeClr val="tx1"/>
                </a:solidFill>
                <a:latin typeface="Times New Roman" panose="02020603050405020304" pitchFamily="18" charset="0"/>
                <a:ea typeface="宋体" panose="02010600030101010101" pitchFamily="2" charset="-122"/>
              </a:defRPr>
            </a:lvl2pPr>
            <a:lvl3pPr marL="1143000">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a:lnSpc>
                <a:spcPct val="110000"/>
              </a:lnSpc>
              <a:spcAft>
                <a:spcPct val="50000"/>
              </a:spcAft>
              <a:buFont typeface="Wingdings" panose="05000000000000000000" pitchFamily="2" charset="2"/>
              <a:buBlip>
                <a:blip r:embed="rId3"/>
              </a:buBlip>
            </a:pPr>
            <a:r>
              <a:rPr kumimoji="0" lang="zh-CN" altLang="en-US" b="1">
                <a:effectLst>
                  <a:outerShdw blurRad="38100" dist="38100" dir="2700000" algn="tl">
                    <a:srgbClr val="C0C0C0"/>
                  </a:outerShdw>
                </a:effectLst>
                <a:latin typeface="楷体_GB2312" pitchFamily="49" charset="-122"/>
                <a:ea typeface="楷体_GB2312" pitchFamily="49" charset="-122"/>
              </a:rPr>
              <a:t>四是聘请第三方专业调查公司，对全国无烟医疗卫生机构创建工作开展暗访。</a:t>
            </a:r>
          </a:p>
        </p:txBody>
      </p:sp>
      <p:pic>
        <p:nvPicPr>
          <p:cNvPr id="1274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557338"/>
            <a:ext cx="6697662" cy="5300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ChangeArrowheads="1"/>
          </p:cNvSpPr>
          <p:nvPr/>
        </p:nvSpPr>
        <p:spPr bwMode="auto">
          <a:xfrm>
            <a:off x="250825" y="333375"/>
            <a:ext cx="57959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rPr>
              <a:t> </a:t>
            </a:r>
            <a:r>
              <a:rPr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rPr>
              <a:t>四、创建无烟卫生部机关简介</a:t>
            </a:r>
          </a:p>
        </p:txBody>
      </p:sp>
      <p:sp>
        <p:nvSpPr>
          <p:cNvPr id="1276931" name="Rectangle 3"/>
          <p:cNvSpPr>
            <a:spLocks noGrp="1" noChangeArrowheads="1"/>
          </p:cNvSpPr>
          <p:nvPr>
            <p:ph type="body" idx="1"/>
          </p:nvPr>
        </p:nvSpPr>
        <p:spPr>
          <a:xfrm>
            <a:off x="827088" y="3070225"/>
            <a:ext cx="5976937" cy="26638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nSpc>
                <a:spcPct val="80000"/>
              </a:lnSpc>
              <a:buFont typeface="Wingdings" panose="05000000000000000000" pitchFamily="2" charset="2"/>
              <a:buNone/>
            </a:pPr>
            <a:r>
              <a:rPr lang="zh-CN" altLang="en-US" sz="2400" b="1">
                <a:effectLst>
                  <a:outerShdw blurRad="38100" dist="38100" dir="2700000" algn="tl">
                    <a:srgbClr val="C0C0C0"/>
                  </a:outerShdw>
                </a:effectLst>
                <a:latin typeface="楷体_GB2312" pitchFamily="49" charset="-122"/>
                <a:ea typeface="楷体_GB2312" pitchFamily="49" charset="-122"/>
              </a:rPr>
              <a:t>领导小组：陈竺部长任组长，</a:t>
            </a:r>
          </a:p>
          <a:p>
            <a:pPr>
              <a:lnSpc>
                <a:spcPct val="80000"/>
              </a:lnSpc>
              <a:buFont typeface="Wingdings" panose="05000000000000000000" pitchFamily="2" charset="2"/>
              <a:buNone/>
            </a:pPr>
            <a:r>
              <a:rPr lang="zh-CN" altLang="en-US" sz="2400" b="1">
                <a:effectLst>
                  <a:outerShdw blurRad="38100" dist="38100" dir="2700000" algn="tl">
                    <a:srgbClr val="C0C0C0"/>
                  </a:outerShdw>
                </a:effectLst>
                <a:latin typeface="楷体_GB2312" pitchFamily="49" charset="-122"/>
                <a:ea typeface="楷体_GB2312" pitchFamily="49" charset="-122"/>
              </a:rPr>
              <a:t>          刘谦、尹力副部长任副组长</a:t>
            </a:r>
          </a:p>
          <a:p>
            <a:pPr>
              <a:lnSpc>
                <a:spcPct val="80000"/>
              </a:lnSpc>
              <a:buFont typeface="Wingdings" panose="05000000000000000000" pitchFamily="2" charset="2"/>
              <a:buNone/>
            </a:pPr>
            <a:r>
              <a:rPr lang="zh-CN" altLang="en-US" sz="2400" b="1">
                <a:effectLst>
                  <a:outerShdw blurRad="38100" dist="38100" dir="2700000" algn="tl">
                    <a:srgbClr val="C0C0C0"/>
                  </a:outerShdw>
                </a:effectLst>
                <a:latin typeface="楷体_GB2312" pitchFamily="49" charset="-122"/>
                <a:ea typeface="楷体_GB2312" pitchFamily="49" charset="-122"/>
              </a:rPr>
              <a:t>    成员：各司局和驻楼各单位负责同志</a:t>
            </a:r>
          </a:p>
          <a:p>
            <a:pPr>
              <a:lnSpc>
                <a:spcPct val="80000"/>
              </a:lnSpc>
              <a:buFont typeface="Wingdings" panose="05000000000000000000" pitchFamily="2" charset="2"/>
              <a:buNone/>
            </a:pPr>
            <a:r>
              <a:rPr lang="zh-CN" altLang="en-US" sz="2400" b="1">
                <a:effectLst>
                  <a:outerShdw blurRad="38100" dist="38100" dir="2700000" algn="tl">
                    <a:srgbClr val="C0C0C0"/>
                  </a:outerShdw>
                </a:effectLst>
                <a:latin typeface="楷体_GB2312" pitchFamily="49" charset="-122"/>
                <a:ea typeface="楷体_GB2312" pitchFamily="49" charset="-122"/>
              </a:rPr>
              <a:t>办 公 室：日常工作由机关服务中心承担</a:t>
            </a:r>
          </a:p>
          <a:p>
            <a:pPr>
              <a:lnSpc>
                <a:spcPct val="80000"/>
              </a:lnSpc>
              <a:buFont typeface="Wingdings" panose="05000000000000000000" pitchFamily="2" charset="2"/>
              <a:buNone/>
            </a:pPr>
            <a:r>
              <a:rPr lang="zh-CN" altLang="en-US" sz="2400" b="1">
                <a:effectLst>
                  <a:outerShdw blurRad="38100" dist="38100" dir="2700000" algn="tl">
                    <a:srgbClr val="C0C0C0"/>
                  </a:outerShdw>
                </a:effectLst>
                <a:latin typeface="楷体_GB2312" pitchFamily="49" charset="-122"/>
                <a:ea typeface="楷体_GB2312" pitchFamily="49" charset="-122"/>
              </a:rPr>
              <a:t>    成员：各司局和驻楼单位综合处处长 </a:t>
            </a:r>
          </a:p>
          <a:p>
            <a:pPr>
              <a:lnSpc>
                <a:spcPct val="80000"/>
              </a:lnSpc>
              <a:buFont typeface="Wingdings" panose="05000000000000000000" pitchFamily="2" charset="2"/>
              <a:buNone/>
            </a:pPr>
            <a:r>
              <a:rPr lang="zh-CN" altLang="en-US" sz="2400" b="1">
                <a:effectLst>
                  <a:outerShdw blurRad="38100" dist="38100" dir="2700000" algn="tl">
                    <a:srgbClr val="C0C0C0"/>
                  </a:outerShdw>
                </a:effectLst>
                <a:latin typeface="楷体_GB2312" pitchFamily="49" charset="-122"/>
                <a:ea typeface="楷体_GB2312" pitchFamily="49" charset="-122"/>
              </a:rPr>
              <a:t>         （办公室主任）。</a:t>
            </a:r>
          </a:p>
        </p:txBody>
      </p:sp>
      <p:sp>
        <p:nvSpPr>
          <p:cNvPr id="1276932" name="Rectangle 4"/>
          <p:cNvSpPr>
            <a:spLocks noChangeArrowheads="1"/>
          </p:cNvSpPr>
          <p:nvPr/>
        </p:nvSpPr>
        <p:spPr bwMode="auto">
          <a:xfrm>
            <a:off x="576263" y="2205038"/>
            <a:ext cx="6011862"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2800" b="1">
                <a:solidFill>
                  <a:srgbClr val="0000A6"/>
                </a:solidFill>
                <a:effectLst>
                  <a:outerShdw blurRad="38100" dist="38100" dir="2700000" algn="tl">
                    <a:srgbClr val="C0C0C0"/>
                  </a:outerShdw>
                </a:effectLst>
                <a:latin typeface="楷体_GB2312" pitchFamily="49" charset="-122"/>
                <a:ea typeface="楷体_GB2312" pitchFamily="49" charset="-122"/>
              </a:rPr>
              <a:t>1.</a:t>
            </a: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印发</a:t>
            </a:r>
            <a:r>
              <a:rPr lang="en-US" altLang="zh-CN" sz="2800" b="1">
                <a:solidFill>
                  <a:srgbClr val="0000A6"/>
                </a:solidFill>
                <a:effectLst>
                  <a:outerShdw blurRad="38100" dist="38100" dir="2700000" algn="tl">
                    <a:srgbClr val="C0C0C0"/>
                  </a:outerShdw>
                </a:effectLst>
                <a:latin typeface="楷体_GB2312" pitchFamily="49" charset="-122"/>
                <a:ea typeface="楷体_GB2312" pitchFamily="49" charset="-122"/>
              </a:rPr>
              <a:t>《</a:t>
            </a:r>
            <a:r>
              <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rPr>
              <a:t>无烟卫生部机关管理规定</a:t>
            </a:r>
            <a:r>
              <a:rPr lang="en-US" altLang="zh-CN" sz="2800" b="1">
                <a:solidFill>
                  <a:srgbClr val="0000A6"/>
                </a:solidFill>
                <a:effectLst>
                  <a:outerShdw blurRad="38100" dist="38100" dir="2700000" algn="tl">
                    <a:srgbClr val="C0C0C0"/>
                  </a:outerShdw>
                </a:effectLst>
                <a:latin typeface="楷体_GB2312" pitchFamily="49" charset="-122"/>
                <a:ea typeface="楷体_GB2312" pitchFamily="49" charset="-122"/>
              </a:rPr>
              <a:t>》</a:t>
            </a:r>
          </a:p>
        </p:txBody>
      </p:sp>
      <p:pic>
        <p:nvPicPr>
          <p:cNvPr id="12769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4450"/>
            <a:ext cx="2330450" cy="3024188"/>
          </a:xfrm>
          <a:prstGeom prst="rect">
            <a:avLst/>
          </a:prstGeom>
          <a:noFill/>
          <a:ln w="158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Grp="1" noChangeArrowheads="1"/>
          </p:cNvSpPr>
          <p:nvPr>
            <p:ph type="body" idx="1"/>
          </p:nvPr>
        </p:nvSpPr>
        <p:spPr>
          <a:xfrm>
            <a:off x="611188" y="1916113"/>
            <a:ext cx="7921625" cy="15843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Font typeface="Wingdings" panose="05000000000000000000" pitchFamily="2" charset="2"/>
              <a:buBlip>
                <a:blip r:embed="rId3"/>
              </a:buBlip>
            </a:pPr>
            <a:r>
              <a:rPr lang="zh-CN" altLang="en-US" b="1">
                <a:ea typeface="楷体_GB2312" pitchFamily="49" charset="-122"/>
              </a:rPr>
              <a:t>在传达室、机关大楼入口处、会议室、食堂、楼梯、洗手间、地下车库等重点区域张贴醒目的禁烟标识</a:t>
            </a:r>
            <a:r>
              <a:rPr lang="zh-CN" altLang="en-US" sz="2800" b="1">
                <a:effectLst>
                  <a:outerShdw blurRad="38100" dist="38100" dir="2700000" algn="tl">
                    <a:srgbClr val="C0C0C0"/>
                  </a:outerShdw>
                </a:effectLst>
                <a:latin typeface="楷体_GB2312" pitchFamily="49" charset="-122"/>
                <a:ea typeface="楷体_GB2312" pitchFamily="49" charset="-122"/>
              </a:rPr>
              <a:t>。</a:t>
            </a:r>
          </a:p>
        </p:txBody>
      </p:sp>
      <p:pic>
        <p:nvPicPr>
          <p:cNvPr id="12789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357563"/>
            <a:ext cx="2533650" cy="2808287"/>
          </a:xfrm>
          <a:prstGeom prst="rect">
            <a:avLst/>
          </a:prstGeom>
          <a:noFill/>
          <a:extLst>
            <a:ext uri="{909E8E84-426E-40DD-AFC4-6F175D3DCCD1}">
              <a14:hiddenFill xmlns:a14="http://schemas.microsoft.com/office/drawing/2010/main">
                <a:solidFill>
                  <a:srgbClr val="FFFFFF"/>
                </a:solidFill>
              </a14:hiddenFill>
            </a:ext>
          </a:extLst>
        </p:spPr>
      </p:pic>
      <p:pic>
        <p:nvPicPr>
          <p:cNvPr id="12789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4005263"/>
            <a:ext cx="3095625" cy="2163762"/>
          </a:xfrm>
          <a:prstGeom prst="rect">
            <a:avLst/>
          </a:prstGeom>
          <a:noFill/>
          <a:extLst>
            <a:ext uri="{909E8E84-426E-40DD-AFC4-6F175D3DCCD1}">
              <a14:hiddenFill xmlns:a14="http://schemas.microsoft.com/office/drawing/2010/main">
                <a:solidFill>
                  <a:srgbClr val="FFFFFF"/>
                </a:solidFill>
              </a14:hiddenFill>
            </a:ext>
          </a:extLst>
        </p:spPr>
      </p:pic>
      <p:sp>
        <p:nvSpPr>
          <p:cNvPr id="1278981" name="Rectangle 5"/>
          <p:cNvSpPr>
            <a:spLocks noChangeArrowheads="1"/>
          </p:cNvSpPr>
          <p:nvPr/>
        </p:nvSpPr>
        <p:spPr bwMode="auto">
          <a:xfrm>
            <a:off x="611188" y="908050"/>
            <a:ext cx="730885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2.</a:t>
            </a: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创建无烟环境</a:t>
            </a:r>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body" idx="1"/>
          </p:nvPr>
        </p:nvSpPr>
        <p:spPr>
          <a:xfrm>
            <a:off x="323850" y="1989138"/>
            <a:ext cx="3313113" cy="194468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Font typeface="Wingdings" panose="05000000000000000000" pitchFamily="2" charset="2"/>
              <a:buNone/>
            </a:pPr>
            <a:r>
              <a:rPr lang="en-US" altLang="zh-CN" sz="2800" b="1">
                <a:effectLst>
                  <a:outerShdw blurRad="38100" dist="38100" dir="2700000" algn="tl">
                    <a:srgbClr val="C0C0C0"/>
                  </a:outerShdw>
                </a:effectLst>
                <a:latin typeface="楷体_GB2312" pitchFamily="49" charset="-122"/>
                <a:ea typeface="楷体_GB2312" pitchFamily="49" charset="-122"/>
              </a:rPr>
              <a:t>   </a:t>
            </a:r>
            <a:r>
              <a:rPr lang="zh-CN" altLang="en-US" sz="2800" b="1">
                <a:effectLst>
                  <a:outerShdw blurRad="38100" dist="38100" dir="2700000" algn="tl">
                    <a:srgbClr val="C0C0C0"/>
                  </a:outerShdw>
                </a:effectLst>
                <a:latin typeface="楷体_GB2312" pitchFamily="49" charset="-122"/>
                <a:ea typeface="楷体_GB2312" pitchFamily="49" charset="-122"/>
              </a:rPr>
              <a:t>在卫生部机关大楼外广场西南侧设立室外吸烟区</a:t>
            </a:r>
          </a:p>
        </p:txBody>
      </p:sp>
      <p:pic>
        <p:nvPicPr>
          <p:cNvPr id="1281027" name="Picture 3" descr="吸烟区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557338"/>
            <a:ext cx="4498975" cy="2449512"/>
          </a:xfrm>
          <a:prstGeom prst="rect">
            <a:avLst/>
          </a:prstGeom>
          <a:noFill/>
          <a:extLst>
            <a:ext uri="{909E8E84-426E-40DD-AFC4-6F175D3DCCD1}">
              <a14:hiddenFill xmlns:a14="http://schemas.microsoft.com/office/drawing/2010/main">
                <a:solidFill>
                  <a:srgbClr val="FFFFFF"/>
                </a:solidFill>
              </a14:hiddenFill>
            </a:ext>
          </a:extLst>
        </p:spPr>
      </p:pic>
      <p:sp>
        <p:nvSpPr>
          <p:cNvPr id="1281028" name="Rectangle 4"/>
          <p:cNvSpPr>
            <a:spLocks noChangeArrowheads="1"/>
          </p:cNvSpPr>
          <p:nvPr/>
        </p:nvSpPr>
        <p:spPr bwMode="auto">
          <a:xfrm>
            <a:off x="935038" y="692150"/>
            <a:ext cx="73088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3.</a:t>
            </a: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设室外吸烟区</a:t>
            </a:r>
          </a:p>
        </p:txBody>
      </p:sp>
      <p:pic>
        <p:nvPicPr>
          <p:cNvPr id="128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050" y="4149725"/>
            <a:ext cx="194945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128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7238" y="4149725"/>
            <a:ext cx="1974850" cy="2744788"/>
          </a:xfrm>
          <a:prstGeom prst="rect">
            <a:avLst/>
          </a:prstGeom>
          <a:noFill/>
          <a:extLst>
            <a:ext uri="{909E8E84-426E-40DD-AFC4-6F175D3DCCD1}">
              <a14:hiddenFill xmlns:a14="http://schemas.microsoft.com/office/drawing/2010/main">
                <a:solidFill>
                  <a:srgbClr val="FFFFFF"/>
                </a:solidFill>
              </a14:hiddenFill>
            </a:ext>
          </a:extLst>
        </p:spPr>
      </p:pic>
      <p:pic>
        <p:nvPicPr>
          <p:cNvPr id="1281031" name="Picture 7" descr="吸烟危害图"/>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4149725"/>
            <a:ext cx="2232025" cy="2713038"/>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ChangeArrowheads="1"/>
          </p:cNvSpPr>
          <p:nvPr/>
        </p:nvSpPr>
        <p:spPr bwMode="auto">
          <a:xfrm>
            <a:off x="574675" y="765175"/>
            <a:ext cx="788511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4.</a:t>
            </a:r>
            <a:r>
              <a:rPr lang="zh-CN" altLang="en-US" sz="3200" b="1">
                <a:solidFill>
                  <a:srgbClr val="0000A6"/>
                </a:solidFill>
                <a:effectLst>
                  <a:outerShdw blurRad="38100" dist="38100" dir="2700000" algn="tl">
                    <a:srgbClr val="C0C0C0"/>
                  </a:outerShdw>
                </a:effectLst>
                <a:ea typeface="楷体_GB2312" pitchFamily="49" charset="-122"/>
              </a:rPr>
              <a:t>开展驻楼机关职工吸烟情况基线调查</a:t>
            </a:r>
            <a:endParaRPr lang="zh-CN" altLang="en-US" b="1">
              <a:solidFill>
                <a:srgbClr val="0000A6"/>
              </a:solidFill>
              <a:effectLst>
                <a:outerShdw blurRad="38100" dist="38100" dir="2700000" algn="tl">
                  <a:srgbClr val="C0C0C0"/>
                </a:outerShdw>
              </a:effectLst>
            </a:endParaRPr>
          </a:p>
        </p:txBody>
      </p:sp>
      <p:sp>
        <p:nvSpPr>
          <p:cNvPr id="1283075" name="Rectangle 3"/>
          <p:cNvSpPr>
            <a:spLocks noGrp="1" noChangeArrowheads="1"/>
          </p:cNvSpPr>
          <p:nvPr>
            <p:ph type="body" idx="1"/>
          </p:nvPr>
        </p:nvSpPr>
        <p:spPr>
          <a:xfrm>
            <a:off x="998538" y="1898650"/>
            <a:ext cx="7461250" cy="4267200"/>
          </a:xfrm>
        </p:spPr>
        <p:txBody>
          <a:bodyPr/>
          <a:lstStyle/>
          <a:p>
            <a:pPr>
              <a:lnSpc>
                <a:spcPct val="140000"/>
              </a:lnSpc>
              <a:spcBef>
                <a:spcPct val="0"/>
              </a:spcBef>
              <a:buClrTx/>
              <a:buFontTx/>
              <a:buNone/>
            </a:pPr>
            <a:r>
              <a:rPr lang="zh-CN" altLang="en-US" sz="2800" b="1">
                <a:effectLst>
                  <a:outerShdw blurRad="38100" dist="38100" dir="2700000" algn="tl">
                    <a:srgbClr val="C0C0C0"/>
                  </a:outerShdw>
                </a:effectLst>
                <a:latin typeface="楷体_GB2312" pitchFamily="49" charset="-122"/>
                <a:ea typeface="楷体_GB2312" pitchFamily="49" charset="-122"/>
              </a:rPr>
              <a:t>发放问卷</a:t>
            </a:r>
            <a:r>
              <a:rPr lang="en-US" altLang="zh-CN" sz="2800" b="1">
                <a:effectLst>
                  <a:outerShdw blurRad="38100" dist="38100" dir="2700000" algn="tl">
                    <a:srgbClr val="C0C0C0"/>
                  </a:outerShdw>
                </a:effectLst>
                <a:latin typeface="楷体_GB2312" pitchFamily="49" charset="-122"/>
                <a:ea typeface="楷体_GB2312" pitchFamily="49" charset="-122"/>
              </a:rPr>
              <a:t>561</a:t>
            </a:r>
            <a:r>
              <a:rPr lang="zh-CN" altLang="en-US" sz="2800" b="1">
                <a:effectLst>
                  <a:outerShdw blurRad="38100" dist="38100" dir="2700000" algn="tl">
                    <a:srgbClr val="C0C0C0"/>
                  </a:outerShdw>
                </a:effectLst>
                <a:latin typeface="楷体_GB2312" pitchFamily="49" charset="-122"/>
                <a:ea typeface="楷体_GB2312" pitchFamily="49" charset="-122"/>
              </a:rPr>
              <a:t>份，有效问卷</a:t>
            </a:r>
            <a:r>
              <a:rPr lang="en-US" altLang="zh-CN" sz="2800" b="1">
                <a:effectLst>
                  <a:outerShdw blurRad="38100" dist="38100" dir="2700000" algn="tl">
                    <a:srgbClr val="C0C0C0"/>
                  </a:outerShdw>
                </a:effectLst>
                <a:latin typeface="楷体_GB2312" pitchFamily="49" charset="-122"/>
                <a:ea typeface="楷体_GB2312" pitchFamily="49" charset="-122"/>
              </a:rPr>
              <a:t>509</a:t>
            </a:r>
            <a:r>
              <a:rPr lang="zh-CN" altLang="en-US" sz="2800" b="1">
                <a:effectLst>
                  <a:outerShdw blurRad="38100" dist="38100" dir="2700000" algn="tl">
                    <a:srgbClr val="C0C0C0"/>
                  </a:outerShdw>
                </a:effectLst>
                <a:latin typeface="楷体_GB2312" pitchFamily="49" charset="-122"/>
                <a:ea typeface="楷体_GB2312" pitchFamily="49" charset="-122"/>
              </a:rPr>
              <a:t>份。主要结果：</a:t>
            </a:r>
            <a:r>
              <a:rPr lang="zh-CN" altLang="en-US" sz="2800" b="1">
                <a:latin typeface="楷体_GB2312" pitchFamily="49" charset="-122"/>
                <a:ea typeface="楷体_GB2312" pitchFamily="49" charset="-122"/>
              </a:rPr>
              <a:t> </a:t>
            </a:r>
          </a:p>
          <a:p>
            <a:pPr>
              <a:lnSpc>
                <a:spcPct val="140000"/>
              </a:lnSpc>
              <a:spcBef>
                <a:spcPct val="0"/>
              </a:spcBef>
              <a:buClrTx/>
              <a:buFontTx/>
              <a:buBlip>
                <a:blip r:embed="rId3"/>
              </a:buBlip>
            </a:pPr>
            <a:r>
              <a:rPr lang="zh-CN" altLang="en-US" sz="2800" b="1">
                <a:latin typeface="楷体_GB2312" pitchFamily="49" charset="-122"/>
                <a:ea typeface="楷体_GB2312" pitchFamily="49" charset="-122"/>
              </a:rPr>
              <a:t>机关职工吸烟率低 </a:t>
            </a:r>
          </a:p>
          <a:p>
            <a:pPr>
              <a:lnSpc>
                <a:spcPct val="140000"/>
              </a:lnSpc>
              <a:spcBef>
                <a:spcPct val="0"/>
              </a:spcBef>
              <a:buClrTx/>
              <a:buFontTx/>
              <a:buBlip>
                <a:blip r:embed="rId3"/>
              </a:buBlip>
            </a:pPr>
            <a:r>
              <a:rPr lang="zh-CN" altLang="en-US" sz="2800" b="1">
                <a:latin typeface="楷体_GB2312" pitchFamily="49" charset="-122"/>
                <a:ea typeface="楷体_GB2312" pitchFamily="49" charset="-122"/>
              </a:rPr>
              <a:t>室内吸烟现象比较普遍</a:t>
            </a:r>
          </a:p>
          <a:p>
            <a:pPr>
              <a:lnSpc>
                <a:spcPct val="140000"/>
              </a:lnSpc>
              <a:spcBef>
                <a:spcPct val="0"/>
              </a:spcBef>
              <a:buClrTx/>
              <a:buFontTx/>
              <a:buBlip>
                <a:blip r:embed="rId3"/>
              </a:buBlip>
            </a:pPr>
            <a:r>
              <a:rPr lang="zh-CN" altLang="en-US" sz="2800" b="1">
                <a:latin typeface="楷体_GB2312" pitchFamily="49" charset="-122"/>
                <a:ea typeface="楷体_GB2312" pitchFamily="49" charset="-122"/>
              </a:rPr>
              <a:t>烟草危害相关知识不足</a:t>
            </a:r>
          </a:p>
          <a:p>
            <a:pPr>
              <a:lnSpc>
                <a:spcPct val="140000"/>
              </a:lnSpc>
              <a:spcBef>
                <a:spcPct val="0"/>
              </a:spcBef>
              <a:buClrTx/>
              <a:buFontTx/>
              <a:buBlip>
                <a:blip r:embed="rId3"/>
              </a:buBlip>
            </a:pPr>
            <a:r>
              <a:rPr lang="zh-CN" altLang="en-US" sz="2800" b="1">
                <a:latin typeface="楷体_GB2312" pitchFamily="49" charset="-122"/>
                <a:ea typeface="楷体_GB2312" pitchFamily="49" charset="-122"/>
              </a:rPr>
              <a:t>多数吸烟职工有戒烟意愿</a:t>
            </a:r>
          </a:p>
          <a:p>
            <a:pPr>
              <a:lnSpc>
                <a:spcPct val="140000"/>
              </a:lnSpc>
              <a:spcBef>
                <a:spcPct val="0"/>
              </a:spcBef>
              <a:buClrTx/>
              <a:buFontTx/>
              <a:buBlip>
                <a:blip r:embed="rId3"/>
              </a:buBlip>
            </a:pPr>
            <a:r>
              <a:rPr lang="zh-CN" altLang="en-US" sz="2800" b="1">
                <a:latin typeface="楷体_GB2312" pitchFamily="49" charset="-122"/>
                <a:ea typeface="楷体_GB2312" pitchFamily="49" charset="-122"/>
              </a:rPr>
              <a:t>绝大多数职工支持部机关楼内全面禁烟</a:t>
            </a:r>
          </a:p>
        </p:txBody>
      </p:sp>
    </p:spTree>
  </p:cSld>
  <p:clrMapOvr>
    <a:masterClrMapping/>
  </p:clrMapOvr>
  <p:transition>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2"/>
          <p:cNvSpPr>
            <a:spLocks noChangeArrowheads="1"/>
          </p:cNvSpPr>
          <p:nvPr/>
        </p:nvSpPr>
        <p:spPr bwMode="auto">
          <a:xfrm>
            <a:off x="611188" y="476250"/>
            <a:ext cx="7885112"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5.</a:t>
            </a:r>
            <a:r>
              <a:rPr lang="zh-CN" altLang="en-US" sz="3200" b="1">
                <a:solidFill>
                  <a:srgbClr val="0000A6"/>
                </a:solidFill>
                <a:effectLst>
                  <a:outerShdw blurRad="38100" dist="38100" dir="2700000" algn="tl">
                    <a:srgbClr val="C0C0C0"/>
                  </a:outerShdw>
                </a:effectLst>
                <a:ea typeface="楷体_GB2312" pitchFamily="49" charset="-122"/>
              </a:rPr>
              <a:t>召开新闻发布会启动创建活动</a:t>
            </a:r>
          </a:p>
        </p:txBody>
      </p:sp>
      <p:pic>
        <p:nvPicPr>
          <p:cNvPr id="128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403225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28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71800"/>
            <a:ext cx="4240213" cy="1104900"/>
          </a:xfrm>
          <a:prstGeom prst="rect">
            <a:avLst/>
          </a:prstGeom>
          <a:noFill/>
          <a:ln w="1587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28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4076700"/>
            <a:ext cx="6697662" cy="2736850"/>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285126" name="Line 6"/>
          <p:cNvSpPr>
            <a:spLocks noChangeShapeType="1"/>
          </p:cNvSpPr>
          <p:nvPr/>
        </p:nvSpPr>
        <p:spPr bwMode="auto">
          <a:xfrm>
            <a:off x="6300788" y="6524625"/>
            <a:ext cx="2663825" cy="0"/>
          </a:xfrm>
          <a:prstGeom prst="line">
            <a:avLst/>
          </a:prstGeom>
          <a:noFill/>
          <a:ln w="28575" cap="sq">
            <a:solidFill>
              <a:srgbClr val="FF0000"/>
            </a:solidFill>
            <a:round/>
            <a:headEnd/>
            <a:tailEnd/>
          </a:ln>
          <a:effectLst>
            <a:outerShdw dist="107763" dir="2700000" algn="ctr" rotWithShape="0">
              <a:schemeClr val="bg2"/>
            </a:outerShdw>
          </a:effectLst>
          <a:extLst>
            <a:ext uri="{909E8E84-426E-40DD-AFC4-6F175D3DCCD1}">
              <a14:hiddenFill xmlns:a14="http://schemas.microsoft.com/office/drawing/2010/main">
                <a:noFill/>
              </a14:hiddenFill>
            </a:ext>
            <a:ext uri="{53640926-AAD7-44D8-BBD7-CCE9431645EC}">
              <a14:shadowObscured xmlns:a14="http://schemas.microsoft.com/office/drawing/2010/main" val="1"/>
            </a:ext>
          </a:extLst>
        </p:spPr>
        <p:txBody>
          <a:bodyPr>
            <a:spAutoFit/>
          </a:bodyPr>
          <a:lstStyle/>
          <a:p>
            <a:endParaRPr lang="zh-CN" altLang="en-US"/>
          </a:p>
        </p:txBody>
      </p:sp>
    </p:spTree>
  </p:cSld>
  <p:clrMapOvr>
    <a:masterClrMapping/>
  </p:clrMapOvr>
  <p:transition>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ChangeArrowheads="1"/>
          </p:cNvSpPr>
          <p:nvPr/>
        </p:nvSpPr>
        <p:spPr bwMode="auto">
          <a:xfrm>
            <a:off x="468313" y="1989138"/>
            <a:ext cx="80645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nSpc>
                <a:spcPct val="90000"/>
              </a:lnSpc>
              <a:buFont typeface="Wingdings" panose="05000000000000000000" pitchFamily="2" charset="2"/>
              <a:buBlip>
                <a:blip r:embed="rId2"/>
              </a:buBlip>
            </a:pPr>
            <a:r>
              <a:rPr lang="zh-CN" altLang="en-US" sz="2400" b="1">
                <a:effectLst>
                  <a:outerShdw blurRad="38100" dist="38100" dir="2700000" algn="tl">
                    <a:srgbClr val="C0C0C0"/>
                  </a:outerShdw>
                </a:effectLst>
                <a:latin typeface="楷体_GB2312" pitchFamily="49" charset="-122"/>
                <a:ea typeface="楷体_GB2312" pitchFamily="49" charset="-122"/>
              </a:rPr>
              <a:t>重点区域张贴醒目的禁烟标识。一楼大厅会客区摆放控烟宣传材料与戒烟指导手册供取阅。  </a:t>
            </a:r>
          </a:p>
        </p:txBody>
      </p:sp>
      <p:sp>
        <p:nvSpPr>
          <p:cNvPr id="1287171" name="Rectangle 3"/>
          <p:cNvSpPr>
            <a:spLocks noChangeArrowheads="1"/>
          </p:cNvSpPr>
          <p:nvPr/>
        </p:nvSpPr>
        <p:spPr bwMode="auto">
          <a:xfrm>
            <a:off x="1611313" y="473075"/>
            <a:ext cx="5697537"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6.</a:t>
            </a: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开展控烟宣传</a:t>
            </a:r>
          </a:p>
        </p:txBody>
      </p:sp>
      <p:pic>
        <p:nvPicPr>
          <p:cNvPr id="128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3484563"/>
            <a:ext cx="570706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128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781300"/>
            <a:ext cx="3094038" cy="4103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2"/>
          <p:cNvSpPr>
            <a:spLocks noChangeArrowheads="1"/>
          </p:cNvSpPr>
          <p:nvPr/>
        </p:nvSpPr>
        <p:spPr bwMode="auto">
          <a:xfrm>
            <a:off x="539750" y="2205038"/>
            <a:ext cx="8064500"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lnSpc>
                <a:spcPct val="9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领导小组办公室成员负责本司局</a:t>
            </a:r>
          </a:p>
          <a:p>
            <a:pPr>
              <a:lnSpc>
                <a:spcPct val="90000"/>
              </a:lnSpc>
              <a:buFont typeface="Wingdings" panose="05000000000000000000" pitchFamily="2" charset="2"/>
              <a:buNone/>
            </a:pPr>
            <a:r>
              <a:rPr lang="zh-CN" altLang="en-US" sz="2400" b="1">
                <a:effectLst>
                  <a:outerShdw blurRad="38100" dist="38100" dir="2700000" algn="tl">
                    <a:srgbClr val="C0C0C0"/>
                  </a:outerShdw>
                </a:effectLst>
                <a:latin typeface="楷体_GB2312" pitchFamily="49" charset="-122"/>
                <a:ea typeface="楷体_GB2312" pitchFamily="49" charset="-122"/>
              </a:rPr>
              <a:t>   （本单位）的控烟巡查，机关服务中心房管物业处负责来访者的控烟巡查。设立控烟监督举报电话（</a:t>
            </a:r>
            <a:r>
              <a:rPr lang="en-US" altLang="zh-CN" sz="2400" b="1">
                <a:effectLst>
                  <a:outerShdw blurRad="38100" dist="38100" dir="2700000" algn="tl">
                    <a:srgbClr val="C0C0C0"/>
                  </a:outerShdw>
                </a:effectLst>
                <a:latin typeface="楷体_GB2312" pitchFamily="49" charset="-122"/>
                <a:ea typeface="楷体_GB2312" pitchFamily="49" charset="-122"/>
              </a:rPr>
              <a:t>2371</a:t>
            </a:r>
            <a:r>
              <a:rPr lang="zh-CN" altLang="en-US" sz="2400" b="1">
                <a:effectLst>
                  <a:outerShdw blurRad="38100" dist="38100" dir="2700000" algn="tl">
                    <a:srgbClr val="C0C0C0"/>
                  </a:outerShdw>
                </a:effectLst>
                <a:latin typeface="楷体_GB2312" pitchFamily="49" charset="-122"/>
                <a:ea typeface="楷体_GB2312" pitchFamily="49" charset="-122"/>
              </a:rPr>
              <a:t>）和举报信箱（食堂门口意见箱）。</a:t>
            </a:r>
            <a:r>
              <a:rPr lang="zh-CN" altLang="en-US"/>
              <a:t> </a:t>
            </a:r>
            <a:endParaRPr lang="zh-CN" altLang="en-US" sz="2400" b="1">
              <a:effectLst>
                <a:outerShdw blurRad="38100" dist="38100" dir="2700000" algn="tl">
                  <a:srgbClr val="C0C0C0"/>
                </a:outerShdw>
              </a:effectLst>
              <a:latin typeface="楷体_GB2312" pitchFamily="49" charset="-122"/>
              <a:ea typeface="楷体_GB2312" pitchFamily="49" charset="-122"/>
            </a:endParaRPr>
          </a:p>
          <a:p>
            <a:pPr>
              <a:lnSpc>
                <a:spcPct val="90000"/>
              </a:lnSpc>
            </a:pPr>
            <a:endParaRPr lang="zh-CN" altLang="en-US" sz="1200" b="1">
              <a:effectLst>
                <a:outerShdw blurRad="38100" dist="38100" dir="2700000" algn="tl">
                  <a:srgbClr val="C0C0C0"/>
                </a:outerShdw>
              </a:effectLst>
              <a:latin typeface="楷体_GB2312" pitchFamily="49" charset="-122"/>
              <a:ea typeface="楷体_GB2312" pitchFamily="49" charset="-122"/>
            </a:endParaRPr>
          </a:p>
          <a:p>
            <a:pPr>
              <a:lnSpc>
                <a:spcPct val="9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领导小组办公室每季度进行抽查，不定期组织开展联合检查，并通报结果。</a:t>
            </a:r>
          </a:p>
          <a:p>
            <a:pPr>
              <a:lnSpc>
                <a:spcPct val="90000"/>
              </a:lnSpc>
            </a:pPr>
            <a:endParaRPr lang="zh-CN" altLang="en-US" sz="1200" b="1">
              <a:effectLst>
                <a:outerShdw blurRad="38100" dist="38100" dir="2700000" algn="tl">
                  <a:srgbClr val="C0C0C0"/>
                </a:outerShdw>
              </a:effectLst>
              <a:latin typeface="楷体_GB2312" pitchFamily="49" charset="-122"/>
              <a:ea typeface="楷体_GB2312" pitchFamily="49" charset="-122"/>
            </a:endParaRPr>
          </a:p>
          <a:p>
            <a:pPr>
              <a:lnSpc>
                <a:spcPct val="90000"/>
              </a:lnSpc>
              <a:buFont typeface="Wingdings" panose="05000000000000000000" pitchFamily="2" charset="2"/>
              <a:buBlip>
                <a:blip r:embed="rId3"/>
              </a:buBlip>
            </a:pPr>
            <a:r>
              <a:rPr lang="zh-CN" altLang="en-US" sz="2400" b="1">
                <a:effectLst>
                  <a:outerShdw blurRad="38100" dist="38100" dir="2700000" algn="tl">
                    <a:srgbClr val="C0C0C0"/>
                  </a:outerShdw>
                </a:effectLst>
                <a:latin typeface="楷体_GB2312" pitchFamily="49" charset="-122"/>
                <a:ea typeface="楷体_GB2312" pitchFamily="49" charset="-122"/>
              </a:rPr>
              <a:t>创建无烟卫生部机关工作领导小组办公室负责本规定的监督、检查和解释。</a:t>
            </a:r>
            <a:r>
              <a:rPr lang="zh-CN" altLang="en-US"/>
              <a:t> </a:t>
            </a:r>
          </a:p>
        </p:txBody>
      </p:sp>
      <p:sp>
        <p:nvSpPr>
          <p:cNvPr id="1288195" name="Rectangle 3"/>
          <p:cNvSpPr>
            <a:spLocks noChangeArrowheads="1"/>
          </p:cNvSpPr>
          <p:nvPr/>
        </p:nvSpPr>
        <p:spPr bwMode="auto">
          <a:xfrm>
            <a:off x="179388" y="473075"/>
            <a:ext cx="5697537"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7.</a:t>
            </a: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监督检查</a:t>
            </a:r>
          </a:p>
        </p:txBody>
      </p:sp>
      <p:pic>
        <p:nvPicPr>
          <p:cNvPr id="128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388" y="73025"/>
            <a:ext cx="2227262" cy="2419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42" name="Picture 2" descr="9月份无烟卫生部机关通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200" y="1557338"/>
            <a:ext cx="1708150" cy="2349500"/>
          </a:xfrm>
          <a:prstGeom prst="rect">
            <a:avLst/>
          </a:prstGeom>
          <a:noFill/>
          <a:ln w="1587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290243" name="Rectangle 3"/>
          <p:cNvSpPr>
            <a:spLocks noChangeArrowheads="1"/>
          </p:cNvSpPr>
          <p:nvPr/>
        </p:nvSpPr>
        <p:spPr bwMode="auto">
          <a:xfrm>
            <a:off x="34925" y="260350"/>
            <a:ext cx="91090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zh-CN" altLang="en-US" sz="3200" b="1">
                <a:solidFill>
                  <a:srgbClr val="0000A6"/>
                </a:solidFill>
                <a:effectLst>
                  <a:outerShdw blurRad="38100" dist="38100" dir="2700000" algn="tl">
                    <a:srgbClr val="C0C0C0"/>
                  </a:outerShdw>
                </a:effectLst>
                <a:ea typeface="楷体_GB2312" pitchFamily="49" charset="-122"/>
              </a:rPr>
              <a:t>开展</a:t>
            </a:r>
            <a:r>
              <a:rPr lang="en-US" altLang="zh-CN" sz="3200" b="1">
                <a:solidFill>
                  <a:srgbClr val="0000A6"/>
                </a:solidFill>
                <a:effectLst>
                  <a:outerShdw blurRad="38100" dist="38100" dir="2700000" algn="tl">
                    <a:srgbClr val="C0C0C0"/>
                  </a:outerShdw>
                </a:effectLst>
                <a:latin typeface="Arial" panose="020B0604020202020204" pitchFamily="34" charset="0"/>
                <a:ea typeface="楷体_GB2312" pitchFamily="49" charset="-122"/>
              </a:rPr>
              <a:t>PM2.5</a:t>
            </a:r>
            <a:r>
              <a:rPr lang="zh-CN" altLang="en-US" sz="3200" b="1">
                <a:solidFill>
                  <a:srgbClr val="0000A6"/>
                </a:solidFill>
                <a:effectLst>
                  <a:outerShdw blurRad="38100" dist="38100" dir="2700000" algn="tl">
                    <a:srgbClr val="C0C0C0"/>
                  </a:outerShdw>
                </a:effectLst>
                <a:ea typeface="楷体_GB2312" pitchFamily="49" charset="-122"/>
              </a:rPr>
              <a:t>浓度环境监测</a:t>
            </a:r>
          </a:p>
        </p:txBody>
      </p:sp>
      <p:pic>
        <p:nvPicPr>
          <p:cNvPr id="129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1341438"/>
            <a:ext cx="5392738" cy="5516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body" idx="1"/>
          </p:nvPr>
        </p:nvSpPr>
        <p:spPr>
          <a:xfrm>
            <a:off x="395288" y="2276475"/>
            <a:ext cx="4932362" cy="36718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Font typeface="Wingdings" panose="05000000000000000000" pitchFamily="2" charset="2"/>
              <a:buBlip>
                <a:blip r:embed="rId3"/>
              </a:buBlip>
            </a:pPr>
            <a:r>
              <a:rPr lang="en-US" altLang="zh-CN" sz="2800" b="1">
                <a:effectLst>
                  <a:outerShdw blurRad="38100" dist="38100" dir="2700000" algn="tl">
                    <a:srgbClr val="C0C0C0"/>
                  </a:outerShdw>
                </a:effectLst>
                <a:latin typeface="楷体_GB2312" pitchFamily="49" charset="-122"/>
                <a:ea typeface="楷体_GB2312" pitchFamily="49" charset="-122"/>
              </a:rPr>
              <a:t>5</a:t>
            </a:r>
            <a:r>
              <a:rPr lang="zh-CN" altLang="en-US" sz="2800" b="1">
                <a:effectLst>
                  <a:outerShdw blurRad="38100" dist="38100" dir="2700000" algn="tl">
                    <a:srgbClr val="C0C0C0"/>
                  </a:outerShdw>
                </a:effectLst>
                <a:latin typeface="楷体_GB2312" pitchFamily="49" charset="-122"/>
                <a:ea typeface="楷体_GB2312" pitchFamily="49" charset="-122"/>
              </a:rPr>
              <a:t>月</a:t>
            </a:r>
            <a:r>
              <a:rPr lang="en-US" altLang="zh-CN" sz="2800" b="1">
                <a:effectLst>
                  <a:outerShdw blurRad="38100" dist="38100" dir="2700000" algn="tl">
                    <a:srgbClr val="C0C0C0"/>
                  </a:outerShdw>
                </a:effectLst>
                <a:latin typeface="楷体_GB2312" pitchFamily="49" charset="-122"/>
                <a:ea typeface="楷体_GB2312" pitchFamily="49" charset="-122"/>
              </a:rPr>
              <a:t>26</a:t>
            </a:r>
            <a:r>
              <a:rPr lang="zh-CN" altLang="en-US" sz="2800" b="1">
                <a:effectLst>
                  <a:outerShdw blurRad="38100" dist="38100" dir="2700000" algn="tl">
                    <a:srgbClr val="C0C0C0"/>
                  </a:outerShdw>
                </a:effectLst>
                <a:latin typeface="楷体_GB2312" pitchFamily="49" charset="-122"/>
                <a:ea typeface="楷体_GB2312" pitchFamily="49" charset="-122"/>
              </a:rPr>
              <a:t>日、</a:t>
            </a:r>
            <a:r>
              <a:rPr lang="en-US" altLang="zh-CN" sz="2800" b="1">
                <a:effectLst>
                  <a:outerShdw blurRad="38100" dist="38100" dir="2700000" algn="tl">
                    <a:srgbClr val="C0C0C0"/>
                  </a:outerShdw>
                </a:effectLst>
                <a:latin typeface="楷体_GB2312" pitchFamily="49" charset="-122"/>
                <a:ea typeface="楷体_GB2312" pitchFamily="49" charset="-122"/>
              </a:rPr>
              <a:t>6</a:t>
            </a:r>
            <a:r>
              <a:rPr lang="zh-CN" altLang="en-US" sz="2800" b="1">
                <a:effectLst>
                  <a:outerShdw blurRad="38100" dist="38100" dir="2700000" algn="tl">
                    <a:srgbClr val="C0C0C0"/>
                  </a:outerShdw>
                </a:effectLst>
                <a:latin typeface="楷体_GB2312" pitchFamily="49" charset="-122"/>
                <a:ea typeface="楷体_GB2312" pitchFamily="49" charset="-122"/>
              </a:rPr>
              <a:t>月</a:t>
            </a:r>
            <a:r>
              <a:rPr lang="en-US" altLang="zh-CN" sz="2800" b="1">
                <a:effectLst>
                  <a:outerShdw blurRad="38100" dist="38100" dir="2700000" algn="tl">
                    <a:srgbClr val="C0C0C0"/>
                  </a:outerShdw>
                </a:effectLst>
                <a:latin typeface="楷体_GB2312" pitchFamily="49" charset="-122"/>
                <a:ea typeface="楷体_GB2312" pitchFamily="49" charset="-122"/>
              </a:rPr>
              <a:t>28</a:t>
            </a:r>
            <a:r>
              <a:rPr lang="zh-CN" altLang="en-US" sz="2800" b="1">
                <a:effectLst>
                  <a:outerShdw blurRad="38100" dist="38100" dir="2700000" algn="tl">
                    <a:srgbClr val="C0C0C0"/>
                  </a:outerShdw>
                </a:effectLst>
                <a:latin typeface="楷体_GB2312" pitchFamily="49" charset="-122"/>
                <a:ea typeface="楷体_GB2312" pitchFamily="49" charset="-122"/>
              </a:rPr>
              <a:t>日邀请朝阳医院和中日友好医院戒烟门诊专家，为吸烟职工提供戒烟咨询服务。</a:t>
            </a:r>
          </a:p>
          <a:p>
            <a:pPr>
              <a:buFont typeface="Wingdings" panose="05000000000000000000" pitchFamily="2" charset="2"/>
              <a:buBlip>
                <a:blip r:embed="rId3"/>
              </a:buBlip>
            </a:pPr>
            <a:r>
              <a:rPr lang="en-US" altLang="zh-CN" sz="2800" b="1">
                <a:effectLst>
                  <a:outerShdw blurRad="38100" dist="38100" dir="2700000" algn="tl">
                    <a:srgbClr val="C0C0C0"/>
                  </a:outerShdw>
                </a:effectLst>
                <a:latin typeface="楷体_GB2312" pitchFamily="49" charset="-122"/>
                <a:ea typeface="楷体_GB2312" pitchFamily="49" charset="-122"/>
              </a:rPr>
              <a:t>2</a:t>
            </a:r>
            <a:r>
              <a:rPr lang="zh-CN" altLang="en-US" sz="2800" b="1">
                <a:effectLst>
                  <a:outerShdw blurRad="38100" dist="38100" dir="2700000" algn="tl">
                    <a:srgbClr val="C0C0C0"/>
                  </a:outerShdw>
                </a:effectLst>
                <a:latin typeface="楷体_GB2312" pitchFamily="49" charset="-122"/>
                <a:ea typeface="楷体_GB2312" pitchFamily="49" charset="-122"/>
              </a:rPr>
              <a:t>次共为</a:t>
            </a:r>
            <a:r>
              <a:rPr lang="en-US" altLang="zh-CN" sz="2800" b="1">
                <a:effectLst>
                  <a:outerShdw blurRad="38100" dist="38100" dir="2700000" algn="tl">
                    <a:srgbClr val="C0C0C0"/>
                  </a:outerShdw>
                </a:effectLst>
                <a:latin typeface="楷体_GB2312" pitchFamily="49" charset="-122"/>
                <a:ea typeface="楷体_GB2312" pitchFamily="49" charset="-122"/>
              </a:rPr>
              <a:t>106</a:t>
            </a:r>
            <a:r>
              <a:rPr lang="zh-CN" altLang="en-US" sz="2800" b="1">
                <a:effectLst>
                  <a:outerShdw blurRad="38100" dist="38100" dir="2700000" algn="tl">
                    <a:srgbClr val="C0C0C0"/>
                  </a:outerShdw>
                </a:effectLst>
                <a:latin typeface="楷体_GB2312" pitchFamily="49" charset="-122"/>
                <a:ea typeface="楷体_GB2312" pitchFamily="49" charset="-122"/>
              </a:rPr>
              <a:t>人提供了戒烟咨询，并免费提供了</a:t>
            </a:r>
            <a:r>
              <a:rPr lang="en-US" altLang="zh-CN" sz="2800" b="1">
                <a:effectLst>
                  <a:outerShdw blurRad="38100" dist="38100" dir="2700000" algn="tl">
                    <a:srgbClr val="C0C0C0"/>
                  </a:outerShdw>
                </a:effectLst>
                <a:latin typeface="楷体_GB2312" pitchFamily="49" charset="-122"/>
                <a:ea typeface="楷体_GB2312" pitchFamily="49" charset="-122"/>
              </a:rPr>
              <a:t>38</a:t>
            </a:r>
            <a:r>
              <a:rPr lang="zh-CN" altLang="en-US" sz="2800" b="1">
                <a:effectLst>
                  <a:outerShdw blurRad="38100" dist="38100" dir="2700000" algn="tl">
                    <a:srgbClr val="C0C0C0"/>
                  </a:outerShdw>
                </a:effectLst>
                <a:latin typeface="楷体_GB2312" pitchFamily="49" charset="-122"/>
                <a:ea typeface="楷体_GB2312" pitchFamily="49" charset="-122"/>
              </a:rPr>
              <a:t>人份戒烟药物。</a:t>
            </a:r>
          </a:p>
        </p:txBody>
      </p:sp>
      <p:sp>
        <p:nvSpPr>
          <p:cNvPr id="1292291" name="Rectangle 3"/>
          <p:cNvSpPr>
            <a:spLocks noChangeArrowheads="1"/>
          </p:cNvSpPr>
          <p:nvPr/>
        </p:nvSpPr>
        <p:spPr bwMode="auto">
          <a:xfrm>
            <a:off x="2339975" y="836613"/>
            <a:ext cx="4673600" cy="5794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53640926-AAD7-44D8-BBD7-CCE9431645EC}">
              <a14:shadowObscured xmlns:a14="http://schemas.microsoft.com/office/drawing/2010/main" val="1"/>
            </a:ext>
          </a:extLst>
        </p:spPr>
        <p:txBody>
          <a:bodyPr wrap="none">
            <a:spAutoFit/>
          </a:bodyPr>
          <a:lstStyle/>
          <a:p>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8.</a:t>
            </a: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开展两次戒烟咨询服务</a:t>
            </a:r>
          </a:p>
        </p:txBody>
      </p:sp>
      <p:pic>
        <p:nvPicPr>
          <p:cNvPr id="129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575" y="2205038"/>
            <a:ext cx="3527425"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ChangeArrowheads="1"/>
          </p:cNvSpPr>
          <p:nvPr/>
        </p:nvSpPr>
        <p:spPr bwMode="auto">
          <a:xfrm>
            <a:off x="611188" y="1916113"/>
            <a:ext cx="7772400"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469900" indent="-469900">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908050" indent="-436563">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304925" indent="-395288">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93863" indent="-38735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93913" indent="-398463">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511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30083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655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922713" indent="-398463" fontAlgn="base">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a:buFont typeface="Wingdings" panose="05000000000000000000" pitchFamily="2" charset="2"/>
              <a:buNone/>
            </a:pPr>
            <a:r>
              <a:rPr lang="en-US" altLang="zh-CN" sz="2800" b="1">
                <a:effectLst>
                  <a:outerShdw blurRad="38100" dist="38100" dir="2700000" algn="tl">
                    <a:srgbClr val="C0C0C0"/>
                  </a:outerShdw>
                </a:effectLst>
                <a:latin typeface="楷体_GB2312" pitchFamily="49" charset="-122"/>
                <a:ea typeface="楷体_GB2312" pitchFamily="49" charset="-122"/>
              </a:rPr>
              <a:t>      </a:t>
            </a:r>
            <a:r>
              <a:rPr lang="zh-CN" altLang="en-US" sz="2800" b="1">
                <a:effectLst>
                  <a:outerShdw blurRad="38100" dist="38100" dir="2700000" algn="tl">
                    <a:srgbClr val="C0C0C0"/>
                  </a:outerShdw>
                </a:effectLst>
                <a:latin typeface="楷体_GB2312" pitchFamily="49" charset="-122"/>
                <a:ea typeface="楷体_GB2312" pitchFamily="49" charset="-122"/>
              </a:rPr>
              <a:t>从</a:t>
            </a:r>
            <a:r>
              <a:rPr lang="en-US" altLang="zh-CN" sz="2800" b="1">
                <a:effectLst>
                  <a:outerShdw blurRad="38100" dist="38100" dir="2700000" algn="tl">
                    <a:srgbClr val="C0C0C0"/>
                  </a:outerShdw>
                </a:effectLst>
                <a:latin typeface="楷体_GB2312" pitchFamily="49" charset="-122"/>
                <a:ea typeface="楷体_GB2312" pitchFamily="49" charset="-122"/>
              </a:rPr>
              <a:t>1950</a:t>
            </a:r>
            <a:r>
              <a:rPr lang="zh-CN" altLang="en-US" sz="2800" b="1">
                <a:effectLst>
                  <a:outerShdw blurRad="38100" dist="38100" dir="2700000" algn="tl">
                    <a:srgbClr val="C0C0C0"/>
                  </a:outerShdw>
                </a:effectLst>
                <a:latin typeface="楷体_GB2312" pitchFamily="49" charset="-122"/>
                <a:ea typeface="楷体_GB2312" pitchFamily="49" charset="-122"/>
              </a:rPr>
              <a:t>年以来，烟草的危害被大量的科学事实证实。</a:t>
            </a:r>
          </a:p>
          <a:p>
            <a:pPr>
              <a:buFont typeface="Wingdings" panose="05000000000000000000" pitchFamily="2" charset="2"/>
              <a:buNone/>
            </a:pPr>
            <a:r>
              <a:rPr lang="zh-CN" altLang="en-US" sz="2800" b="1">
                <a:effectLst>
                  <a:outerShdw blurRad="38100" dist="38100" dir="2700000" algn="tl">
                    <a:srgbClr val="C0C0C0"/>
                  </a:outerShdw>
                </a:effectLst>
                <a:latin typeface="楷体_GB2312" pitchFamily="49" charset="-122"/>
                <a:ea typeface="楷体_GB2312" pitchFamily="49" charset="-122"/>
              </a:rPr>
              <a:t>      </a:t>
            </a:r>
            <a:r>
              <a:rPr lang="en-US" altLang="zh-CN" sz="2800" b="1">
                <a:effectLst>
                  <a:outerShdw blurRad="38100" dist="38100" dir="2700000" algn="tl">
                    <a:srgbClr val="C0C0C0"/>
                  </a:outerShdw>
                </a:effectLst>
                <a:latin typeface="楷体_GB2312" pitchFamily="49" charset="-122"/>
                <a:ea typeface="楷体_GB2312" pitchFamily="49" charset="-122"/>
              </a:rPr>
              <a:t>1964</a:t>
            </a:r>
            <a:r>
              <a:rPr lang="zh-CN" altLang="en-US" sz="2800" b="1">
                <a:effectLst>
                  <a:outerShdw blurRad="38100" dist="38100" dir="2700000" algn="tl">
                    <a:srgbClr val="C0C0C0"/>
                  </a:outerShdw>
                </a:effectLst>
                <a:latin typeface="楷体_GB2312" pitchFamily="49" charset="-122"/>
                <a:ea typeface="楷体_GB2312" pitchFamily="49" charset="-122"/>
              </a:rPr>
              <a:t>年，美国政府发表有关烟草危害的卫生总监报告，这是第一次以政府的名义确认烟草的危害。</a:t>
            </a:r>
          </a:p>
          <a:p>
            <a:pPr>
              <a:buFont typeface="Wingdings" panose="05000000000000000000" pitchFamily="2" charset="2"/>
              <a:buNone/>
            </a:pPr>
            <a:r>
              <a:rPr lang="zh-CN" altLang="en-US" sz="2800" b="1">
                <a:effectLst>
                  <a:outerShdw blurRad="38100" dist="38100" dir="2700000" algn="tl">
                    <a:srgbClr val="C0C0C0"/>
                  </a:outerShdw>
                </a:effectLst>
                <a:latin typeface="楷体_GB2312" pitchFamily="49" charset="-122"/>
                <a:ea typeface="楷体_GB2312" pitchFamily="49" charset="-122"/>
              </a:rPr>
              <a:t>      从</a:t>
            </a:r>
            <a:r>
              <a:rPr lang="en-US" altLang="zh-CN" sz="2800" b="1">
                <a:effectLst>
                  <a:outerShdw blurRad="38100" dist="38100" dir="2700000" algn="tl">
                    <a:srgbClr val="C0C0C0"/>
                  </a:outerShdw>
                </a:effectLst>
                <a:latin typeface="楷体_GB2312" pitchFamily="49" charset="-122"/>
                <a:ea typeface="楷体_GB2312" pitchFamily="49" charset="-122"/>
              </a:rPr>
              <a:t>1970</a:t>
            </a:r>
            <a:r>
              <a:rPr lang="zh-CN" altLang="en-US" sz="2800" b="1">
                <a:effectLst>
                  <a:outerShdw blurRad="38100" dist="38100" dir="2700000" algn="tl">
                    <a:srgbClr val="C0C0C0"/>
                  </a:outerShdw>
                </a:effectLst>
                <a:latin typeface="楷体_GB2312" pitchFamily="49" charset="-122"/>
                <a:ea typeface="楷体_GB2312" pitchFamily="49" charset="-122"/>
              </a:rPr>
              <a:t>年开始，世界卫生大会就其烟草控制作过多次决议。</a:t>
            </a:r>
          </a:p>
          <a:p>
            <a:pPr>
              <a:buFont typeface="Wingdings" panose="05000000000000000000" pitchFamily="2" charset="2"/>
              <a:buNone/>
            </a:pPr>
            <a:r>
              <a:rPr lang="zh-CN" altLang="en-US" sz="2800" b="1">
                <a:effectLst>
                  <a:outerShdw blurRad="38100" dist="38100" dir="2700000" algn="tl">
                    <a:srgbClr val="C0C0C0"/>
                  </a:outerShdw>
                </a:effectLst>
                <a:latin typeface="楷体_GB2312" pitchFamily="49" charset="-122"/>
                <a:ea typeface="楷体_GB2312" pitchFamily="49" charset="-122"/>
              </a:rPr>
              <a:t>      </a:t>
            </a:r>
            <a:r>
              <a:rPr lang="en-US" altLang="zh-CN" sz="2800" b="1">
                <a:effectLst>
                  <a:outerShdw blurRad="38100" dist="38100" dir="2700000" algn="tl">
                    <a:srgbClr val="C0C0C0"/>
                  </a:outerShdw>
                </a:effectLst>
                <a:latin typeface="楷体_GB2312" pitchFamily="49" charset="-122"/>
                <a:ea typeface="楷体_GB2312" pitchFamily="49" charset="-122"/>
              </a:rPr>
              <a:t>2003</a:t>
            </a:r>
            <a:r>
              <a:rPr lang="zh-CN" altLang="en-US" sz="2800" b="1">
                <a:effectLst>
                  <a:outerShdw blurRad="38100" dist="38100" dir="2700000" algn="tl">
                    <a:srgbClr val="C0C0C0"/>
                  </a:outerShdw>
                </a:effectLst>
                <a:latin typeface="楷体_GB2312" pitchFamily="49" charset="-122"/>
                <a:ea typeface="楷体_GB2312" pitchFamily="49" charset="-122"/>
              </a:rPr>
              <a:t>年</a:t>
            </a:r>
            <a:r>
              <a:rPr lang="en-US" altLang="zh-CN" sz="2800" b="1">
                <a:effectLst>
                  <a:outerShdw blurRad="38100" dist="38100" dir="2700000" algn="tl">
                    <a:srgbClr val="C0C0C0"/>
                  </a:outerShdw>
                </a:effectLst>
                <a:latin typeface="楷体_GB2312" pitchFamily="49" charset="-122"/>
                <a:ea typeface="楷体_GB2312" pitchFamily="49" charset="-122"/>
              </a:rPr>
              <a:t>5</a:t>
            </a:r>
            <a:r>
              <a:rPr lang="zh-CN" altLang="en-US" sz="2800" b="1">
                <a:effectLst>
                  <a:outerShdw blurRad="38100" dist="38100" dir="2700000" algn="tl">
                    <a:srgbClr val="C0C0C0"/>
                  </a:outerShdw>
                </a:effectLst>
                <a:latin typeface="楷体_GB2312" pitchFamily="49" charset="-122"/>
                <a:ea typeface="楷体_GB2312" pitchFamily="49" charset="-122"/>
              </a:rPr>
              <a:t>月，第</a:t>
            </a:r>
            <a:r>
              <a:rPr lang="en-US" altLang="zh-CN" sz="2800" b="1">
                <a:effectLst>
                  <a:outerShdw blurRad="38100" dist="38100" dir="2700000" algn="tl">
                    <a:srgbClr val="C0C0C0"/>
                  </a:outerShdw>
                </a:effectLst>
                <a:latin typeface="楷体_GB2312" pitchFamily="49" charset="-122"/>
                <a:ea typeface="楷体_GB2312" pitchFamily="49" charset="-122"/>
              </a:rPr>
              <a:t>56</a:t>
            </a:r>
            <a:r>
              <a:rPr lang="zh-CN" altLang="en-US" sz="2800" b="1">
                <a:effectLst>
                  <a:outerShdw blurRad="38100" dist="38100" dir="2700000" algn="tl">
                    <a:srgbClr val="C0C0C0"/>
                  </a:outerShdw>
                </a:effectLst>
                <a:latin typeface="楷体_GB2312" pitchFamily="49" charset="-122"/>
                <a:ea typeface="楷体_GB2312" pitchFamily="49" charset="-122"/>
              </a:rPr>
              <a:t>届世界卫生大会通过</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烟草控制框架公约</a:t>
            </a:r>
            <a:r>
              <a:rPr lang="en-US" altLang="zh-CN" sz="2800" b="1">
                <a:effectLst>
                  <a:outerShdw blurRad="38100" dist="38100" dir="2700000" algn="tl">
                    <a:srgbClr val="C0C0C0"/>
                  </a:outerShdw>
                </a:effectLst>
                <a:latin typeface="楷体_GB2312" pitchFamily="49" charset="-122"/>
                <a:ea typeface="楷体_GB2312" pitchFamily="49" charset="-122"/>
              </a:rPr>
              <a:t>》</a:t>
            </a:r>
          </a:p>
        </p:txBody>
      </p:sp>
      <p:sp>
        <p:nvSpPr>
          <p:cNvPr id="1252355" name="Text Box 3"/>
          <p:cNvSpPr txBox="1">
            <a:spLocks noChangeArrowheads="1"/>
          </p:cNvSpPr>
          <p:nvPr/>
        </p:nvSpPr>
        <p:spPr bwMode="auto">
          <a:xfrm>
            <a:off x="611188" y="904875"/>
            <a:ext cx="7993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3200" b="1">
                <a:solidFill>
                  <a:srgbClr val="F90000"/>
                </a:solidFill>
                <a:effectLst>
                  <a:outerShdw blurRad="38100" dist="38100" dir="2700000" algn="tl">
                    <a:srgbClr val="C0C0C0"/>
                  </a:outerShdw>
                </a:effectLst>
                <a:ea typeface="楷体_GB2312" pitchFamily="49" charset="-122"/>
              </a:rPr>
              <a:t>从科学到政策，历时半个多世纪</a:t>
            </a:r>
          </a:p>
        </p:txBody>
      </p:sp>
    </p:spTree>
  </p:cSld>
  <p:clrMapOvr>
    <a:masterClrMapping/>
  </p:clrMapOvr>
  <p:transition>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2"/>
          <p:cNvSpPr>
            <a:spLocks noGrp="1" noChangeArrowheads="1"/>
          </p:cNvSpPr>
          <p:nvPr>
            <p:ph type="body" idx="1"/>
          </p:nvPr>
        </p:nvSpPr>
        <p:spPr>
          <a:xfrm>
            <a:off x="576263" y="2349500"/>
            <a:ext cx="5003800" cy="36718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Font typeface="Wingdings" panose="05000000000000000000" pitchFamily="2" charset="2"/>
              <a:buNone/>
            </a:pPr>
            <a:r>
              <a:rPr lang="en-US" altLang="zh-CN" sz="2800" b="1">
                <a:effectLst>
                  <a:outerShdw blurRad="38100" dist="38100" dir="2700000" algn="tl">
                    <a:srgbClr val="C0C0C0"/>
                  </a:outerShdw>
                </a:effectLst>
                <a:latin typeface="楷体_GB2312" pitchFamily="49" charset="-122"/>
                <a:ea typeface="楷体_GB2312" pitchFamily="49" charset="-122"/>
              </a:rPr>
              <a:t>5</a:t>
            </a:r>
            <a:r>
              <a:rPr lang="zh-CN" altLang="en-US" sz="2800" b="1">
                <a:effectLst>
                  <a:outerShdw blurRad="38100" dist="38100" dir="2700000" algn="tl">
                    <a:srgbClr val="C0C0C0"/>
                  </a:outerShdw>
                </a:effectLst>
                <a:latin typeface="楷体_GB2312" pitchFamily="49" charset="-122"/>
                <a:ea typeface="楷体_GB2312" pitchFamily="49" charset="-122"/>
              </a:rPr>
              <a:t>月</a:t>
            </a:r>
            <a:r>
              <a:rPr lang="en-US" altLang="zh-CN" sz="2800" b="1">
                <a:effectLst>
                  <a:outerShdw blurRad="38100" dist="38100" dir="2700000" algn="tl">
                    <a:srgbClr val="C0C0C0"/>
                  </a:outerShdw>
                </a:effectLst>
                <a:latin typeface="楷体_GB2312" pitchFamily="49" charset="-122"/>
                <a:ea typeface="楷体_GB2312" pitchFamily="49" charset="-122"/>
              </a:rPr>
              <a:t>25</a:t>
            </a:r>
            <a:r>
              <a:rPr lang="zh-CN" altLang="en-US" sz="2800" b="1">
                <a:effectLst>
                  <a:outerShdw blurRad="38100" dist="38100" dir="2700000" algn="tl">
                    <a:srgbClr val="C0C0C0"/>
                  </a:outerShdw>
                </a:effectLst>
                <a:latin typeface="楷体_GB2312" pitchFamily="49" charset="-122"/>
                <a:ea typeface="楷体_GB2312" pitchFamily="49" charset="-122"/>
              </a:rPr>
              <a:t>日，主要培训内容：</a:t>
            </a:r>
          </a:p>
          <a:p>
            <a:pP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rPr>
              <a:t>解读</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管理规定</a:t>
            </a:r>
            <a:r>
              <a:rPr lang="en-US" altLang="zh-CN" sz="2800" b="1">
                <a:effectLst>
                  <a:outerShdw blurRad="38100" dist="38100" dir="2700000" algn="tl">
                    <a:srgbClr val="C0C0C0"/>
                  </a:outerShdw>
                </a:effectLst>
                <a:latin typeface="楷体_GB2312" pitchFamily="49" charset="-122"/>
                <a:ea typeface="楷体_GB2312" pitchFamily="49" charset="-122"/>
              </a:rPr>
              <a:t>》</a:t>
            </a:r>
          </a:p>
          <a:p>
            <a:pP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rPr>
              <a:t>介绍监督检查方案</a:t>
            </a:r>
          </a:p>
          <a:p>
            <a:pP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rPr>
              <a:t>通报职工吸烟情况基线调查和</a:t>
            </a:r>
            <a:r>
              <a:rPr lang="en-US" altLang="zh-CN" sz="2800" b="1">
                <a:effectLst>
                  <a:outerShdw blurRad="38100" dist="38100" dir="2700000" algn="tl">
                    <a:srgbClr val="C0C0C0"/>
                  </a:outerShdw>
                </a:effectLst>
                <a:latin typeface="楷体_GB2312" pitchFamily="49" charset="-122"/>
                <a:ea typeface="楷体_GB2312" pitchFamily="49" charset="-122"/>
              </a:rPr>
              <a:t>PM2.5</a:t>
            </a:r>
            <a:r>
              <a:rPr lang="zh-CN" altLang="en-US" sz="2800" b="1">
                <a:effectLst>
                  <a:outerShdw blurRad="38100" dist="38100" dir="2700000" algn="tl">
                    <a:srgbClr val="C0C0C0"/>
                  </a:outerShdw>
                </a:effectLst>
                <a:latin typeface="楷体_GB2312" pitchFamily="49" charset="-122"/>
                <a:ea typeface="楷体_GB2312" pitchFamily="49" charset="-122"/>
              </a:rPr>
              <a:t>浓度环境监测结果</a:t>
            </a:r>
            <a:r>
              <a:rPr lang="zh-CN" altLang="en-US"/>
              <a:t> </a:t>
            </a:r>
          </a:p>
        </p:txBody>
      </p:sp>
      <p:sp>
        <p:nvSpPr>
          <p:cNvPr id="1294339" name="Rectangle 3"/>
          <p:cNvSpPr>
            <a:spLocks noChangeArrowheads="1"/>
          </p:cNvSpPr>
          <p:nvPr/>
        </p:nvSpPr>
        <p:spPr bwMode="auto">
          <a:xfrm>
            <a:off x="2268538" y="836613"/>
            <a:ext cx="4673600" cy="5794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53640926-AAD7-44D8-BBD7-CCE9431645EC}">
              <a14:shadowObscured xmlns:a14="http://schemas.microsoft.com/office/drawing/2010/main" val="1"/>
            </a:ext>
          </a:extLst>
        </p:spPr>
        <p:txBody>
          <a:bodyPr wrap="none">
            <a:spAutoFit/>
          </a:bodyPr>
          <a:lstStyle/>
          <a:p>
            <a:r>
              <a:rPr lang="en-US" altLang="zh-CN" sz="3200" b="1">
                <a:solidFill>
                  <a:srgbClr val="0000A6"/>
                </a:solidFill>
                <a:effectLst>
                  <a:outerShdw blurRad="38100" dist="38100" dir="2700000" algn="tl">
                    <a:srgbClr val="C0C0C0"/>
                  </a:outerShdw>
                </a:effectLst>
                <a:latin typeface="楷体_GB2312" pitchFamily="49" charset="-122"/>
                <a:ea typeface="楷体_GB2312" pitchFamily="49" charset="-122"/>
              </a:rPr>
              <a:t>9.</a:t>
            </a: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举办综合处处长培训班</a:t>
            </a:r>
          </a:p>
        </p:txBody>
      </p:sp>
      <p:pic>
        <p:nvPicPr>
          <p:cNvPr id="129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205038"/>
            <a:ext cx="349250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 uri="{53640926-AAD7-44D8-BBD7-CCE9431645EC}">
              <a14:shadowObscured xmlns:a14="http://schemas.microsoft.com/office/drawing/2010/main" val="1"/>
            </a:ext>
          </a:extLst>
        </p:spPr>
      </p:pic>
    </p:spTree>
  </p:cSld>
  <p:clrMapOvr>
    <a:masterClrMapping/>
  </p:clrMapOvr>
  <p:transition>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body" idx="1"/>
          </p:nvPr>
        </p:nvSpPr>
        <p:spPr>
          <a:xfrm>
            <a:off x="539750" y="2060575"/>
            <a:ext cx="8064500" cy="35988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rPr>
              <a:t>各方面的肯定和大力支持：领导、驻楼各单位、不吸烟职工、吸烟职工</a:t>
            </a:r>
          </a:p>
          <a:p>
            <a:pPr>
              <a:buFont typeface="Wingdings" panose="05000000000000000000" pitchFamily="2" charset="2"/>
              <a:buBlip>
                <a:blip r:embed="rId3"/>
              </a:buBlip>
            </a:pPr>
            <a:endParaRPr lang="zh-CN" altLang="en-US" sz="1400" b="1">
              <a:effectLst>
                <a:outerShdw blurRad="38100" dist="38100" dir="2700000" algn="tl">
                  <a:srgbClr val="C0C0C0"/>
                </a:outerShdw>
              </a:effectLst>
              <a:latin typeface="楷体_GB2312" pitchFamily="49" charset="-122"/>
              <a:ea typeface="楷体_GB2312" pitchFamily="49" charset="-122"/>
            </a:endParaRPr>
          </a:p>
          <a:p>
            <a:pP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rPr>
              <a:t>国内外超常的反响</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媒体高规格报道，</a:t>
            </a:r>
            <a:r>
              <a:rPr lang="en-US" altLang="zh-CN" sz="2800" b="1">
                <a:effectLst>
                  <a:outerShdw blurRad="38100" dist="38100" dir="2700000" algn="tl">
                    <a:srgbClr val="C0C0C0"/>
                  </a:outerShdw>
                </a:effectLst>
                <a:latin typeface="楷体_GB2312" pitchFamily="49" charset="-122"/>
                <a:ea typeface="楷体_GB2312" pitchFamily="49" charset="-122"/>
              </a:rPr>
              <a:t>WHO</a:t>
            </a:r>
            <a:r>
              <a:rPr lang="zh-CN" altLang="en-US" sz="2800" b="1">
                <a:effectLst>
                  <a:outerShdw blurRad="38100" dist="38100" dir="2700000" algn="tl">
                    <a:srgbClr val="C0C0C0"/>
                  </a:outerShdw>
                </a:effectLst>
                <a:latin typeface="楷体_GB2312" pitchFamily="49" charset="-122"/>
                <a:ea typeface="楷体_GB2312" pitchFamily="49" charset="-122"/>
              </a:rPr>
              <a:t>派人现场参观后发来贺信。</a:t>
            </a:r>
          </a:p>
          <a:p>
            <a:pPr>
              <a:buFont typeface="Wingdings" panose="05000000000000000000" pitchFamily="2" charset="2"/>
              <a:buBlip>
                <a:blip r:embed="rId3"/>
              </a:buBlip>
            </a:pPr>
            <a:endParaRPr lang="zh-CN" altLang="en-US" sz="1400" b="1">
              <a:effectLst>
                <a:outerShdw blurRad="38100" dist="38100" dir="2700000" algn="tl">
                  <a:srgbClr val="C0C0C0"/>
                </a:outerShdw>
              </a:effectLst>
              <a:latin typeface="楷体_GB2312" pitchFamily="49" charset="-122"/>
              <a:ea typeface="楷体_GB2312" pitchFamily="49" charset="-122"/>
            </a:endParaRPr>
          </a:p>
          <a:p>
            <a:pPr>
              <a:buFont typeface="Wingdings" panose="05000000000000000000" pitchFamily="2" charset="2"/>
              <a:buBlip>
                <a:blip r:embed="rId3"/>
              </a:buBlip>
            </a:pPr>
            <a:r>
              <a:rPr lang="zh-CN" altLang="en-US" sz="2800" b="1">
                <a:effectLst>
                  <a:outerShdw blurRad="38100" dist="38100" dir="2700000" algn="tl">
                    <a:srgbClr val="C0C0C0"/>
                  </a:outerShdw>
                </a:effectLst>
                <a:latin typeface="楷体_GB2312" pitchFamily="49" charset="-122"/>
                <a:ea typeface="楷体_GB2312" pitchFamily="49" charset="-122"/>
              </a:rPr>
              <a:t>积极的社会影响：各地各级卫生部门积极跟进；其他系统也积极响应。 </a:t>
            </a:r>
          </a:p>
        </p:txBody>
      </p:sp>
      <p:sp>
        <p:nvSpPr>
          <p:cNvPr id="1296387" name="Rectangle 3"/>
          <p:cNvSpPr>
            <a:spLocks noChangeArrowheads="1"/>
          </p:cNvSpPr>
          <p:nvPr/>
        </p:nvSpPr>
        <p:spPr bwMode="auto">
          <a:xfrm>
            <a:off x="1611313" y="473075"/>
            <a:ext cx="5697537"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pPr algn="ctr">
              <a:lnSpc>
                <a:spcPct val="120000"/>
              </a:lnSpc>
            </a:pPr>
            <a:r>
              <a:rPr lang="zh-CN" altLang="en-US" sz="3200" b="1">
                <a:solidFill>
                  <a:srgbClr val="0000A6"/>
                </a:solidFill>
                <a:effectLst>
                  <a:outerShdw blurRad="38100" dist="38100" dir="2700000" algn="tl">
                    <a:srgbClr val="C0C0C0"/>
                  </a:outerShdw>
                </a:effectLst>
                <a:latin typeface="楷体_GB2312" pitchFamily="49" charset="-122"/>
                <a:ea typeface="楷体_GB2312" pitchFamily="49" charset="-122"/>
              </a:rPr>
              <a:t>阶段性成果</a:t>
            </a:r>
          </a:p>
        </p:txBody>
      </p:sp>
    </p:spTree>
  </p:cSld>
  <p:clrMapOvr>
    <a:masterClrMapping/>
  </p:clrMapOvr>
  <p:transition>
    <p:pull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8434" name="Picture 2" descr="人民网红黑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44450"/>
            <a:ext cx="4227512"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298435" name="Picture 3" descr="教育部控烟文件_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8" y="2641600"/>
            <a:ext cx="3067050" cy="4216400"/>
          </a:xfrm>
          <a:prstGeom prst="rect">
            <a:avLst/>
          </a:prstGeom>
          <a:noFill/>
          <a:ln w="222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1298436" name="Picture 4" descr="教育部控烟文件_0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613" y="2636838"/>
            <a:ext cx="3089275" cy="4221162"/>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98437" name="Picture 5" descr="教育部控烟文件_0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2636838"/>
            <a:ext cx="3067050" cy="4216400"/>
          </a:xfrm>
          <a:prstGeom prst="rect">
            <a:avLst/>
          </a:prstGeom>
          <a:noFill/>
          <a:ln w="22225" algn="ctr">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98438" name="Rectangle 6"/>
          <p:cNvSpPr>
            <a:spLocks noChangeArrowheads="1"/>
          </p:cNvSpPr>
          <p:nvPr/>
        </p:nvSpPr>
        <p:spPr bwMode="auto">
          <a:xfrm>
            <a:off x="611188" y="908050"/>
            <a:ext cx="38877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3600" b="1">
                <a:solidFill>
                  <a:srgbClr val="0000A6"/>
                </a:solidFill>
                <a:effectLst>
                  <a:outerShdw blurRad="38100" dist="38100" dir="2700000" algn="tl">
                    <a:srgbClr val="C0C0C0"/>
                  </a:outerShdw>
                </a:effectLst>
                <a:ea typeface="楷体_GB2312" pitchFamily="49" charset="-122"/>
              </a:rPr>
              <a:t>促进无烟学校工作</a:t>
            </a:r>
            <a:endParaRPr lang="zh-CN" altLang="zh-CN" sz="3600" b="1">
              <a:solidFill>
                <a:srgbClr val="0000A6"/>
              </a:solidFill>
              <a:effectLst>
                <a:outerShdw blurRad="38100" dist="38100" dir="2700000" algn="tl">
                  <a:srgbClr val="C0C0C0"/>
                </a:outerShdw>
              </a:effectLst>
              <a:ea typeface="楷体_GB2312" pitchFamily="49" charset="-122"/>
            </a:endParaRPr>
          </a:p>
        </p:txBody>
      </p:sp>
    </p:spTree>
  </p:cSld>
  <p:clrMapOvr>
    <a:masterClrMapping/>
  </p:clrMapOvr>
  <p:transition>
    <p:push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Text Box 2"/>
          <p:cNvSpPr txBox="1">
            <a:spLocks noChangeArrowheads="1"/>
          </p:cNvSpPr>
          <p:nvPr/>
        </p:nvSpPr>
        <p:spPr bwMode="auto">
          <a:xfrm>
            <a:off x="685800" y="1955800"/>
            <a:ext cx="7918450" cy="3633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1485900" indent="-457200">
              <a:defRPr kumimoji="1" sz="2400">
                <a:solidFill>
                  <a:schemeClr val="tx1"/>
                </a:solidFill>
                <a:latin typeface="Times New Roman" panose="02020603050405020304" pitchFamily="18" charset="0"/>
                <a:ea typeface="宋体" panose="02010600030101010101" pitchFamily="2" charset="-122"/>
              </a:defRPr>
            </a:lvl2pPr>
            <a:lvl3pPr marL="1600200" indent="-457200">
              <a:defRPr kumimoji="1" sz="2400">
                <a:solidFill>
                  <a:schemeClr val="tx1"/>
                </a:solidFill>
                <a:latin typeface="Times New Roman" panose="02020603050405020304" pitchFamily="18" charset="0"/>
                <a:ea typeface="宋体" panose="02010600030101010101" pitchFamily="2" charset="-122"/>
              </a:defRPr>
            </a:lvl3pPr>
            <a:lvl4pPr marL="1828800" indent="-457200">
              <a:defRPr kumimoji="1" sz="2400">
                <a:solidFill>
                  <a:schemeClr val="tx1"/>
                </a:solidFill>
                <a:latin typeface="Times New Roman" panose="02020603050405020304" pitchFamily="18" charset="0"/>
                <a:ea typeface="宋体" panose="02010600030101010101" pitchFamily="2" charset="-122"/>
              </a:defRPr>
            </a:lvl4pPr>
            <a:lvl5pPr marL="2286000" indent="-457200">
              <a:defRPr kumimoji="1"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spcAft>
                <a:spcPct val="50000"/>
              </a:spcAft>
              <a:buFont typeface="Wingdings" panose="05000000000000000000" pitchFamily="2" charset="2"/>
              <a:buNone/>
            </a:pPr>
            <a:r>
              <a:rPr kumimoji="0" lang="en-US" altLang="zh-CN" b="1">
                <a:effectLst>
                  <a:outerShdw blurRad="38100" dist="38100" dir="2700000" algn="tl">
                    <a:srgbClr val="C0C0C0"/>
                  </a:outerShdw>
                </a:effectLst>
                <a:latin typeface="楷体_GB2312" pitchFamily="49" charset="-122"/>
                <a:ea typeface="楷体_GB2312" pitchFamily="49" charset="-122"/>
              </a:rPr>
              <a:t>1. </a:t>
            </a:r>
            <a:r>
              <a:rPr kumimoji="0" lang="zh-CN" altLang="en-US" b="1">
                <a:effectLst>
                  <a:outerShdw blurRad="38100" dist="38100" dir="2700000" algn="tl">
                    <a:srgbClr val="C0C0C0"/>
                  </a:outerShdw>
                </a:effectLst>
                <a:latin typeface="楷体_GB2312" pitchFamily="49" charset="-122"/>
                <a:ea typeface="楷体_GB2312" pitchFamily="49" charset="-122"/>
              </a:rPr>
              <a:t>结合全国暗访结果，年底前在卫生系统内部通报；并于</a:t>
            </a:r>
            <a:r>
              <a:rPr kumimoji="0" lang="en-US" altLang="zh-CN" b="1">
                <a:effectLst>
                  <a:outerShdw blurRad="38100" dist="38100" dir="2700000" algn="tl">
                    <a:srgbClr val="C0C0C0"/>
                  </a:outerShdw>
                </a:effectLst>
                <a:latin typeface="楷体_GB2312" pitchFamily="49" charset="-122"/>
                <a:ea typeface="楷体_GB2312" pitchFamily="49" charset="-122"/>
              </a:rPr>
              <a:t>2011</a:t>
            </a:r>
            <a:r>
              <a:rPr kumimoji="0" lang="zh-CN" altLang="en-US" b="1">
                <a:effectLst>
                  <a:outerShdw blurRad="38100" dist="38100" dir="2700000" algn="tl">
                    <a:srgbClr val="C0C0C0"/>
                  </a:outerShdw>
                </a:effectLst>
                <a:latin typeface="楷体_GB2312" pitchFamily="49" charset="-122"/>
                <a:ea typeface="楷体_GB2312" pitchFamily="49" charset="-122"/>
              </a:rPr>
              <a:t>年</a:t>
            </a:r>
            <a:r>
              <a:rPr kumimoji="0" lang="en-US" altLang="zh-CN" b="1">
                <a:effectLst>
                  <a:outerShdw blurRad="38100" dist="38100" dir="2700000" algn="tl">
                    <a:srgbClr val="C0C0C0"/>
                  </a:outerShdw>
                </a:effectLst>
                <a:latin typeface="楷体_GB2312" pitchFamily="49" charset="-122"/>
                <a:ea typeface="楷体_GB2312" pitchFamily="49" charset="-122"/>
              </a:rPr>
              <a:t>3</a:t>
            </a:r>
            <a:r>
              <a:rPr kumimoji="0" lang="zh-CN" altLang="en-US" b="1">
                <a:effectLst>
                  <a:outerShdw blurRad="38100" dist="38100" dir="2700000" algn="tl">
                    <a:srgbClr val="C0C0C0"/>
                  </a:outerShdw>
                </a:effectLst>
                <a:latin typeface="楷体_GB2312" pitchFamily="49" charset="-122"/>
                <a:ea typeface="楷体_GB2312" pitchFamily="49" charset="-122"/>
              </a:rPr>
              <a:t>月左右召开现场会。</a:t>
            </a:r>
          </a:p>
          <a:p>
            <a:pPr>
              <a:lnSpc>
                <a:spcPct val="110000"/>
              </a:lnSpc>
              <a:spcAft>
                <a:spcPct val="50000"/>
              </a:spcAft>
              <a:buFont typeface="Wingdings" panose="05000000000000000000" pitchFamily="2" charset="2"/>
              <a:buNone/>
            </a:pPr>
            <a:r>
              <a:rPr kumimoji="0" lang="en-US" altLang="zh-CN" b="1">
                <a:effectLst>
                  <a:outerShdw blurRad="38100" dist="38100" dir="2700000" algn="tl">
                    <a:srgbClr val="C0C0C0"/>
                  </a:outerShdw>
                </a:effectLst>
                <a:latin typeface="楷体_GB2312" pitchFamily="49" charset="-122"/>
                <a:ea typeface="楷体_GB2312" pitchFamily="49" charset="-122"/>
              </a:rPr>
              <a:t>2. </a:t>
            </a:r>
            <a:r>
              <a:rPr kumimoji="0" lang="zh-CN" altLang="en-US" b="1">
                <a:effectLst>
                  <a:outerShdw blurRad="38100" dist="38100" dir="2700000" algn="tl">
                    <a:srgbClr val="C0C0C0"/>
                  </a:outerShdw>
                </a:effectLst>
                <a:latin typeface="楷体_GB2312" pitchFamily="49" charset="-122"/>
                <a:ea typeface="楷体_GB2312" pitchFamily="49" charset="-122"/>
              </a:rPr>
              <a:t>结合中央补助地方烟草控制项目，继续支持各地创建工作。</a:t>
            </a:r>
          </a:p>
          <a:p>
            <a:pPr>
              <a:lnSpc>
                <a:spcPct val="110000"/>
              </a:lnSpc>
              <a:spcAft>
                <a:spcPct val="50000"/>
              </a:spcAft>
              <a:buFont typeface="Wingdings" panose="05000000000000000000" pitchFamily="2" charset="2"/>
              <a:buAutoNum type="arabicPeriod" startAt="3"/>
            </a:pPr>
            <a:r>
              <a:rPr kumimoji="0" lang="zh-CN" altLang="en-US" b="1">
                <a:effectLst>
                  <a:outerShdw blurRad="38100" dist="38100" dir="2700000" algn="tl">
                    <a:srgbClr val="C0C0C0"/>
                  </a:outerShdw>
                </a:effectLst>
                <a:latin typeface="楷体_GB2312" pitchFamily="49" charset="-122"/>
                <a:ea typeface="楷体_GB2312" pitchFamily="49" charset="-122"/>
              </a:rPr>
              <a:t>组织各省（区、市）自评与交叉评估。</a:t>
            </a:r>
          </a:p>
          <a:p>
            <a:pPr>
              <a:lnSpc>
                <a:spcPct val="110000"/>
              </a:lnSpc>
              <a:spcAft>
                <a:spcPct val="50000"/>
              </a:spcAft>
              <a:buFont typeface="Wingdings" panose="05000000000000000000" pitchFamily="2" charset="2"/>
              <a:buAutoNum type="arabicPeriod" startAt="3"/>
            </a:pPr>
            <a:r>
              <a:rPr kumimoji="0" lang="zh-CN" altLang="en-US" b="1">
                <a:effectLst>
                  <a:outerShdw blurRad="38100" dist="38100" dir="2700000" algn="tl">
                    <a:srgbClr val="C0C0C0"/>
                  </a:outerShdw>
                </a:effectLst>
                <a:latin typeface="楷体_GB2312" pitchFamily="49" charset="-122"/>
                <a:ea typeface="楷体_GB2312" pitchFamily="49" charset="-122"/>
              </a:rPr>
              <a:t>组织专家，加大督导检查力度。</a:t>
            </a:r>
          </a:p>
          <a:p>
            <a:pPr>
              <a:lnSpc>
                <a:spcPct val="110000"/>
              </a:lnSpc>
              <a:spcAft>
                <a:spcPct val="50000"/>
              </a:spcAft>
              <a:buFont typeface="Wingdings" panose="05000000000000000000" pitchFamily="2" charset="2"/>
              <a:buAutoNum type="arabicPeriod" startAt="5"/>
            </a:pPr>
            <a:r>
              <a:rPr kumimoji="0" lang="zh-CN" altLang="en-US" b="1">
                <a:effectLst>
                  <a:outerShdw blurRad="38100" dist="38100" dir="2700000" algn="tl">
                    <a:srgbClr val="C0C0C0"/>
                  </a:outerShdw>
                </a:effectLst>
                <a:latin typeface="楷体_GB2312" pitchFamily="49" charset="-122"/>
                <a:ea typeface="楷体_GB2312" pitchFamily="49" charset="-122"/>
              </a:rPr>
              <a:t>培训并动员媒体参与无烟医疗卫生系统宣传和监督。</a:t>
            </a:r>
          </a:p>
        </p:txBody>
      </p:sp>
      <p:sp>
        <p:nvSpPr>
          <p:cNvPr id="1304579" name="Rectangle 3"/>
          <p:cNvSpPr>
            <a:spLocks noGrp="1" noChangeArrowheads="1"/>
          </p:cNvSpPr>
          <p:nvPr>
            <p:ph type="title"/>
          </p:nvPr>
        </p:nvSpPr>
        <p:spPr>
          <a:xfrm>
            <a:off x="685800" y="476250"/>
            <a:ext cx="7772400" cy="1081088"/>
          </a:xfrm>
          <a:noFill/>
          <a:ln/>
          <a:effectLst>
            <a:outerShdw dist="35921" dir="2700000" algn="ctr" rotWithShape="0">
              <a:schemeClr val="bg1"/>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ctr"/>
            <a:r>
              <a:rPr lang="zh-CN" altLang="en-US" sz="3200" b="1">
                <a:solidFill>
                  <a:schemeClr val="accent2"/>
                </a:solidFill>
                <a:effectLst>
                  <a:outerShdw blurRad="38100" dist="38100" dir="2700000" algn="tl">
                    <a:srgbClr val="C0C0C0"/>
                  </a:outerShdw>
                </a:effectLst>
                <a:latin typeface="楷体_GB2312" pitchFamily="49" charset="-122"/>
                <a:ea typeface="楷体_GB2312" pitchFamily="49" charset="-122"/>
              </a:rPr>
              <a:t>五、</a:t>
            </a:r>
            <a:r>
              <a:rPr lang="en-US" altLang="zh-CN" sz="3200" b="1">
                <a:solidFill>
                  <a:schemeClr val="accent2"/>
                </a:solidFill>
                <a:effectLst>
                  <a:outerShdw blurRad="38100" dist="38100" dir="2700000" algn="tl">
                    <a:srgbClr val="C0C0C0"/>
                  </a:outerShdw>
                </a:effectLst>
                <a:latin typeface="楷体_GB2312" pitchFamily="49" charset="-122"/>
                <a:ea typeface="楷体_GB2312" pitchFamily="49" charset="-122"/>
              </a:rPr>
              <a:t>2011</a:t>
            </a:r>
            <a:r>
              <a:rPr lang="zh-CN" altLang="en-US" sz="3200" b="1">
                <a:solidFill>
                  <a:schemeClr val="accent2"/>
                </a:solidFill>
                <a:effectLst>
                  <a:outerShdw blurRad="38100" dist="38100" dir="2700000" algn="tl">
                    <a:srgbClr val="C0C0C0"/>
                  </a:outerShdw>
                </a:effectLst>
                <a:latin typeface="楷体_GB2312" pitchFamily="49" charset="-122"/>
                <a:ea typeface="楷体_GB2312" pitchFamily="49" charset="-122"/>
              </a:rPr>
              <a:t>年全面推进创建</a:t>
            </a:r>
            <a:br>
              <a:rPr lang="zh-CN" altLang="en-US" sz="3200" b="1">
                <a:solidFill>
                  <a:schemeClr val="accent2"/>
                </a:solidFill>
                <a:effectLst>
                  <a:outerShdw blurRad="38100" dist="38100" dir="2700000" algn="tl">
                    <a:srgbClr val="C0C0C0"/>
                  </a:outerShdw>
                </a:effectLst>
                <a:latin typeface="楷体_GB2312" pitchFamily="49" charset="-122"/>
                <a:ea typeface="楷体_GB2312" pitchFamily="49" charset="-122"/>
              </a:rPr>
            </a:br>
            <a:r>
              <a:rPr lang="zh-CN" altLang="en-US" sz="3200" b="1">
                <a:solidFill>
                  <a:schemeClr val="accent2"/>
                </a:solidFill>
                <a:effectLst>
                  <a:outerShdw blurRad="38100" dist="38100" dir="2700000" algn="tl">
                    <a:srgbClr val="C0C0C0"/>
                  </a:outerShdw>
                </a:effectLst>
                <a:latin typeface="楷体_GB2312" pitchFamily="49" charset="-122"/>
                <a:ea typeface="楷体_GB2312" pitchFamily="49" charset="-122"/>
              </a:rPr>
              <a:t>全国无烟医疗卫生系统工作计划</a:t>
            </a:r>
          </a:p>
        </p:txBody>
      </p:sp>
    </p:spTree>
  </p:cSld>
  <p:clrMapOvr>
    <a:masterClrMapping/>
  </p:clrMapOvr>
  <p:transition>
    <p:pull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Text Box 2"/>
          <p:cNvSpPr txBox="1">
            <a:spLocks noChangeArrowheads="1"/>
          </p:cNvSpPr>
          <p:nvPr/>
        </p:nvSpPr>
        <p:spPr bwMode="auto">
          <a:xfrm>
            <a:off x="611188" y="958850"/>
            <a:ext cx="8062912" cy="283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1485900" indent="-457200">
              <a:defRPr kumimoji="1" sz="2400">
                <a:solidFill>
                  <a:schemeClr val="tx1"/>
                </a:solidFill>
                <a:latin typeface="Times New Roman" panose="02020603050405020304" pitchFamily="18" charset="0"/>
                <a:ea typeface="宋体" panose="02010600030101010101" pitchFamily="2" charset="-122"/>
              </a:defRPr>
            </a:lvl2pPr>
            <a:lvl3pPr marL="1600200" indent="-457200">
              <a:defRPr kumimoji="1" sz="2400">
                <a:solidFill>
                  <a:schemeClr val="tx1"/>
                </a:solidFill>
                <a:latin typeface="Times New Roman" panose="02020603050405020304" pitchFamily="18" charset="0"/>
                <a:ea typeface="宋体" panose="02010600030101010101" pitchFamily="2" charset="-122"/>
              </a:defRPr>
            </a:lvl3pPr>
            <a:lvl4pPr marL="1828800" indent="-457200">
              <a:defRPr kumimoji="1" sz="2400">
                <a:solidFill>
                  <a:schemeClr val="tx1"/>
                </a:solidFill>
                <a:latin typeface="Times New Roman" panose="02020603050405020304" pitchFamily="18" charset="0"/>
                <a:ea typeface="宋体" panose="02010600030101010101" pitchFamily="2" charset="-122"/>
              </a:defRPr>
            </a:lvl4pPr>
            <a:lvl5pPr marL="2286000" indent="-457200">
              <a:defRPr kumimoji="1"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10000"/>
              </a:lnSpc>
              <a:spcAft>
                <a:spcPct val="50000"/>
              </a:spcAft>
              <a:buFont typeface="Wingdings" panose="05000000000000000000" pitchFamily="2" charset="2"/>
              <a:buAutoNum type="arabicPeriod" startAt="6"/>
            </a:pPr>
            <a:r>
              <a:rPr kumimoji="0" lang="zh-CN" altLang="en-US" b="1">
                <a:effectLst>
                  <a:outerShdw blurRad="38100" dist="38100" dir="2700000" algn="tl">
                    <a:srgbClr val="C0C0C0"/>
                  </a:outerShdw>
                </a:effectLst>
                <a:latin typeface="楷体_GB2312" pitchFamily="49" charset="-122"/>
                <a:ea typeface="楷体_GB2312" pitchFamily="49" charset="-122"/>
              </a:rPr>
              <a:t>举办地（市）级和县级卫生局长专题培训班。</a:t>
            </a:r>
          </a:p>
          <a:p>
            <a:pPr>
              <a:lnSpc>
                <a:spcPct val="110000"/>
              </a:lnSpc>
              <a:spcAft>
                <a:spcPct val="50000"/>
              </a:spcAft>
              <a:buFont typeface="Wingdings" panose="05000000000000000000" pitchFamily="2" charset="2"/>
              <a:buAutoNum type="arabicPeriod" startAt="6"/>
            </a:pPr>
            <a:r>
              <a:rPr kumimoji="0" lang="zh-CN" altLang="en-US" b="1">
                <a:effectLst>
                  <a:outerShdw blurRad="38100" dist="38100" dir="2700000" algn="tl">
                    <a:srgbClr val="C0C0C0"/>
                  </a:outerShdw>
                </a:effectLst>
                <a:latin typeface="楷体_GB2312" pitchFamily="49" charset="-122"/>
                <a:ea typeface="楷体_GB2312" pitchFamily="49" charset="-122"/>
              </a:rPr>
              <a:t>利用世界无烟日，发布</a:t>
            </a:r>
            <a:r>
              <a:rPr kumimoji="0" lang="en-US" altLang="zh-CN" b="1">
                <a:effectLst>
                  <a:outerShdw blurRad="38100" dist="38100" dir="2700000" algn="tl">
                    <a:srgbClr val="C0C0C0"/>
                  </a:outerShdw>
                </a:effectLst>
                <a:latin typeface="楷体_GB2312" pitchFamily="49" charset="-122"/>
                <a:ea typeface="楷体_GB2312" pitchFamily="49" charset="-122"/>
              </a:rPr>
              <a:t>《2011</a:t>
            </a:r>
            <a:r>
              <a:rPr kumimoji="0" lang="zh-CN" altLang="en-US" b="1">
                <a:effectLst>
                  <a:outerShdw blurRad="38100" dist="38100" dir="2700000" algn="tl">
                    <a:srgbClr val="C0C0C0"/>
                  </a:outerShdw>
                </a:effectLst>
                <a:latin typeface="楷体_GB2312" pitchFamily="49" charset="-122"/>
                <a:ea typeface="楷体_GB2312" pitchFamily="49" charset="-122"/>
              </a:rPr>
              <a:t>年中国控制吸烟报告</a:t>
            </a:r>
            <a:r>
              <a:rPr kumimoji="0" lang="en-US" altLang="zh-CN" b="1">
                <a:effectLst>
                  <a:outerShdw blurRad="38100" dist="38100" dir="2700000" algn="tl">
                    <a:srgbClr val="C0C0C0"/>
                  </a:outerShdw>
                </a:effectLst>
                <a:latin typeface="楷体_GB2312" pitchFamily="49" charset="-122"/>
                <a:ea typeface="楷体_GB2312" pitchFamily="49" charset="-122"/>
              </a:rPr>
              <a:t>》</a:t>
            </a:r>
            <a:r>
              <a:rPr kumimoji="0" lang="zh-CN" altLang="en-US" b="1">
                <a:effectLst>
                  <a:outerShdw blurRad="38100" dist="38100" dir="2700000" algn="tl">
                    <a:srgbClr val="C0C0C0"/>
                  </a:outerShdw>
                </a:effectLst>
                <a:latin typeface="楷体_GB2312" pitchFamily="49" charset="-122"/>
                <a:ea typeface="楷体_GB2312" pitchFamily="49" charset="-122"/>
              </a:rPr>
              <a:t>。</a:t>
            </a:r>
          </a:p>
          <a:p>
            <a:pPr>
              <a:lnSpc>
                <a:spcPct val="110000"/>
              </a:lnSpc>
              <a:spcAft>
                <a:spcPct val="50000"/>
              </a:spcAft>
              <a:buFont typeface="Wingdings" panose="05000000000000000000" pitchFamily="2" charset="2"/>
              <a:buAutoNum type="arabicPeriod" startAt="6"/>
            </a:pPr>
            <a:r>
              <a:rPr kumimoji="0" lang="zh-CN" altLang="en-US" b="1">
                <a:effectLst>
                  <a:outerShdw blurRad="38100" dist="38100" dir="2700000" algn="tl">
                    <a:srgbClr val="C0C0C0"/>
                  </a:outerShdw>
                </a:effectLst>
                <a:latin typeface="楷体_GB2312" pitchFamily="49" charset="-122"/>
                <a:ea typeface="楷体_GB2312" pitchFamily="49" charset="-122"/>
              </a:rPr>
              <a:t>传播材料的制作与发布。</a:t>
            </a:r>
          </a:p>
          <a:p>
            <a:pPr>
              <a:lnSpc>
                <a:spcPct val="110000"/>
              </a:lnSpc>
              <a:spcAft>
                <a:spcPct val="50000"/>
              </a:spcAft>
              <a:buFont typeface="Wingdings" panose="05000000000000000000" pitchFamily="2" charset="2"/>
              <a:buAutoNum type="arabicPeriod" startAt="6"/>
            </a:pPr>
            <a:r>
              <a:rPr kumimoji="0" lang="zh-CN" altLang="en-US" b="1">
                <a:effectLst>
                  <a:outerShdw blurRad="38100" dist="38100" dir="2700000" algn="tl">
                    <a:srgbClr val="C0C0C0"/>
                  </a:outerShdw>
                </a:effectLst>
                <a:latin typeface="楷体_GB2312" pitchFamily="49" charset="-122"/>
                <a:ea typeface="楷体_GB2312" pitchFamily="49" charset="-122"/>
              </a:rPr>
              <a:t>组织开展</a:t>
            </a:r>
            <a:r>
              <a:rPr kumimoji="0" lang="en-US" altLang="zh-CN" b="1">
                <a:effectLst>
                  <a:outerShdw blurRad="38100" dist="38100" dir="2700000" algn="tl">
                    <a:srgbClr val="C0C0C0"/>
                  </a:outerShdw>
                </a:effectLst>
                <a:latin typeface="楷体_GB2312" pitchFamily="49" charset="-122"/>
                <a:ea typeface="楷体_GB2312" pitchFamily="49" charset="-122"/>
              </a:rPr>
              <a:t>2011</a:t>
            </a:r>
            <a:r>
              <a:rPr kumimoji="0" lang="zh-CN" altLang="en-US" b="1">
                <a:effectLst>
                  <a:outerShdw blurRad="38100" dist="38100" dir="2700000" algn="tl">
                    <a:srgbClr val="C0C0C0"/>
                  </a:outerShdw>
                </a:effectLst>
                <a:latin typeface="楷体_GB2312" pitchFamily="49" charset="-122"/>
                <a:ea typeface="楷体_GB2312" pitchFamily="49" charset="-122"/>
              </a:rPr>
              <a:t>年度全国暗访调查。</a:t>
            </a:r>
          </a:p>
          <a:p>
            <a:pPr>
              <a:lnSpc>
                <a:spcPct val="110000"/>
              </a:lnSpc>
              <a:spcAft>
                <a:spcPct val="50000"/>
              </a:spcAft>
              <a:buFont typeface="Wingdings" panose="05000000000000000000" pitchFamily="2" charset="2"/>
              <a:buAutoNum type="arabicPeriod" startAt="6"/>
            </a:pPr>
            <a:r>
              <a:rPr kumimoji="0" lang="zh-CN" altLang="en-US" b="1">
                <a:effectLst>
                  <a:outerShdw blurRad="38100" dist="38100" dir="2700000" algn="tl">
                    <a:srgbClr val="C0C0C0"/>
                  </a:outerShdw>
                </a:effectLst>
                <a:latin typeface="楷体_GB2312" pitchFamily="49" charset="-122"/>
                <a:ea typeface="楷体_GB2312" pitchFamily="49" charset="-122"/>
              </a:rPr>
              <a:t>适时召开总结表彰大会。</a:t>
            </a:r>
          </a:p>
        </p:txBody>
      </p:sp>
      <p:pic>
        <p:nvPicPr>
          <p:cNvPr id="1306627" name="Picture 3" descr="办公室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005263"/>
            <a:ext cx="4751387" cy="2684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lu"/>
    <p:sndAc>
      <p:stSnd>
        <p:snd r:embed="rId3" name="explode.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3266" name="Picture 2" descr="09禁烟(人物彩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4988"/>
          </a:xfrm>
          <a:prstGeom prst="rect">
            <a:avLst/>
          </a:prstGeom>
          <a:solidFill>
            <a:srgbClr val="FFCC99"/>
          </a:solidFill>
          <a:ln w="12700">
            <a:solidFill>
              <a:srgbClr val="FFCC99"/>
            </a:solidFill>
            <a:miter lim="800000"/>
            <a:headEnd/>
            <a:tailEnd/>
          </a:ln>
        </p:spPr>
      </p:pic>
      <p:sp>
        <p:nvSpPr>
          <p:cNvPr id="1163270" name="WordArt 6"/>
          <p:cNvSpPr>
            <a:spLocks noChangeArrowheads="1" noChangeShapeType="1" noTextEdit="1"/>
          </p:cNvSpPr>
          <p:nvPr/>
        </p:nvSpPr>
        <p:spPr bwMode="auto">
          <a:xfrm rot="252198">
            <a:off x="3400425" y="4108450"/>
            <a:ext cx="2670175" cy="14208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54185"/>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zh-CN" altLang="en-US" sz="3600" kern="10">
                <a:ln w="9525" cap="sq">
                  <a:round/>
                  <a:headEnd/>
                  <a:tailEnd/>
                </a:ln>
                <a:gradFill rotWithShape="0">
                  <a:gsLst>
                    <a:gs pos="0">
                      <a:srgbClr val="FFE701"/>
                    </a:gs>
                    <a:gs pos="100000">
                      <a:srgbClr val="FE3E02"/>
                    </a:gs>
                  </a:gsLst>
                  <a:lin ang="5147802" scaled="1"/>
                </a:gradFill>
                <a:latin typeface="宋体" panose="02010600030101010101" pitchFamily="2" charset="-122"/>
              </a:rPr>
              <a:t>谢谢大家！</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11632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Grp="1" noChangeArrowheads="1"/>
          </p:cNvSpPr>
          <p:nvPr>
            <p:ph type="title"/>
          </p:nvPr>
        </p:nvSpPr>
        <p:spPr>
          <a:xfrm>
            <a:off x="395288" y="836613"/>
            <a:ext cx="5256212" cy="684212"/>
          </a:xfrm>
        </p:spPr>
        <p:txBody>
          <a:bodyPr/>
          <a:lstStyle/>
          <a:p>
            <a:pPr algn="ctr"/>
            <a:r>
              <a:rPr lang="zh-CN" altLang="en-US" sz="3000" b="1">
                <a:solidFill>
                  <a:srgbClr val="F90000"/>
                </a:solidFill>
                <a:effectLst>
                  <a:outerShdw blurRad="38100" dist="38100" dir="2700000" algn="tl">
                    <a:srgbClr val="C0C0C0"/>
                  </a:outerShdw>
                </a:effectLst>
                <a:ea typeface="楷体_GB2312" pitchFamily="49" charset="-122"/>
              </a:rPr>
              <a:t>控烟是人类对烟草危害的共识</a:t>
            </a:r>
            <a:r>
              <a:rPr lang="zh-CN" altLang="en-US" sz="3000">
                <a:solidFill>
                  <a:srgbClr val="F90000"/>
                </a:solidFill>
              </a:rPr>
              <a:t> </a:t>
            </a:r>
          </a:p>
        </p:txBody>
      </p:sp>
      <p:sp>
        <p:nvSpPr>
          <p:cNvPr id="1254403" name="Rectangle 3"/>
          <p:cNvSpPr>
            <a:spLocks noGrp="1" noChangeArrowheads="1"/>
          </p:cNvSpPr>
          <p:nvPr>
            <p:ph type="body" idx="1"/>
          </p:nvPr>
        </p:nvSpPr>
        <p:spPr>
          <a:xfrm>
            <a:off x="755650" y="1844675"/>
            <a:ext cx="7632700" cy="3455988"/>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buClr>
                <a:schemeClr val="tx1"/>
              </a:buClr>
              <a:buFont typeface="Wingdings" panose="05000000000000000000" pitchFamily="2" charset="2"/>
              <a:buNone/>
            </a:pPr>
            <a:endParaRPr lang="en-US" altLang="zh-CN" sz="1400" b="1">
              <a:effectLst>
                <a:outerShdw blurRad="38100" dist="38100" dir="2700000" algn="tl">
                  <a:srgbClr val="C0C0C0"/>
                </a:outerShdw>
              </a:effectLst>
              <a:latin typeface="楷体_GB2312" pitchFamily="49" charset="-122"/>
              <a:ea typeface="楷体_GB2312" pitchFamily="49" charset="-122"/>
            </a:endParaRPr>
          </a:p>
          <a:p>
            <a:pPr>
              <a:buClr>
                <a:schemeClr val="tx1"/>
              </a:buClr>
              <a:buFont typeface="Wingdings" panose="05000000000000000000" pitchFamily="2" charset="2"/>
              <a:buChar char="Ø"/>
            </a:pPr>
            <a:r>
              <a:rPr lang="en-US" altLang="zh-CN" sz="2900" b="1">
                <a:effectLst>
                  <a:outerShdw blurRad="38100" dist="38100" dir="2700000" algn="tl">
                    <a:srgbClr val="C0C0C0"/>
                  </a:outerShdw>
                </a:effectLst>
                <a:latin typeface="楷体_GB2312" pitchFamily="49" charset="-122"/>
                <a:ea typeface="楷体_GB2312" pitchFamily="49" charset="-122"/>
              </a:rPr>
              <a:t>1998</a:t>
            </a:r>
            <a:r>
              <a:rPr lang="zh-CN" altLang="en-US" sz="2900" b="1">
                <a:effectLst>
                  <a:outerShdw blurRad="38100" dist="38100" dir="2700000" algn="tl">
                    <a:srgbClr val="C0C0C0"/>
                  </a:outerShdw>
                </a:effectLst>
                <a:latin typeface="楷体_GB2312" pitchFamily="49" charset="-122"/>
                <a:ea typeface="楷体_GB2312" pitchFamily="49" charset="-122"/>
              </a:rPr>
              <a:t>年世界卫生组织</a:t>
            </a:r>
            <a:r>
              <a:rPr lang="en-US" altLang="zh-CN" sz="2900" b="1">
                <a:effectLst>
                  <a:outerShdw blurRad="38100" dist="38100" dir="2700000" algn="tl">
                    <a:srgbClr val="C0C0C0"/>
                  </a:outerShdw>
                </a:effectLst>
                <a:latin typeface="楷体_GB2312" pitchFamily="49" charset="-122"/>
                <a:ea typeface="楷体_GB2312" pitchFamily="49" charset="-122"/>
              </a:rPr>
              <a:t>《</a:t>
            </a:r>
            <a:r>
              <a:rPr lang="zh-CN" altLang="en-US" sz="2900" b="1">
                <a:effectLst>
                  <a:outerShdw blurRad="38100" dist="38100" dir="2700000" algn="tl">
                    <a:srgbClr val="C0C0C0"/>
                  </a:outerShdw>
                </a:effectLst>
                <a:latin typeface="楷体_GB2312" pitchFamily="49" charset="-122"/>
                <a:ea typeface="楷体_GB2312" pitchFamily="49" charset="-122"/>
              </a:rPr>
              <a:t>国际疾病分类（第</a:t>
            </a:r>
            <a:r>
              <a:rPr lang="en-US" altLang="zh-CN" sz="2900" b="1">
                <a:effectLst>
                  <a:outerShdw blurRad="38100" dist="38100" dir="2700000" algn="tl">
                    <a:srgbClr val="C0C0C0"/>
                  </a:outerShdw>
                </a:effectLst>
                <a:latin typeface="楷体_GB2312" pitchFamily="49" charset="-122"/>
                <a:ea typeface="楷体_GB2312" pitchFamily="49" charset="-122"/>
              </a:rPr>
              <a:t>10</a:t>
            </a:r>
            <a:r>
              <a:rPr lang="zh-CN" altLang="en-US" sz="2900" b="1">
                <a:effectLst>
                  <a:outerShdw blurRad="38100" dist="38100" dir="2700000" algn="tl">
                    <a:srgbClr val="C0C0C0"/>
                  </a:outerShdw>
                </a:effectLst>
                <a:latin typeface="楷体_GB2312" pitchFamily="49" charset="-122"/>
                <a:ea typeface="楷体_GB2312" pitchFamily="49" charset="-122"/>
              </a:rPr>
              <a:t>版）</a:t>
            </a:r>
            <a:r>
              <a:rPr lang="en-US" altLang="zh-CN" sz="2900" b="1">
                <a:effectLst>
                  <a:outerShdw blurRad="38100" dist="38100" dir="2700000" algn="tl">
                    <a:srgbClr val="C0C0C0"/>
                  </a:outerShdw>
                </a:effectLst>
                <a:latin typeface="楷体_GB2312" pitchFamily="49" charset="-122"/>
                <a:ea typeface="楷体_GB2312" pitchFamily="49" charset="-122"/>
              </a:rPr>
              <a:t>》</a:t>
            </a:r>
            <a:r>
              <a:rPr lang="zh-CN" altLang="en-US" sz="2900" b="1">
                <a:effectLst>
                  <a:outerShdw blurRad="38100" dist="38100" dir="2700000" algn="tl">
                    <a:srgbClr val="C0C0C0"/>
                  </a:outerShdw>
                </a:effectLst>
                <a:latin typeface="楷体_GB2312" pitchFamily="49" charset="-122"/>
                <a:ea typeface="楷体_GB2312" pitchFamily="49" charset="-122"/>
              </a:rPr>
              <a:t>将烟草依赖列为一种疾病，即属于精神和行为障碍的烟草依赖综合征，疾病编号为</a:t>
            </a:r>
            <a:r>
              <a:rPr lang="en-US" altLang="zh-CN" sz="2900" b="1">
                <a:effectLst>
                  <a:outerShdw blurRad="38100" dist="38100" dir="2700000" algn="tl">
                    <a:srgbClr val="C0C0C0"/>
                  </a:outerShdw>
                </a:effectLst>
                <a:latin typeface="楷体_GB2312" pitchFamily="49" charset="-122"/>
                <a:ea typeface="楷体_GB2312" pitchFamily="49" charset="-122"/>
              </a:rPr>
              <a:t>F17.2</a:t>
            </a:r>
            <a:r>
              <a:rPr lang="zh-CN" altLang="en-US" sz="2900" b="1">
                <a:effectLst>
                  <a:outerShdw blurRad="38100" dist="38100" dir="2700000" algn="tl">
                    <a:srgbClr val="C0C0C0"/>
                  </a:outerShdw>
                </a:effectLst>
                <a:latin typeface="楷体_GB2312" pitchFamily="49" charset="-122"/>
                <a:ea typeface="楷体_GB2312" pitchFamily="49" charset="-122"/>
              </a:rPr>
              <a:t>。</a:t>
            </a:r>
          </a:p>
          <a:p>
            <a:pPr>
              <a:buClr>
                <a:schemeClr val="tx1"/>
              </a:buClr>
              <a:buFont typeface="Wingdings" panose="05000000000000000000" pitchFamily="2" charset="2"/>
              <a:buChar char="Ø"/>
            </a:pPr>
            <a:endParaRPr lang="zh-CN" altLang="en-US" sz="1400" b="1">
              <a:effectLst>
                <a:outerShdw blurRad="38100" dist="38100" dir="2700000" algn="tl">
                  <a:srgbClr val="C0C0C0"/>
                </a:outerShdw>
              </a:effectLst>
              <a:latin typeface="楷体_GB2312" pitchFamily="49" charset="-122"/>
              <a:ea typeface="楷体_GB2312" pitchFamily="49" charset="-122"/>
            </a:endParaRPr>
          </a:p>
          <a:p>
            <a:pPr>
              <a:buClr>
                <a:schemeClr val="tx1"/>
              </a:buClr>
              <a:buFont typeface="Wingdings" panose="05000000000000000000" pitchFamily="2" charset="2"/>
              <a:buChar char="Ø"/>
            </a:pPr>
            <a:r>
              <a:rPr lang="en-US" altLang="zh-CN" sz="2900" b="1">
                <a:effectLst>
                  <a:outerShdw blurRad="38100" dist="38100" dir="2700000" algn="tl">
                    <a:srgbClr val="C0C0C0"/>
                  </a:outerShdw>
                </a:effectLst>
                <a:latin typeface="楷体_GB2312" pitchFamily="49" charset="-122"/>
                <a:ea typeface="楷体_GB2312" pitchFamily="49" charset="-122"/>
              </a:rPr>
              <a:t>2005</a:t>
            </a:r>
            <a:r>
              <a:rPr lang="zh-CN" altLang="en-US" sz="2900" b="1">
                <a:effectLst>
                  <a:outerShdw blurRad="38100" dist="38100" dir="2700000" algn="tl">
                    <a:srgbClr val="C0C0C0"/>
                  </a:outerShdw>
                </a:effectLst>
                <a:latin typeface="楷体_GB2312" pitchFamily="49" charset="-122"/>
                <a:ea typeface="楷体_GB2312" pitchFamily="49" charset="-122"/>
              </a:rPr>
              <a:t>年</a:t>
            </a:r>
            <a:r>
              <a:rPr lang="en-US" altLang="zh-CN" sz="2900" b="1">
                <a:effectLst>
                  <a:outerShdw blurRad="38100" dist="38100" dir="2700000" algn="tl">
                    <a:srgbClr val="C0C0C0"/>
                  </a:outerShdw>
                </a:effectLst>
                <a:latin typeface="楷体_GB2312" pitchFamily="49" charset="-122"/>
                <a:ea typeface="楷体_GB2312" pitchFamily="49" charset="-122"/>
              </a:rPr>
              <a:t>12</a:t>
            </a:r>
            <a:r>
              <a:rPr lang="zh-CN" altLang="en-US" sz="2900" b="1">
                <a:effectLst>
                  <a:outerShdw blurRad="38100" dist="38100" dir="2700000" algn="tl">
                    <a:srgbClr val="C0C0C0"/>
                  </a:outerShdw>
                </a:effectLst>
                <a:latin typeface="楷体_GB2312" pitchFamily="49" charset="-122"/>
                <a:ea typeface="楷体_GB2312" pitchFamily="49" charset="-122"/>
              </a:rPr>
              <a:t>月，</a:t>
            </a:r>
            <a:r>
              <a:rPr lang="en-US" altLang="zh-CN" sz="2900" b="1">
                <a:effectLst>
                  <a:outerShdw blurRad="38100" dist="38100" dir="2700000" algn="tl">
                    <a:srgbClr val="C0C0C0"/>
                  </a:outerShdw>
                </a:effectLst>
                <a:latin typeface="楷体_GB2312" pitchFamily="49" charset="-122"/>
                <a:ea typeface="楷体_GB2312" pitchFamily="49" charset="-122"/>
              </a:rPr>
              <a:t>WHO</a:t>
            </a:r>
            <a:r>
              <a:rPr lang="zh-CN" altLang="en-US" sz="2900" b="1">
                <a:effectLst>
                  <a:outerShdw blurRad="38100" dist="38100" dir="2700000" algn="tl">
                    <a:srgbClr val="C0C0C0"/>
                  </a:outerShdw>
                </a:effectLst>
                <a:latin typeface="楷体_GB2312" pitchFamily="49" charset="-122"/>
                <a:ea typeface="楷体_GB2312" pitchFamily="49" charset="-122"/>
              </a:rPr>
              <a:t>宣布今后不再雇用吸烟的职员，并对现有吸烟员工提供戒烟帮助。</a:t>
            </a:r>
          </a:p>
        </p:txBody>
      </p:sp>
      <p:pic>
        <p:nvPicPr>
          <p:cNvPr id="1254404" name="Picture 4" descr="IC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25" y="44450"/>
            <a:ext cx="1612900" cy="208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body" sz="half" idx="1"/>
          </p:nvPr>
        </p:nvSpPr>
        <p:spPr>
          <a:xfrm>
            <a:off x="539750" y="2206625"/>
            <a:ext cx="6048375" cy="3527425"/>
          </a:xfrm>
        </p:spPr>
        <p:txBody>
          <a:bodyPr/>
          <a:lstStyle/>
          <a:p>
            <a:pPr>
              <a:spcBef>
                <a:spcPct val="0"/>
              </a:spcBef>
              <a:buClr>
                <a:schemeClr val="folHlink"/>
              </a:buClr>
              <a:buFont typeface="Wingdings" panose="05000000000000000000" pitchFamily="2" charset="2"/>
              <a:buChar char="Ø"/>
            </a:pPr>
            <a:r>
              <a:rPr lang="en-GB" altLang="zh-CN" sz="2500" b="1">
                <a:solidFill>
                  <a:srgbClr val="0000A6"/>
                </a:solidFill>
                <a:effectLst>
                  <a:outerShdw blurRad="38100" dist="38100" dir="2700000" algn="tl">
                    <a:srgbClr val="C0C0C0"/>
                  </a:outerShdw>
                </a:effectLst>
                <a:latin typeface="楷体_GB2312" pitchFamily="49" charset="-122"/>
                <a:ea typeface="楷体_GB2312" pitchFamily="49" charset="-122"/>
              </a:rPr>
              <a:t>《</a:t>
            </a:r>
            <a:r>
              <a:rPr lang="zh-CN" altLang="en-GB" sz="2500" b="1">
                <a:solidFill>
                  <a:srgbClr val="0000A6"/>
                </a:solidFill>
                <a:effectLst>
                  <a:outerShdw blurRad="38100" dist="38100" dir="2700000" algn="tl">
                    <a:srgbClr val="C0C0C0"/>
                  </a:outerShdw>
                </a:effectLst>
                <a:latin typeface="楷体_GB2312" pitchFamily="49" charset="-122"/>
                <a:ea typeface="楷体_GB2312" pitchFamily="49" charset="-122"/>
              </a:rPr>
              <a:t>公约</a:t>
            </a:r>
            <a:r>
              <a:rPr lang="en-GB" altLang="zh-CN" sz="2500" b="1">
                <a:solidFill>
                  <a:srgbClr val="0000A6"/>
                </a:solidFill>
                <a:effectLst>
                  <a:outerShdw blurRad="38100" dist="38100" dir="2700000" algn="tl">
                    <a:srgbClr val="C0C0C0"/>
                  </a:outerShdw>
                </a:effectLst>
                <a:latin typeface="楷体_GB2312" pitchFamily="49" charset="-122"/>
                <a:ea typeface="楷体_GB2312" pitchFamily="49" charset="-122"/>
              </a:rPr>
              <a:t>》</a:t>
            </a:r>
            <a:r>
              <a:rPr lang="zh-CN" altLang="en-GB" sz="2500" b="1">
                <a:solidFill>
                  <a:srgbClr val="0000A6"/>
                </a:solidFill>
                <a:effectLst>
                  <a:outerShdw blurRad="38100" dist="38100" dir="2700000" algn="tl">
                    <a:srgbClr val="C0C0C0"/>
                  </a:outerShdw>
                </a:effectLst>
                <a:latin typeface="楷体_GB2312" pitchFamily="49" charset="-122"/>
                <a:ea typeface="楷体_GB2312" pitchFamily="49" charset="-122"/>
              </a:rPr>
              <a:t>是联合国系统在医药卫生领域的第一部国际法。</a:t>
            </a:r>
          </a:p>
          <a:p>
            <a:pPr>
              <a:buClr>
                <a:srgbClr val="0000A6"/>
              </a:buClr>
              <a:buFont typeface="Wingdings" panose="05000000000000000000" pitchFamily="2" charset="2"/>
              <a:buChar char="Ø"/>
            </a:pPr>
            <a:endParaRPr lang="zh-CN" altLang="en-US" sz="2500" b="1">
              <a:solidFill>
                <a:srgbClr val="0000A6"/>
              </a:solidFill>
              <a:effectLst>
                <a:outerShdw blurRad="38100" dist="38100" dir="2700000" algn="tl">
                  <a:srgbClr val="C0C0C0"/>
                </a:outerShdw>
              </a:effectLst>
              <a:latin typeface="楷体_GB2312" pitchFamily="49" charset="-122"/>
              <a:ea typeface="楷体_GB2312" pitchFamily="49" charset="-122"/>
            </a:endParaRPr>
          </a:p>
          <a:p>
            <a:pPr>
              <a:buClr>
                <a:srgbClr val="0000A6"/>
              </a:buClr>
              <a:buFont typeface="Wingdings" panose="05000000000000000000" pitchFamily="2" charset="2"/>
              <a:buChar char="Ø"/>
            </a:pPr>
            <a:r>
              <a:rPr lang="en-US" altLang="zh-CN" sz="2500" b="1">
                <a:solidFill>
                  <a:srgbClr val="0000A6"/>
                </a:solidFill>
                <a:effectLst>
                  <a:outerShdw blurRad="38100" dist="38100" dir="2700000" algn="tl">
                    <a:srgbClr val="C0C0C0"/>
                  </a:outerShdw>
                </a:effectLst>
                <a:latin typeface="楷体_GB2312" pitchFamily="49" charset="-122"/>
                <a:ea typeface="楷体_GB2312" pitchFamily="49" charset="-122"/>
              </a:rPr>
              <a:t>20</a:t>
            </a:r>
            <a:r>
              <a:rPr lang="zh-CN" altLang="en-US" sz="2500" b="1">
                <a:solidFill>
                  <a:srgbClr val="0000A6"/>
                </a:solidFill>
                <a:effectLst>
                  <a:outerShdw blurRad="38100" dist="38100" dir="2700000" algn="tl">
                    <a:srgbClr val="C0C0C0"/>
                  </a:outerShdw>
                </a:effectLst>
                <a:latin typeface="楷体_GB2312" pitchFamily="49" charset="-122"/>
                <a:ea typeface="楷体_GB2312" pitchFamily="49" charset="-122"/>
              </a:rPr>
              <a:t>世纪烟草流行导致全球</a:t>
            </a:r>
            <a:r>
              <a:rPr lang="en-US" altLang="zh-CN" sz="2500" b="1">
                <a:solidFill>
                  <a:srgbClr val="0000A6"/>
                </a:solidFill>
                <a:effectLst>
                  <a:outerShdw blurRad="38100" dist="38100" dir="2700000" algn="tl">
                    <a:srgbClr val="C0C0C0"/>
                  </a:outerShdw>
                </a:effectLst>
                <a:latin typeface="楷体_GB2312" pitchFamily="49" charset="-122"/>
                <a:ea typeface="楷体_GB2312" pitchFamily="49" charset="-122"/>
              </a:rPr>
              <a:t>1</a:t>
            </a:r>
            <a:r>
              <a:rPr lang="zh-CN" altLang="en-US" sz="2500" b="1">
                <a:solidFill>
                  <a:srgbClr val="0000A6"/>
                </a:solidFill>
                <a:effectLst>
                  <a:outerShdw blurRad="38100" dist="38100" dir="2700000" algn="tl">
                    <a:srgbClr val="C0C0C0"/>
                  </a:outerShdw>
                </a:effectLst>
                <a:latin typeface="楷体_GB2312" pitchFamily="49" charset="-122"/>
                <a:ea typeface="楷体_GB2312" pitchFamily="49" charset="-122"/>
              </a:rPr>
              <a:t>亿人死亡，如果各国政府不采取有力措施，这个数字将在</a:t>
            </a:r>
            <a:r>
              <a:rPr lang="en-US" altLang="zh-CN" sz="2500" b="1">
                <a:solidFill>
                  <a:srgbClr val="0000A6"/>
                </a:solidFill>
                <a:effectLst>
                  <a:outerShdw blurRad="38100" dist="38100" dir="2700000" algn="tl">
                    <a:srgbClr val="C0C0C0"/>
                  </a:outerShdw>
                </a:effectLst>
                <a:latin typeface="楷体_GB2312" pitchFamily="49" charset="-122"/>
                <a:ea typeface="楷体_GB2312" pitchFamily="49" charset="-122"/>
              </a:rPr>
              <a:t>21</a:t>
            </a:r>
            <a:r>
              <a:rPr lang="zh-CN" altLang="en-US" sz="2500" b="1">
                <a:solidFill>
                  <a:srgbClr val="0000A6"/>
                </a:solidFill>
                <a:effectLst>
                  <a:outerShdw blurRad="38100" dist="38100" dir="2700000" algn="tl">
                    <a:srgbClr val="C0C0C0"/>
                  </a:outerShdw>
                </a:effectLst>
                <a:latin typeface="楷体_GB2312" pitchFamily="49" charset="-122"/>
                <a:ea typeface="楷体_GB2312" pitchFamily="49" charset="-122"/>
              </a:rPr>
              <a:t>世纪变成</a:t>
            </a:r>
            <a:r>
              <a:rPr lang="en-US" altLang="zh-CN" sz="2500" b="1">
                <a:solidFill>
                  <a:srgbClr val="0000A6"/>
                </a:solidFill>
                <a:effectLst>
                  <a:outerShdw blurRad="38100" dist="38100" dir="2700000" algn="tl">
                    <a:srgbClr val="C0C0C0"/>
                  </a:outerShdw>
                </a:effectLst>
                <a:latin typeface="楷体_GB2312" pitchFamily="49" charset="-122"/>
                <a:ea typeface="楷体_GB2312" pitchFamily="49" charset="-122"/>
              </a:rPr>
              <a:t>10</a:t>
            </a:r>
            <a:r>
              <a:rPr lang="zh-CN" altLang="en-US" sz="2500" b="1">
                <a:solidFill>
                  <a:srgbClr val="0000A6"/>
                </a:solidFill>
                <a:effectLst>
                  <a:outerShdw blurRad="38100" dist="38100" dir="2700000" algn="tl">
                    <a:srgbClr val="C0C0C0"/>
                  </a:outerShdw>
                </a:effectLst>
                <a:latin typeface="楷体_GB2312" pitchFamily="49" charset="-122"/>
                <a:ea typeface="楷体_GB2312" pitchFamily="49" charset="-122"/>
              </a:rPr>
              <a:t>亿。</a:t>
            </a:r>
            <a:endParaRPr lang="zh-CN" altLang="en-GB" sz="2500" b="1">
              <a:solidFill>
                <a:srgbClr val="0000A6"/>
              </a:solidFill>
              <a:effectLst>
                <a:outerShdw blurRad="38100" dist="38100" dir="2700000" algn="tl">
                  <a:srgbClr val="C0C0C0"/>
                </a:outerShdw>
              </a:effectLst>
              <a:latin typeface="楷体_GB2312" pitchFamily="49" charset="-122"/>
              <a:ea typeface="楷体_GB2312" pitchFamily="49" charset="-122"/>
            </a:endParaRPr>
          </a:p>
        </p:txBody>
      </p:sp>
      <p:pic>
        <p:nvPicPr>
          <p:cNvPr id="1256451" name="Picture 3" descr="烟草控制框架公约封面"/>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04025" y="44450"/>
            <a:ext cx="2365375" cy="3095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6452" name="Rectangle 4"/>
          <p:cNvSpPr>
            <a:spLocks noGrp="1" noChangeArrowheads="1"/>
          </p:cNvSpPr>
          <p:nvPr>
            <p:ph type="title"/>
          </p:nvPr>
        </p:nvSpPr>
        <p:spPr>
          <a:xfrm>
            <a:off x="468313" y="836613"/>
            <a:ext cx="5111750" cy="684212"/>
          </a:xfrm>
          <a:noFill/>
          <a:ln/>
        </p:spPr>
        <p:txBody>
          <a:bodyPr/>
          <a:lstStyle/>
          <a:p>
            <a:pPr algn="ctr"/>
            <a:r>
              <a:rPr kumimoji="1"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cs typeface="Arial" panose="020B0604020202020204" pitchFamily="34" charset="0"/>
              </a:rPr>
              <a:t>WHO《</a:t>
            </a:r>
            <a:r>
              <a:rPr kumimoji="1" lang="zh-CN" altLang="en-US" sz="3200" b="1">
                <a:solidFill>
                  <a:srgbClr val="F90000"/>
                </a:solidFill>
                <a:effectLst>
                  <a:outerShdw blurRad="38100" dist="38100" dir="2700000" algn="tl">
                    <a:srgbClr val="C0C0C0"/>
                  </a:outerShdw>
                </a:effectLst>
                <a:latin typeface="楷体_GB2312" pitchFamily="49" charset="-122"/>
                <a:ea typeface="楷体_GB2312" pitchFamily="49" charset="-122"/>
                <a:cs typeface="Arial" panose="020B0604020202020204" pitchFamily="34" charset="0"/>
              </a:rPr>
              <a:t>烟草控制框架公约</a:t>
            </a:r>
            <a:r>
              <a:rPr kumimoji="1" lang="en-US" altLang="zh-CN" sz="3200" b="1">
                <a:solidFill>
                  <a:srgbClr val="F90000"/>
                </a:solidFill>
                <a:effectLst>
                  <a:outerShdw blurRad="38100" dist="38100" dir="2700000" algn="tl">
                    <a:srgbClr val="C0C0C0"/>
                  </a:outerShdw>
                </a:effectLst>
                <a:latin typeface="楷体_GB2312" pitchFamily="49" charset="-122"/>
                <a:ea typeface="楷体_GB2312" pitchFamily="49" charset="-122"/>
                <a:cs typeface="Arial" panose="020B0604020202020204" pitchFamily="34" charset="0"/>
              </a:rPr>
              <a:t>》</a:t>
            </a:r>
            <a:r>
              <a:rPr lang="en-US" altLang="zh-CN">
                <a:solidFill>
                  <a:srgbClr val="F90000"/>
                </a:solidFill>
                <a:ea typeface="楷体_GB2312" pitchFamily="49" charset="-122"/>
                <a:cs typeface="Arial" panose="020B0604020202020204" pitchFamily="34" charset="0"/>
              </a:rPr>
              <a:t> </a:t>
            </a:r>
          </a:p>
        </p:txBody>
      </p:sp>
      <p:pic>
        <p:nvPicPr>
          <p:cNvPr id="1256453" name="Picture 5" descr="MPOWER封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3095625"/>
            <a:ext cx="2355850" cy="307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ChangeArrowheads="1"/>
          </p:cNvSpPr>
          <p:nvPr/>
        </p:nvSpPr>
        <p:spPr bwMode="auto">
          <a:xfrm>
            <a:off x="684213" y="476250"/>
            <a:ext cx="77724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lvl1pPr>
              <a:defRPr sz="3800">
                <a:solidFill>
                  <a:schemeClr val="tx2"/>
                </a:solidFill>
                <a:latin typeface="Verdana" panose="020B0604030504040204" pitchFamily="34" charset="0"/>
                <a:ea typeface="宋体" panose="02010600030101010101" pitchFamily="2" charset="-122"/>
              </a:defRPr>
            </a:lvl1pPr>
            <a:lvl2pPr>
              <a:defRPr sz="3800">
                <a:solidFill>
                  <a:schemeClr val="tx2"/>
                </a:solidFill>
                <a:latin typeface="Verdana" panose="020B0604030504040204" pitchFamily="34" charset="0"/>
                <a:ea typeface="宋体" panose="02010600030101010101" pitchFamily="2" charset="-122"/>
              </a:defRPr>
            </a:lvl2pPr>
            <a:lvl3pPr>
              <a:defRPr sz="3800">
                <a:solidFill>
                  <a:schemeClr val="tx2"/>
                </a:solidFill>
                <a:latin typeface="Verdana" panose="020B0604030504040204" pitchFamily="34" charset="0"/>
                <a:ea typeface="宋体" panose="02010600030101010101" pitchFamily="2" charset="-122"/>
              </a:defRPr>
            </a:lvl3pPr>
            <a:lvl4pPr>
              <a:defRPr sz="3800">
                <a:solidFill>
                  <a:schemeClr val="tx2"/>
                </a:solidFill>
                <a:latin typeface="Verdana" panose="020B0604030504040204" pitchFamily="34" charset="0"/>
                <a:ea typeface="宋体" panose="02010600030101010101" pitchFamily="2" charset="-122"/>
              </a:defRPr>
            </a:lvl4pPr>
            <a:lvl5pPr>
              <a:defRPr sz="38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3800">
                <a:solidFill>
                  <a:schemeClr val="tx2"/>
                </a:solidFill>
                <a:latin typeface="Verdana" panose="020B0604030504040204" pitchFamily="34" charset="0"/>
                <a:ea typeface="宋体" panose="02010600030101010101" pitchFamily="2" charset="-122"/>
              </a:defRPr>
            </a:lvl9pPr>
          </a:lstStyle>
          <a:p>
            <a:pPr algn="ctr"/>
            <a:r>
              <a:rPr lang="zh-CN" altLang="en-US" sz="3600" b="1">
                <a:solidFill>
                  <a:srgbClr val="0000A6"/>
                </a:solidFill>
                <a:effectLst>
                  <a:outerShdw blurRad="38100" dist="38100" dir="2700000" algn="tl">
                    <a:srgbClr val="C0C0C0"/>
                  </a:outerShdw>
                </a:effectLst>
                <a:latin typeface="Times New Roman" panose="02020603050405020304" pitchFamily="18" charset="0"/>
                <a:ea typeface="楷体_GB2312" pitchFamily="49" charset="-122"/>
              </a:rPr>
              <a:t>烟草控制的主要措施</a:t>
            </a:r>
          </a:p>
        </p:txBody>
      </p:sp>
      <p:pic>
        <p:nvPicPr>
          <p:cNvPr id="1258499" name="Picture 3" descr="zlu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712913"/>
            <a:ext cx="7885113" cy="4811712"/>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4"/>
          <p:cNvSpPr txBox="1">
            <a:spLocks noChangeArrowheads="1"/>
          </p:cNvSpPr>
          <p:nvPr/>
        </p:nvSpPr>
        <p:spPr bwMode="auto">
          <a:xfrm>
            <a:off x="5435600" y="3824288"/>
            <a:ext cx="2019300"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11.</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包装和标签</a:t>
            </a:r>
          </a:p>
        </p:txBody>
      </p:sp>
      <p:sp>
        <p:nvSpPr>
          <p:cNvPr id="1258501" name="Text Box 5"/>
          <p:cNvSpPr txBox="1">
            <a:spLocks noChangeArrowheads="1"/>
          </p:cNvSpPr>
          <p:nvPr/>
        </p:nvSpPr>
        <p:spPr bwMode="auto">
          <a:xfrm>
            <a:off x="2051050" y="1727200"/>
            <a:ext cx="1439863" cy="406400"/>
          </a:xfrm>
          <a:prstGeom prst="rect">
            <a:avLst/>
          </a:prstGeom>
          <a:solidFill>
            <a:schemeClr val="bg1"/>
          </a:solidFill>
          <a:ln w="22225">
            <a:solidFill>
              <a:srgbClr val="FFCC00"/>
            </a:solidFill>
            <a:miter lim="800000"/>
            <a:headEnd/>
            <a:tailEnd/>
          </a:ln>
        </p:spPr>
        <p:txBody>
          <a:bodyPr lIns="91424" tIns="45712" rIns="91424" bIns="45712"/>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solidFill>
                  <a:srgbClr val="0000A6"/>
                </a:solidFill>
                <a:effectLst>
                  <a:outerShdw blurRad="38100" dist="38100" dir="2700000" algn="tl">
                    <a:srgbClr val="C0C0C0"/>
                  </a:outerShdw>
                </a:effectLst>
                <a:latin typeface="Arial" panose="020B0604020202020204" pitchFamily="34" charset="0"/>
                <a:ea typeface="楷体_GB2312" pitchFamily="49" charset="-122"/>
                <a:cs typeface="Arial" panose="020B0604020202020204" pitchFamily="34" charset="0"/>
              </a:rPr>
              <a:t>减少供应</a:t>
            </a:r>
          </a:p>
        </p:txBody>
      </p:sp>
      <p:sp>
        <p:nvSpPr>
          <p:cNvPr id="1258502" name="Text Box 6"/>
          <p:cNvSpPr txBox="1">
            <a:spLocks noChangeArrowheads="1"/>
          </p:cNvSpPr>
          <p:nvPr/>
        </p:nvSpPr>
        <p:spPr bwMode="auto">
          <a:xfrm>
            <a:off x="5580063" y="1700213"/>
            <a:ext cx="1512887" cy="450850"/>
          </a:xfrm>
          <a:prstGeom prst="rect">
            <a:avLst/>
          </a:prstGeom>
          <a:solidFill>
            <a:schemeClr val="bg1"/>
          </a:solidFill>
          <a:ln w="22225" algn="ctr">
            <a:solidFill>
              <a:srgbClr val="FF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solidFill>
                  <a:srgbClr val="0000A6"/>
                </a:solidFill>
                <a:effectLst>
                  <a:outerShdw blurRad="38100" dist="38100" dir="2700000" algn="tl">
                    <a:srgbClr val="C0C0C0"/>
                  </a:outerShdw>
                </a:effectLst>
                <a:latin typeface="Arial" panose="020B0604020202020204" pitchFamily="34" charset="0"/>
                <a:ea typeface="楷体_GB2312" pitchFamily="49" charset="-122"/>
                <a:cs typeface="Arial" panose="020B0604020202020204" pitchFamily="34" charset="0"/>
              </a:rPr>
              <a:t>减少需求</a:t>
            </a:r>
          </a:p>
        </p:txBody>
      </p:sp>
      <p:sp>
        <p:nvSpPr>
          <p:cNvPr id="27655" name="Text Box 7"/>
          <p:cNvSpPr txBox="1">
            <a:spLocks noChangeArrowheads="1"/>
          </p:cNvSpPr>
          <p:nvPr/>
        </p:nvSpPr>
        <p:spPr bwMode="auto">
          <a:xfrm>
            <a:off x="5435600" y="2455863"/>
            <a:ext cx="1871663"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6.</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价格和税收</a:t>
            </a:r>
          </a:p>
        </p:txBody>
      </p:sp>
      <p:sp>
        <p:nvSpPr>
          <p:cNvPr id="27656" name="Text Box 8"/>
          <p:cNvSpPr txBox="1">
            <a:spLocks noChangeArrowheads="1"/>
          </p:cNvSpPr>
          <p:nvPr/>
        </p:nvSpPr>
        <p:spPr bwMode="auto">
          <a:xfrm>
            <a:off x="5435600" y="4256088"/>
            <a:ext cx="2663825"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13.</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广告、促销和赞助</a:t>
            </a:r>
          </a:p>
        </p:txBody>
      </p:sp>
      <p:sp>
        <p:nvSpPr>
          <p:cNvPr id="27657" name="Text Box 9"/>
          <p:cNvSpPr txBox="1">
            <a:spLocks noChangeArrowheads="1"/>
          </p:cNvSpPr>
          <p:nvPr/>
        </p:nvSpPr>
        <p:spPr bwMode="auto">
          <a:xfrm>
            <a:off x="2482850" y="2744788"/>
            <a:ext cx="1728788"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15.</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非法贸易</a:t>
            </a:r>
          </a:p>
        </p:txBody>
      </p:sp>
      <p:sp>
        <p:nvSpPr>
          <p:cNvPr id="27658" name="Text Box 10"/>
          <p:cNvSpPr txBox="1">
            <a:spLocks noChangeArrowheads="1"/>
          </p:cNvSpPr>
          <p:nvPr/>
        </p:nvSpPr>
        <p:spPr bwMode="auto">
          <a:xfrm>
            <a:off x="2555875" y="3933825"/>
            <a:ext cx="1655763"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17.</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替代活动</a:t>
            </a:r>
          </a:p>
        </p:txBody>
      </p:sp>
      <p:sp>
        <p:nvSpPr>
          <p:cNvPr id="27659" name="Text Box 11"/>
          <p:cNvSpPr txBox="1">
            <a:spLocks noChangeArrowheads="1"/>
          </p:cNvSpPr>
          <p:nvPr/>
        </p:nvSpPr>
        <p:spPr bwMode="auto">
          <a:xfrm>
            <a:off x="5435600" y="4724400"/>
            <a:ext cx="2232025"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14.</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依赖性的治疗</a:t>
            </a:r>
          </a:p>
        </p:txBody>
      </p:sp>
      <p:sp>
        <p:nvSpPr>
          <p:cNvPr id="1258508" name="Text Box 12"/>
          <p:cNvSpPr txBox="1">
            <a:spLocks noChangeArrowheads="1"/>
          </p:cNvSpPr>
          <p:nvPr/>
        </p:nvSpPr>
        <p:spPr bwMode="auto">
          <a:xfrm>
            <a:off x="4356100" y="4378325"/>
            <a:ext cx="454025" cy="77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91424" tIns="45712" rIns="91424" bIns="45712" anchor="ctr" anchorCtr="1"/>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zh-CN" altLang="en-US" b="1">
                <a:solidFill>
                  <a:srgbClr val="0000A6"/>
                </a:solidFill>
                <a:effectLst>
                  <a:outerShdw blurRad="38100" dist="38100" dir="2700000" algn="tl">
                    <a:srgbClr val="C0C0C0"/>
                  </a:outerShdw>
                </a:effectLst>
                <a:latin typeface="Arial" panose="020B0604020202020204" pitchFamily="34" charset="0"/>
                <a:ea typeface="楷体_GB2312" pitchFamily="49" charset="-122"/>
                <a:cs typeface="Arial" panose="020B0604020202020204" pitchFamily="34" charset="0"/>
              </a:rPr>
              <a:t>责任</a:t>
            </a:r>
          </a:p>
        </p:txBody>
      </p:sp>
      <p:sp>
        <p:nvSpPr>
          <p:cNvPr id="27661" name="Text Box 13"/>
          <p:cNvSpPr txBox="1">
            <a:spLocks noChangeArrowheads="1"/>
          </p:cNvSpPr>
          <p:nvPr/>
        </p:nvSpPr>
        <p:spPr bwMode="auto">
          <a:xfrm>
            <a:off x="1116013" y="3319463"/>
            <a:ext cx="3095625"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16.</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向未成年人销售</a:t>
            </a:r>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买卖</a:t>
            </a:r>
          </a:p>
        </p:txBody>
      </p:sp>
      <p:sp>
        <p:nvSpPr>
          <p:cNvPr id="27662" name="Text Box 14"/>
          <p:cNvSpPr txBox="1">
            <a:spLocks noChangeArrowheads="1"/>
          </p:cNvSpPr>
          <p:nvPr/>
        </p:nvSpPr>
        <p:spPr bwMode="auto">
          <a:xfrm>
            <a:off x="5435600" y="2887663"/>
            <a:ext cx="2808288"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8.</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防止暴露于烟草烟雾</a:t>
            </a:r>
          </a:p>
        </p:txBody>
      </p:sp>
      <p:sp>
        <p:nvSpPr>
          <p:cNvPr id="27663" name="Text Box 15"/>
          <p:cNvSpPr txBox="1">
            <a:spLocks noChangeArrowheads="1"/>
          </p:cNvSpPr>
          <p:nvPr/>
        </p:nvSpPr>
        <p:spPr bwMode="auto">
          <a:xfrm>
            <a:off x="5435600" y="3357563"/>
            <a:ext cx="2735263" cy="396875"/>
          </a:xfrm>
          <a:prstGeom prst="rect">
            <a:avLst/>
          </a:prstGeom>
          <a:solidFill>
            <a:srgbClr val="0000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4" tIns="45712" rIns="91424" bIns="45712">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kumimoji="0" lang="en-US" altLang="zh-CN"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10.</a:t>
            </a:r>
            <a:r>
              <a:rPr kumimoji="0" lang="zh-CN" altLang="en-US" sz="2000" b="1">
                <a:solidFill>
                  <a:schemeClr val="bg1"/>
                </a:solidFill>
                <a:effectLst>
                  <a:outerShdw blurRad="38100" dist="38100" dir="2700000" algn="tl">
                    <a:srgbClr val="000000"/>
                  </a:outerShdw>
                </a:effectLst>
                <a:latin typeface="楷体_GB2312" pitchFamily="49" charset="-122"/>
                <a:ea typeface="楷体_GB2312" pitchFamily="49" charset="-122"/>
                <a:cs typeface="Arial" panose="020B0604020202020204" pitchFamily="34" charset="0"/>
              </a:rPr>
              <a:t>产品的管制和规定</a:t>
            </a:r>
          </a:p>
        </p:txBody>
      </p:sp>
    </p:spTree>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body" idx="1"/>
          </p:nvPr>
        </p:nvSpPr>
        <p:spPr>
          <a:xfrm>
            <a:off x="828675" y="1844675"/>
            <a:ext cx="5183188" cy="4535488"/>
          </a:xfrm>
        </p:spPr>
        <p:txBody>
          <a:bodyPr/>
          <a:lstStyle/>
          <a:p>
            <a:pPr>
              <a:buClr>
                <a:srgbClr val="0000A6"/>
              </a:buClr>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M:</a:t>
            </a:r>
            <a:r>
              <a:rPr lang="zh-CN" altLang="en-US" sz="2800" b="1">
                <a:effectLst>
                  <a:outerShdw blurRad="38100" dist="38100" dir="2700000" algn="tl">
                    <a:srgbClr val="C0C0C0"/>
                  </a:outerShdw>
                </a:effectLst>
                <a:latin typeface="楷体_GB2312" pitchFamily="49" charset="-122"/>
                <a:ea typeface="楷体_GB2312" pitchFamily="49" charset="-122"/>
              </a:rPr>
              <a:t>监测烟草使用和预防政策</a:t>
            </a:r>
          </a:p>
          <a:p>
            <a:pPr>
              <a:buClr>
                <a:srgbClr val="0000A6"/>
              </a:buClr>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P:</a:t>
            </a:r>
            <a:r>
              <a:rPr lang="zh-CN" altLang="en-US" sz="2800" b="1">
                <a:effectLst>
                  <a:outerShdw blurRad="38100" dist="38100" dir="2700000" algn="tl">
                    <a:srgbClr val="C0C0C0"/>
                  </a:outerShdw>
                </a:effectLst>
                <a:latin typeface="楷体_GB2312" pitchFamily="49" charset="-122"/>
                <a:ea typeface="楷体_GB2312" pitchFamily="49" charset="-122"/>
              </a:rPr>
              <a:t>保护民众不接触烟草烟雾</a:t>
            </a:r>
          </a:p>
          <a:p>
            <a:pPr>
              <a:buClr>
                <a:srgbClr val="0000A6"/>
              </a:buClr>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O:</a:t>
            </a:r>
            <a:r>
              <a:rPr lang="zh-CN" altLang="en-US" sz="2800" b="1">
                <a:effectLst>
                  <a:outerShdw blurRad="38100" dist="38100" dir="2700000" algn="tl">
                    <a:srgbClr val="C0C0C0"/>
                  </a:outerShdw>
                </a:effectLst>
                <a:latin typeface="楷体_GB2312" pitchFamily="49" charset="-122"/>
                <a:ea typeface="楷体_GB2312" pitchFamily="49" charset="-122"/>
              </a:rPr>
              <a:t>为戒除烟草使用提供帮助</a:t>
            </a:r>
          </a:p>
          <a:p>
            <a:pPr>
              <a:buClr>
                <a:srgbClr val="0000A6"/>
              </a:buClr>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W:</a:t>
            </a:r>
            <a:r>
              <a:rPr lang="zh-CN" altLang="en-US" sz="2800" b="1">
                <a:effectLst>
                  <a:outerShdw blurRad="38100" dist="38100" dir="2700000" algn="tl">
                    <a:srgbClr val="C0C0C0"/>
                  </a:outerShdw>
                </a:effectLst>
                <a:latin typeface="楷体_GB2312" pitchFamily="49" charset="-122"/>
                <a:ea typeface="楷体_GB2312" pitchFamily="49" charset="-122"/>
              </a:rPr>
              <a:t>警示烟草危险</a:t>
            </a:r>
          </a:p>
          <a:p>
            <a:pPr>
              <a:buClr>
                <a:srgbClr val="0000A6"/>
              </a:buClr>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E:</a:t>
            </a:r>
            <a:r>
              <a:rPr lang="zh-CN" altLang="en-US" sz="2800" b="1">
                <a:effectLst>
                  <a:outerShdw blurRad="38100" dist="38100" dir="2700000" algn="tl">
                    <a:srgbClr val="C0C0C0"/>
                  </a:outerShdw>
                </a:effectLst>
                <a:latin typeface="楷体_GB2312" pitchFamily="49" charset="-122"/>
                <a:ea typeface="楷体_GB2312" pitchFamily="49" charset="-122"/>
              </a:rPr>
              <a:t>执行禁止烟草广告、促销和赞助的规定</a:t>
            </a:r>
            <a:endParaRPr lang="zh-CN" altLang="en-US" sz="2800" b="1">
              <a:solidFill>
                <a:srgbClr val="0000A6"/>
              </a:solidFill>
              <a:effectLst>
                <a:outerShdw blurRad="38100" dist="38100" dir="2700000" algn="tl">
                  <a:srgbClr val="C0C0C0"/>
                </a:outerShdw>
              </a:effectLst>
              <a:latin typeface="楷体_GB2312" pitchFamily="49" charset="-122"/>
              <a:ea typeface="楷体_GB2312" pitchFamily="49" charset="-122"/>
            </a:endParaRPr>
          </a:p>
          <a:p>
            <a:pPr>
              <a:buClr>
                <a:srgbClr val="0000A6"/>
              </a:buClr>
              <a:buFont typeface="Wingdings" panose="05000000000000000000" pitchFamily="2" charset="2"/>
              <a:buChar char="Ø"/>
            </a:pPr>
            <a:r>
              <a:rPr lang="en-US" altLang="zh-CN" sz="2800" b="1">
                <a:effectLst>
                  <a:outerShdw blurRad="38100" dist="38100" dir="2700000" algn="tl">
                    <a:srgbClr val="C0C0C0"/>
                  </a:outerShdw>
                </a:effectLst>
                <a:latin typeface="楷体_GB2312" pitchFamily="49" charset="-122"/>
                <a:ea typeface="楷体_GB2312" pitchFamily="49" charset="-122"/>
              </a:rPr>
              <a:t>R:</a:t>
            </a:r>
            <a:r>
              <a:rPr lang="zh-CN" altLang="en-US" sz="2800" b="1">
                <a:effectLst>
                  <a:outerShdw blurRad="38100" dist="38100" dir="2700000" algn="tl">
                    <a:srgbClr val="C0C0C0"/>
                  </a:outerShdw>
                </a:effectLst>
                <a:latin typeface="楷体_GB2312" pitchFamily="49" charset="-122"/>
                <a:ea typeface="楷体_GB2312" pitchFamily="49" charset="-122"/>
              </a:rPr>
              <a:t>提高烟草税</a:t>
            </a:r>
            <a:endParaRPr lang="en-GB" sz="2800" b="1">
              <a:solidFill>
                <a:srgbClr val="0000A6"/>
              </a:solidFill>
              <a:effectLst>
                <a:outerShdw blurRad="38100" dist="38100" dir="2700000" algn="tl">
                  <a:srgbClr val="C0C0C0"/>
                </a:outerShdw>
              </a:effectLst>
              <a:latin typeface="楷体_GB2312" pitchFamily="49" charset="-122"/>
              <a:ea typeface="楷体_GB2312" pitchFamily="49" charset="-122"/>
            </a:endParaRPr>
          </a:p>
        </p:txBody>
      </p:sp>
      <p:sp>
        <p:nvSpPr>
          <p:cNvPr id="1260547" name="Rectangle 3"/>
          <p:cNvSpPr>
            <a:spLocks noChangeArrowheads="1"/>
          </p:cNvSpPr>
          <p:nvPr/>
        </p:nvSpPr>
        <p:spPr bwMode="auto">
          <a:xfrm>
            <a:off x="730250" y="404813"/>
            <a:ext cx="470535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lvl1pPr>
              <a:defRPr sz="4000">
                <a:solidFill>
                  <a:schemeClr val="tx2"/>
                </a:solidFill>
                <a:latin typeface="Verdana" panose="020B0604030504040204" pitchFamily="34" charset="0"/>
                <a:ea typeface="宋体" panose="02010600030101010101" pitchFamily="2" charset="-122"/>
              </a:defRPr>
            </a:lvl1pPr>
            <a:lvl2pPr>
              <a:defRPr sz="4000">
                <a:solidFill>
                  <a:schemeClr val="tx2"/>
                </a:solidFill>
                <a:latin typeface="Verdana" panose="020B0604030504040204" pitchFamily="34" charset="0"/>
                <a:ea typeface="宋体" panose="02010600030101010101" pitchFamily="2" charset="-122"/>
              </a:defRPr>
            </a:lvl2pPr>
            <a:lvl3pPr>
              <a:defRPr sz="4000">
                <a:solidFill>
                  <a:schemeClr val="tx2"/>
                </a:solidFill>
                <a:latin typeface="Verdana" panose="020B0604030504040204" pitchFamily="34" charset="0"/>
                <a:ea typeface="宋体" panose="02010600030101010101" pitchFamily="2" charset="-122"/>
              </a:defRPr>
            </a:lvl3pPr>
            <a:lvl4pPr>
              <a:defRPr sz="4000">
                <a:solidFill>
                  <a:schemeClr val="tx2"/>
                </a:solidFill>
                <a:latin typeface="Verdana" panose="020B0604030504040204" pitchFamily="34" charset="0"/>
                <a:ea typeface="宋体" panose="02010600030101010101" pitchFamily="2" charset="-122"/>
              </a:defRPr>
            </a:lvl4pPr>
            <a:lvl5pPr>
              <a:defRPr sz="4000">
                <a:solidFill>
                  <a:schemeClr val="tx2"/>
                </a:solidFill>
                <a:latin typeface="Verdana" panose="020B0604030504040204" pitchFamily="34" charset="0"/>
                <a:ea typeface="宋体" panose="02010600030101010101" pitchFamily="2" charset="-122"/>
              </a:defRPr>
            </a:lvl5pPr>
            <a:lvl6pPr marL="4572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6pPr>
            <a:lvl7pPr marL="9144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7pPr>
            <a:lvl8pPr marL="13716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8pPr>
            <a:lvl9pPr marL="1828800" fontAlgn="base">
              <a:spcBef>
                <a:spcPct val="0"/>
              </a:spcBef>
              <a:spcAft>
                <a:spcPct val="0"/>
              </a:spcAft>
              <a:defRPr sz="4000">
                <a:solidFill>
                  <a:schemeClr val="tx2"/>
                </a:solidFill>
                <a:latin typeface="Verdana" panose="020B0604030504040204" pitchFamily="34" charset="0"/>
                <a:ea typeface="宋体" panose="02010600030101010101" pitchFamily="2" charset="-122"/>
              </a:defRPr>
            </a:lvl9pPr>
          </a:lstStyle>
          <a:p>
            <a:r>
              <a:rPr kumimoji="1" lang="en-US" altLang="zh-CN" sz="3200" b="1">
                <a:solidFill>
                  <a:srgbClr val="0000A6"/>
                </a:solidFill>
                <a:effectLst>
                  <a:outerShdw blurRad="38100" dist="38100" dir="2700000" algn="tl">
                    <a:srgbClr val="C0C0C0"/>
                  </a:outerShdw>
                </a:effectLst>
                <a:latin typeface="Times New Roman" panose="02020603050405020304" pitchFamily="18" charset="0"/>
                <a:ea typeface="楷体_GB2312" pitchFamily="49" charset="-122"/>
              </a:rPr>
              <a:t>MPOWER</a:t>
            </a:r>
            <a:r>
              <a:rPr kumimoji="1" lang="zh-CN" altLang="en-US" sz="3200" b="1">
                <a:solidFill>
                  <a:srgbClr val="0000A6"/>
                </a:solidFill>
                <a:effectLst>
                  <a:outerShdw blurRad="38100" dist="38100" dir="2700000" algn="tl">
                    <a:srgbClr val="C0C0C0"/>
                  </a:outerShdw>
                </a:effectLst>
                <a:latin typeface="Times New Roman" panose="02020603050405020304" pitchFamily="18" charset="0"/>
                <a:ea typeface="楷体_GB2312" pitchFamily="49" charset="-122"/>
              </a:rPr>
              <a:t>六项战略</a:t>
            </a:r>
          </a:p>
        </p:txBody>
      </p:sp>
      <p:pic>
        <p:nvPicPr>
          <p:cNvPr id="1260548" name="Picture 4" descr="MPOWER封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76250"/>
            <a:ext cx="2320925" cy="3025775"/>
          </a:xfrm>
          <a:prstGeom prst="rect">
            <a:avLst/>
          </a:prstGeom>
          <a:noFill/>
          <a:ln w="127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p:cNvSpPr>
          <p:nvPr/>
        </p:nvSpPr>
        <p:spPr bwMode="auto">
          <a:xfrm>
            <a:off x="685800" y="1989138"/>
            <a:ext cx="77724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342900" indent="-342900">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20000"/>
              </a:spcBef>
              <a:buClr>
                <a:schemeClr val="tx1"/>
              </a:buClr>
              <a:buSzPct val="80000"/>
              <a:buFont typeface="Wingdings" panose="05000000000000000000" pitchFamily="2" charset="2"/>
              <a:buChar char="Ø"/>
            </a:pPr>
            <a:r>
              <a:rPr lang="zh-CN" altLang="en-US" sz="2800" b="1">
                <a:effectLst>
                  <a:outerShdw blurRad="38100" dist="38100" dir="2700000" algn="tl">
                    <a:srgbClr val="C0C0C0"/>
                  </a:outerShdw>
                </a:effectLst>
                <a:latin typeface="楷体_GB2312" pitchFamily="49" charset="-122"/>
                <a:ea typeface="楷体_GB2312" pitchFamily="49" charset="-122"/>
              </a:rPr>
              <a:t>各缔约方承认科学已明确证实接触烟草烟雾会造成死亡、疾病和功能丧失。</a:t>
            </a:r>
          </a:p>
          <a:p>
            <a:pPr>
              <a:spcBef>
                <a:spcPct val="20000"/>
              </a:spcBef>
              <a:buClr>
                <a:schemeClr val="tx1"/>
              </a:buClr>
              <a:buSzPct val="80000"/>
              <a:buFont typeface="Wingdings" panose="05000000000000000000" pitchFamily="2" charset="2"/>
              <a:buChar char="Ø"/>
            </a:pPr>
            <a:r>
              <a:rPr lang="zh-CN" altLang="en-US" sz="2800" b="1">
                <a:effectLst>
                  <a:outerShdw blurRad="38100" dist="38100" dir="2700000" algn="tl">
                    <a:srgbClr val="C0C0C0"/>
                  </a:outerShdw>
                </a:effectLst>
                <a:latin typeface="楷体_GB2312" pitchFamily="49" charset="-122"/>
                <a:ea typeface="楷体_GB2312" pitchFamily="49" charset="-122"/>
              </a:rPr>
              <a:t>每一缔约方应在国家法律规定的现有国家管辖范围内采取和实行，并在其他司法管辖权限内积极促进采取和实行有效的立法、实施、行政和</a:t>
            </a:r>
            <a:r>
              <a:rPr lang="en-US" altLang="zh-CN" sz="2800" b="1">
                <a:effectLst>
                  <a:outerShdw blurRad="38100" dist="38100" dir="2700000" algn="tl">
                    <a:srgbClr val="C0C0C0"/>
                  </a:outerShdw>
                </a:effectLst>
                <a:latin typeface="楷体_GB2312" pitchFamily="49" charset="-122"/>
                <a:ea typeface="楷体_GB2312" pitchFamily="49" charset="-122"/>
              </a:rPr>
              <a:t>/</a:t>
            </a:r>
            <a:r>
              <a:rPr lang="zh-CN" altLang="en-US" sz="2800" b="1">
                <a:effectLst>
                  <a:outerShdw blurRad="38100" dist="38100" dir="2700000" algn="tl">
                    <a:srgbClr val="C0C0C0"/>
                  </a:outerShdw>
                </a:effectLst>
                <a:latin typeface="楷体_GB2312" pitchFamily="49" charset="-122"/>
                <a:ea typeface="楷体_GB2312" pitchFamily="49" charset="-122"/>
              </a:rPr>
              <a:t>或其他措施，以防止在室内工作场所、公共交通工具、室内公共场所，适当时，包括其他公共场所接触烟草烟雾。 </a:t>
            </a:r>
          </a:p>
        </p:txBody>
      </p:sp>
      <p:sp>
        <p:nvSpPr>
          <p:cNvPr id="1262595" name="Rectangle 3"/>
          <p:cNvSpPr>
            <a:spLocks noChangeArrowheads="1"/>
          </p:cNvSpPr>
          <p:nvPr/>
        </p:nvSpPr>
        <p:spPr bwMode="auto">
          <a:xfrm>
            <a:off x="533400" y="763588"/>
            <a:ext cx="77724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lvl1pPr>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r>
              <a:rPr lang="zh-CN" altLang="en-US" sz="3200" b="1">
                <a:solidFill>
                  <a:srgbClr val="F90000"/>
                </a:solidFill>
                <a:effectLst>
                  <a:outerShdw blurRad="38100" dist="38100" dir="2700000" algn="tl">
                    <a:srgbClr val="C0C0C0"/>
                  </a:outerShdw>
                </a:effectLst>
                <a:ea typeface="楷体_GB2312" pitchFamily="49" charset="-122"/>
              </a:rPr>
              <a:t>公约第</a:t>
            </a:r>
            <a:r>
              <a:rPr lang="en-US" altLang="zh-CN" sz="3200" b="1">
                <a:solidFill>
                  <a:srgbClr val="F90000"/>
                </a:solidFill>
                <a:effectLst>
                  <a:outerShdw blurRad="38100" dist="38100" dir="2700000" algn="tl">
                    <a:srgbClr val="C0C0C0"/>
                  </a:outerShdw>
                </a:effectLst>
                <a:ea typeface="楷体_GB2312" pitchFamily="49" charset="-122"/>
              </a:rPr>
              <a:t>8</a:t>
            </a:r>
            <a:r>
              <a:rPr lang="zh-CN" altLang="en-US" sz="3200" b="1">
                <a:solidFill>
                  <a:srgbClr val="F90000"/>
                </a:solidFill>
                <a:effectLst>
                  <a:outerShdw blurRad="38100" dist="38100" dir="2700000" algn="tl">
                    <a:srgbClr val="C0C0C0"/>
                  </a:outerShdw>
                </a:effectLst>
                <a:ea typeface="楷体_GB2312" pitchFamily="49" charset="-122"/>
              </a:rPr>
              <a:t>条：防止接触烟草烟雾</a:t>
            </a:r>
          </a:p>
        </p:txBody>
      </p:sp>
    </p:spTree>
  </p:cSld>
  <p:clrMapOvr>
    <a:masterClrMapping/>
  </p:clrMapOvr>
  <p:transition>
    <p:checker dir="vert"/>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outerShdw dist="107763" dir="2700000" algn="ctr" rotWithShape="0">
            <a:schemeClr val="bg2"/>
          </a:outerShdw>
        </a:effectLst>
        <a:extLst>
          <a:ext uri="{53640926-AAD7-44D8-BBD7-CCE9431645EC}">
            <a14:shadowObscured xmlns:a14="http://schemas.microsoft.com/office/drawing/2010/main" val="1"/>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outerShdw dist="107763" dir="2700000" algn="ctr" rotWithShape="0">
            <a:schemeClr val="bg2"/>
          </a:outerShdw>
        </a:effectLst>
        <a:extLst>
          <a:ext uri="{53640926-AAD7-44D8-BBD7-CCE9431645EC}">
            <a14:shadowObscured xmlns:a14="http://schemas.microsoft.com/office/drawing/2010/main" val="1"/>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19146</TotalTime>
  <Words>2276</Words>
  <Application>Microsoft Office PowerPoint</Application>
  <PresentationFormat>全屏显示(4:3)</PresentationFormat>
  <Paragraphs>247</Paragraphs>
  <Slides>45</Slides>
  <Notes>42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Times New Roman</vt:lpstr>
      <vt:lpstr>宋体</vt:lpstr>
      <vt:lpstr>Verdana</vt:lpstr>
      <vt:lpstr>Arial</vt:lpstr>
      <vt:lpstr>Wingdings</vt:lpstr>
      <vt:lpstr>文鼎粗行楷</vt:lpstr>
      <vt:lpstr>隶书</vt:lpstr>
      <vt:lpstr>楷体_GB2312</vt:lpstr>
      <vt:lpstr>Tahoma</vt:lpstr>
      <vt:lpstr>Profile</vt:lpstr>
      <vt:lpstr>全国医疗卫生系统全面禁烟 相关政策与进展</vt:lpstr>
      <vt:lpstr>PowerPoint 演示文稿</vt:lpstr>
      <vt:lpstr>500多年的烟草历史很短</vt:lpstr>
      <vt:lpstr>PowerPoint 演示文稿</vt:lpstr>
      <vt:lpstr>控烟是人类对烟草危害的共识 </vt:lpstr>
      <vt:lpstr>WHO《烟草控制框架公约》 </vt:lpstr>
      <vt:lpstr>PowerPoint 演示文稿</vt:lpstr>
      <vt:lpstr>PowerPoint 演示文稿</vt:lpstr>
      <vt:lpstr>PowerPoint 演示文稿</vt:lpstr>
      <vt:lpstr>PowerPoint 演示文稿</vt:lpstr>
      <vt:lpstr>立法禁止在室内公共场所与工作场所吸烟 已经成为时代潮流</vt:lpstr>
      <vt:lpstr>PowerPoint 演示文稿</vt:lpstr>
      <vt:lpstr>PowerPoint 演示文稿</vt:lpstr>
      <vt:lpstr>PowerPoint 演示文稿</vt:lpstr>
      <vt:lpstr>我国大陆地区室内公共场所 和工作场所完全禁烟工作取得初步进展</vt:lpstr>
      <vt:lpstr>PowerPoint 演示文稿</vt:lpstr>
      <vt:lpstr>PowerPoint 演示文稿</vt:lpstr>
      <vt:lpstr>PowerPoint 演示文稿</vt:lpstr>
      <vt:lpstr>《决定》执行单位 ——涵盖军地卫生行政和医疗机构</vt:lpstr>
      <vt:lpstr>（一）加强领导，落实卫生部门控烟履约责任 </vt:lpstr>
      <vt:lpstr>PowerPoint 演示文稿</vt:lpstr>
      <vt:lpstr>（二）强化措施，全面加强控烟工作力度</vt:lpstr>
      <vt:lpstr>PowerPoint 演示文稿</vt:lpstr>
      <vt:lpstr>（三）广泛动员，努力营造良好控烟氛围</vt:lpstr>
      <vt:lpstr>（四）督导检查，努力实现卫生部门全面禁烟目标</vt:lpstr>
      <vt:lpstr>PowerPoint 演示文稿</vt:lpstr>
      <vt:lpstr>PowerPoint 演示文稿</vt:lpstr>
      <vt:lpstr>三是开展中国烟草控制大众媒体传播活动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五、2011年全面推进创建 全国无烟医疗卫生系统工作计划</vt:lpstr>
      <vt:lpstr>PowerPoint 演示文稿</vt:lpstr>
      <vt:lpstr>PowerPoint 演示文稿</vt:lpstr>
    </vt:vector>
  </TitlesOfParts>
  <Company>j</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Education and Promotion for 900 Million Farmers in China</dc:title>
  <dc:creator>win98</dc:creator>
  <cp:lastModifiedBy>魏仿</cp:lastModifiedBy>
  <cp:revision>1098</cp:revision>
  <cp:lastPrinted>2000-11-07T05:56:43Z</cp:lastPrinted>
  <dcterms:created xsi:type="dcterms:W3CDTF">2000-05-28T06:39:37Z</dcterms:created>
  <dcterms:modified xsi:type="dcterms:W3CDTF">2021-01-19T03:19:53Z</dcterms:modified>
</cp:coreProperties>
</file>