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sldIdLst>
    <p:sldId id="256" r:id="rId2"/>
    <p:sldId id="298" r:id="rId3"/>
    <p:sldId id="302" r:id="rId4"/>
    <p:sldId id="303" r:id="rId5"/>
    <p:sldId id="380" r:id="rId6"/>
    <p:sldId id="369" r:id="rId7"/>
    <p:sldId id="382" r:id="rId8"/>
    <p:sldId id="499" r:id="rId9"/>
    <p:sldId id="479" r:id="rId10"/>
    <p:sldId id="480" r:id="rId11"/>
    <p:sldId id="463" r:id="rId12"/>
    <p:sldId id="481" r:id="rId13"/>
    <p:sldId id="465" r:id="rId14"/>
    <p:sldId id="491" r:id="rId15"/>
    <p:sldId id="500" r:id="rId16"/>
    <p:sldId id="468" r:id="rId17"/>
    <p:sldId id="451" r:id="rId18"/>
    <p:sldId id="455" r:id="rId19"/>
    <p:sldId id="501" r:id="rId20"/>
    <p:sldId id="456" r:id="rId21"/>
    <p:sldId id="477" r:id="rId22"/>
    <p:sldId id="384" r:id="rId23"/>
    <p:sldId id="483" r:id="rId24"/>
    <p:sldId id="383" r:id="rId25"/>
    <p:sldId id="482" r:id="rId26"/>
    <p:sldId id="503" r:id="rId27"/>
    <p:sldId id="504" r:id="rId28"/>
    <p:sldId id="505" r:id="rId29"/>
    <p:sldId id="508" r:id="rId30"/>
    <p:sldId id="506" r:id="rId31"/>
    <p:sldId id="507" r:id="rId32"/>
    <p:sldId id="386" r:id="rId33"/>
    <p:sldId id="509" r:id="rId34"/>
    <p:sldId id="443" r:id="rId35"/>
    <p:sldId id="425" r:id="rId36"/>
    <p:sldId id="462" r:id="rId37"/>
    <p:sldId id="510" r:id="rId38"/>
    <p:sldId id="512" r:id="rId39"/>
    <p:sldId id="511" r:id="rId40"/>
    <p:sldId id="426" r:id="rId41"/>
    <p:sldId id="447" r:id="rId42"/>
    <p:sldId id="427" r:id="rId43"/>
    <p:sldId id="457" r:id="rId44"/>
    <p:sldId id="428" r:id="rId45"/>
    <p:sldId id="520" r:id="rId46"/>
    <p:sldId id="429" r:id="rId47"/>
    <p:sldId id="513" r:id="rId48"/>
    <p:sldId id="514" r:id="rId49"/>
    <p:sldId id="448" r:id="rId50"/>
    <p:sldId id="515" r:id="rId51"/>
    <p:sldId id="516" r:id="rId52"/>
    <p:sldId id="517" r:id="rId53"/>
    <p:sldId id="389" r:id="rId54"/>
    <p:sldId id="434" r:id="rId55"/>
    <p:sldId id="484" r:id="rId56"/>
    <p:sldId id="466" r:id="rId57"/>
    <p:sldId id="492" r:id="rId58"/>
    <p:sldId id="522" r:id="rId59"/>
    <p:sldId id="523" r:id="rId60"/>
    <p:sldId id="537" r:id="rId61"/>
    <p:sldId id="541" r:id="rId62"/>
    <p:sldId id="543" r:id="rId63"/>
    <p:sldId id="521" r:id="rId64"/>
    <p:sldId id="392" r:id="rId65"/>
    <p:sldId id="423" r:id="rId66"/>
    <p:sldId id="424" r:id="rId67"/>
    <p:sldId id="529" r:id="rId68"/>
    <p:sldId id="422" r:id="rId69"/>
    <p:sldId id="419" r:id="rId70"/>
    <p:sldId id="420" r:id="rId71"/>
    <p:sldId id="526" r:id="rId72"/>
    <p:sldId id="533" r:id="rId73"/>
    <p:sldId id="544" r:id="rId74"/>
    <p:sldId id="430" r:id="rId75"/>
    <p:sldId id="478" r:id="rId76"/>
    <p:sldId id="538" r:id="rId77"/>
    <p:sldId id="539" r:id="rId78"/>
    <p:sldId id="540" r:id="rId79"/>
    <p:sldId id="435" r:id="rId80"/>
    <p:sldId id="535" r:id="rId81"/>
    <p:sldId id="431" r:id="rId82"/>
    <p:sldId id="524" r:id="rId83"/>
    <p:sldId id="527" r:id="rId84"/>
    <p:sldId id="528" r:id="rId85"/>
    <p:sldId id="432" r:id="rId86"/>
    <p:sldId id="532" r:id="rId87"/>
    <p:sldId id="534" r:id="rId88"/>
    <p:sldId id="531" r:id="rId89"/>
    <p:sldId id="433" r:id="rId90"/>
    <p:sldId id="395" r:id="rId91"/>
    <p:sldId id="486" r:id="rId92"/>
    <p:sldId id="476" r:id="rId93"/>
    <p:sldId id="485" r:id="rId94"/>
    <p:sldId id="398" r:id="rId95"/>
    <p:sldId id="400" r:id="rId96"/>
    <p:sldId id="487" r:id="rId97"/>
    <p:sldId id="474" r:id="rId98"/>
    <p:sldId id="488" r:id="rId99"/>
    <p:sldId id="401" r:id="rId100"/>
    <p:sldId id="402" r:id="rId101"/>
    <p:sldId id="467" r:id="rId102"/>
    <p:sldId id="536" r:id="rId103"/>
    <p:sldId id="403" r:id="rId104"/>
    <p:sldId id="542" r:id="rId105"/>
    <p:sldId id="437" r:id="rId106"/>
    <p:sldId id="461" r:id="rId107"/>
    <p:sldId id="545" r:id="rId108"/>
    <p:sldId id="546" r:id="rId109"/>
    <p:sldId id="525" r:id="rId110"/>
    <p:sldId id="530" r:id="rId111"/>
    <p:sldId id="404" r:id="rId112"/>
    <p:sldId id="438" r:id="rId113"/>
    <p:sldId id="489" r:id="rId114"/>
    <p:sldId id="550" r:id="rId115"/>
    <p:sldId id="490" r:id="rId116"/>
    <p:sldId id="547" r:id="rId117"/>
    <p:sldId id="459" r:id="rId118"/>
    <p:sldId id="439" r:id="rId119"/>
    <p:sldId id="551" r:id="rId120"/>
    <p:sldId id="552" r:id="rId121"/>
    <p:sldId id="553" r:id="rId122"/>
    <p:sldId id="440" r:id="rId123"/>
    <p:sldId id="358" r:id="rId124"/>
    <p:sldId id="470" r:id="rId125"/>
    <p:sldId id="314" r:id="rId126"/>
    <p:sldId id="555" r:id="rId127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erdana" panose="020B060403050404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663300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24" autoAdjust="0"/>
  </p:normalViewPr>
  <p:slideViewPr>
    <p:cSldViewPr>
      <p:cViewPr varScale="1">
        <p:scale>
          <a:sx n="40" d="100"/>
          <a:sy n="40" d="100"/>
        </p:scale>
        <p:origin x="1204" y="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11B00"/>
              </a:clrFrom>
              <a:clrTo>
                <a:srgbClr val="011B00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233363"/>
            <a:ext cx="9159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黑底+红字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966788"/>
            <a:ext cx="1152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1139E7D-4A04-472B-813D-DA449E53E4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902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772C7-AC63-4FD1-A680-75E002BD624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553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274845-D068-4CC5-9CF0-C05E6F1A0D4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6819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C3ADD-058D-4C05-9FC9-B09F32C8065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0191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8ABDD-037F-488C-92AE-8CE744278CA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1287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66738" y="304800"/>
            <a:ext cx="8008937" cy="5715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A8AC4-E805-4795-A5E0-4C78A405D1E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214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907E1-5C6D-4140-B124-38A6C02E1D7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173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073EE2-11DA-483B-B6A7-33D708ADED5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873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D233D-42B0-4AF8-AAF8-BF48CBEC7B8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940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2E7FA-1127-4649-9FD5-FF595505E04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184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E6A0D-2100-4256-8A37-949F5052CFA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24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E3942-70C7-452D-A9D2-14470045DC7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144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1D369-746B-4A58-B926-6892F1038AF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635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195F9A-D044-4597-BF15-B0CB1AF17A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699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806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algn="l">
              <a:defRPr/>
            </a:pPr>
            <a:endParaRPr lang="zh-CN" altLang="zh-CN" sz="2400">
              <a:latin typeface="Times New Roman" pitchFamily="18" charset="0"/>
            </a:endParaRPr>
          </a:p>
        </p:txBody>
      </p:sp>
      <p:sp>
        <p:nvSpPr>
          <p:cNvPr id="8806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7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657DB5-9EB4-4762-AF43-9BDE97B36845}" type="slidenum">
              <a:rPr lang="en-US" altLang="zh-CN"/>
              <a:pPr/>
              <a:t>‹#›</a:t>
            </a:fld>
            <a:endParaRPr lang="en-US" altLang="zh-CN"/>
          </a:p>
        </p:txBody>
      </p:sp>
      <p:pic>
        <p:nvPicPr>
          <p:cNvPr id="1033" name="Picture 10" descr="2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011B00"/>
              </a:clrFrom>
              <a:clrTo>
                <a:srgbClr val="011B00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233363"/>
            <a:ext cx="9159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 descr="黑底+红字"/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966788"/>
            <a:ext cx="1152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  <a:ea typeface="宋体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www.smokefreehealthcare.org/" TargetMode="Externa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813" y="571500"/>
            <a:ext cx="7772400" cy="2147888"/>
          </a:xfrm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4800" dirty="0" smtClean="0">
                <a:solidFill>
                  <a:srgbClr val="C00000"/>
                </a:solidFill>
                <a:latin typeface="+mn-lt"/>
                <a:ea typeface="隶书" pitchFamily="49" charset="-122"/>
                <a:cs typeface="+mn-cs"/>
              </a:rPr>
              <a:t>如何按照无烟医院标准</a:t>
            </a:r>
            <a:r>
              <a:rPr lang="en-US" altLang="zh-CN" sz="4800" dirty="0" smtClean="0">
                <a:solidFill>
                  <a:srgbClr val="C00000"/>
                </a:solidFill>
                <a:latin typeface="+mn-lt"/>
                <a:ea typeface="隶书" pitchFamily="49" charset="-122"/>
                <a:cs typeface="+mn-cs"/>
              </a:rPr>
              <a:t/>
            </a:r>
            <a:br>
              <a:rPr lang="en-US" altLang="zh-CN" sz="4800" dirty="0" smtClean="0">
                <a:solidFill>
                  <a:srgbClr val="C00000"/>
                </a:solidFill>
                <a:latin typeface="+mn-lt"/>
                <a:ea typeface="隶书" pitchFamily="49" charset="-122"/>
                <a:cs typeface="+mn-cs"/>
              </a:rPr>
            </a:br>
            <a:r>
              <a:rPr lang="zh-CN" altLang="en-US" sz="4800" dirty="0" smtClean="0">
                <a:solidFill>
                  <a:srgbClr val="C00000"/>
                </a:solidFill>
                <a:latin typeface="+mn-lt"/>
                <a:ea typeface="隶书" pitchFamily="49" charset="-122"/>
                <a:cs typeface="+mn-cs"/>
              </a:rPr>
              <a:t>创建无烟医院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7313" y="3571875"/>
            <a:ext cx="6715125" cy="2022475"/>
          </a:xfrm>
        </p:spPr>
        <p:txBody>
          <a:bodyPr/>
          <a:lstStyle/>
          <a:p>
            <a:pPr algn="ctr" eaLnBrk="1" hangingPunct="1"/>
            <a:endParaRPr lang="en-US" altLang="zh-CN" sz="3200" smtClean="0">
              <a:ea typeface="隶书" panose="02010509060101010101" pitchFamily="49" charset="-122"/>
            </a:endParaRPr>
          </a:p>
          <a:p>
            <a:pPr algn="dist" eaLnBrk="1" hangingPunct="1"/>
            <a:r>
              <a:rPr lang="zh-CN" altLang="en-US" sz="3200" smtClean="0">
                <a:ea typeface="隶书" panose="02010509060101010101" pitchFamily="49" charset="-122"/>
              </a:rPr>
              <a:t>世界卫生组织烟草或健康合作中心</a:t>
            </a:r>
          </a:p>
          <a:p>
            <a:pPr algn="dist" eaLnBrk="1" hangingPunct="1"/>
            <a:r>
              <a:rPr lang="zh-CN" altLang="en-US" sz="3200" smtClean="0">
                <a:ea typeface="隶书" panose="02010509060101010101" pitchFamily="49" charset="-122"/>
              </a:rPr>
              <a:t>卫生部北京医院</a:t>
            </a:r>
          </a:p>
          <a:p>
            <a:pPr algn="dist" eaLnBrk="1" hangingPunct="1"/>
            <a:r>
              <a:rPr lang="zh-CN" altLang="en-US" sz="3200" smtClean="0">
                <a:ea typeface="隶书" panose="02010509060101010101" pitchFamily="49" charset="-122"/>
              </a:rPr>
              <a:t>北京呼吸疾病研究所</a:t>
            </a:r>
            <a:endParaRPr lang="zh-CN" altLang="en-US" sz="4400" smtClean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 eaLnBrk="1" hangingPunct="1"/>
            <a:r>
              <a:rPr lang="en-US" altLang="zh-CN" sz="3200" smtClean="0">
                <a:latin typeface="隶书" panose="02010509060101010101" pitchFamily="49" charset="-122"/>
                <a:ea typeface="隶书" panose="02010509060101010101" pitchFamily="49" charset="-122"/>
              </a:rPr>
              <a:t>2011</a:t>
            </a:r>
            <a:r>
              <a:rPr lang="zh-CN" altLang="en-US" sz="3200" smtClean="0"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sz="3200" smtClean="0">
                <a:latin typeface="隶书" panose="02010509060101010101" pitchFamily="49" charset="-122"/>
                <a:ea typeface="隶书" panose="02010509060101010101" pitchFamily="49" charset="-122"/>
              </a:rPr>
              <a:t>1</a:t>
            </a:r>
            <a:r>
              <a:rPr lang="zh-CN" altLang="en-US" sz="3200" smtClean="0">
                <a:latin typeface="隶书" panose="02010509060101010101" pitchFamily="49" charset="-122"/>
                <a:ea typeface="隶书" panose="02010509060101010101" pitchFamily="49" charset="-122"/>
              </a:rPr>
              <a:t>月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643313" y="3214688"/>
            <a:ext cx="15732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4000" dirty="0">
                <a:latin typeface="+mn-lt"/>
                <a:ea typeface="隶书" pitchFamily="49" charset="-122"/>
              </a:rPr>
              <a:t>王  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承德市中心医院</a:t>
            </a:r>
          </a:p>
        </p:txBody>
      </p:sp>
      <p:pic>
        <p:nvPicPr>
          <p:cNvPr id="12291" name="Picture 4" descr="承德市中心医院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773238"/>
            <a:ext cx="3271838" cy="4267200"/>
          </a:xfrm>
        </p:spPr>
      </p:pic>
      <p:pic>
        <p:nvPicPr>
          <p:cNvPr id="12292" name="Picture 6" descr="承德市中心医院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73238"/>
            <a:ext cx="3292475" cy="4267200"/>
          </a:xfrm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8027988" y="1916113"/>
            <a:ext cx="6111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控烟领导小组</a:t>
            </a:r>
          </a:p>
        </p:txBody>
      </p:sp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971550" y="4581525"/>
            <a:ext cx="3313113" cy="1439863"/>
          </a:xfrm>
          <a:prstGeom prst="rect">
            <a:avLst/>
          </a:prstGeom>
          <a:noFill/>
          <a:ln w="222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/>
          </a:p>
        </p:txBody>
      </p:sp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4643438" y="1773238"/>
            <a:ext cx="3313112" cy="1727200"/>
          </a:xfrm>
          <a:prstGeom prst="rect">
            <a:avLst/>
          </a:prstGeom>
          <a:noFill/>
          <a:ln w="222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宁夏回族自治区人民医院</a:t>
            </a:r>
          </a:p>
        </p:txBody>
      </p:sp>
      <p:pic>
        <p:nvPicPr>
          <p:cNvPr id="104451" name="Picture 6" descr="P103035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773238"/>
            <a:ext cx="5689600" cy="4267200"/>
          </a:xfrm>
        </p:spPr>
      </p:pic>
      <p:sp>
        <p:nvSpPr>
          <p:cNvPr id="104452" name="Text Box 8"/>
          <p:cNvSpPr txBox="1">
            <a:spLocks noChangeArrowheads="1"/>
          </p:cNvSpPr>
          <p:nvPr/>
        </p:nvSpPr>
        <p:spPr bwMode="auto">
          <a:xfrm>
            <a:off x="4932363" y="5373688"/>
            <a:ext cx="2232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</a:rPr>
              <a:t>此店不售烟</a:t>
            </a:r>
          </a:p>
        </p:txBody>
      </p:sp>
      <p:sp>
        <p:nvSpPr>
          <p:cNvPr id="104453" name="Rectangle 9"/>
          <p:cNvSpPr>
            <a:spLocks noChangeArrowheads="1"/>
          </p:cNvSpPr>
          <p:nvPr/>
        </p:nvSpPr>
        <p:spPr bwMode="auto">
          <a:xfrm>
            <a:off x="4302125" y="3170238"/>
            <a:ext cx="539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/>
              <a:t>↑</a:t>
            </a:r>
          </a:p>
        </p:txBody>
      </p:sp>
      <p:sp>
        <p:nvSpPr>
          <p:cNvPr id="104454" name="Rectangle 10"/>
          <p:cNvSpPr>
            <a:spLocks noChangeArrowheads="1"/>
          </p:cNvSpPr>
          <p:nvPr/>
        </p:nvSpPr>
        <p:spPr bwMode="auto">
          <a:xfrm>
            <a:off x="5651500" y="4868863"/>
            <a:ext cx="630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bg1"/>
                </a:solidFill>
              </a:rPr>
              <a:t>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安徽省立医院</a:t>
            </a:r>
          </a:p>
        </p:txBody>
      </p:sp>
      <p:pic>
        <p:nvPicPr>
          <p:cNvPr id="105475" name="Picture 6" descr="院内商店烟草下架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438" y="1752600"/>
            <a:ext cx="5689600" cy="4267200"/>
          </a:xfrm>
        </p:spPr>
      </p:pic>
      <p:sp>
        <p:nvSpPr>
          <p:cNvPr id="105476" name="Text Box 7"/>
          <p:cNvSpPr txBox="1">
            <a:spLocks noChangeArrowheads="1"/>
          </p:cNvSpPr>
          <p:nvPr/>
        </p:nvSpPr>
        <p:spPr bwMode="auto">
          <a:xfrm>
            <a:off x="865188" y="1916113"/>
            <a:ext cx="611187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卷烟下架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哈尔滨医科医学第二医院</a:t>
            </a:r>
          </a:p>
        </p:txBody>
      </p:sp>
      <p:pic>
        <p:nvPicPr>
          <p:cNvPr id="106499" name="Picture 6" descr="哈尔滨医科大学第二医院—商店禁烟通知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0225" y="1752600"/>
            <a:ext cx="2994025" cy="4267200"/>
          </a:xfrm>
        </p:spPr>
      </p:pic>
      <p:sp>
        <p:nvSpPr>
          <p:cNvPr id="106500" name="Text Box 7"/>
          <p:cNvSpPr txBox="1">
            <a:spLocks noChangeArrowheads="1"/>
          </p:cNvSpPr>
          <p:nvPr/>
        </p:nvSpPr>
        <p:spPr bwMode="auto">
          <a:xfrm>
            <a:off x="1584325" y="1844675"/>
            <a:ext cx="6111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禁止销售烟草制品通知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900113" y="2997200"/>
            <a:ext cx="77771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十二、医务人员掌握控烟知识、方法和技巧，对吸烟者至少提供简短的劝阻指导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安徽省立医院</a:t>
            </a:r>
          </a:p>
        </p:txBody>
      </p:sp>
      <p:pic>
        <p:nvPicPr>
          <p:cNvPr id="108547" name="Picture 6" descr="安徽省立医院—戒烟论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1752600"/>
            <a:ext cx="6400800" cy="4267200"/>
          </a:xfrm>
        </p:spPr>
      </p:pic>
      <p:sp>
        <p:nvSpPr>
          <p:cNvPr id="108548" name="Text Box 7"/>
          <p:cNvSpPr txBox="1">
            <a:spLocks noChangeArrowheads="1"/>
          </p:cNvSpPr>
          <p:nvPr/>
        </p:nvSpPr>
        <p:spPr bwMode="auto">
          <a:xfrm>
            <a:off x="611188" y="1916113"/>
            <a:ext cx="6111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戒烟培训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山西医科大学第二医院</a:t>
            </a:r>
          </a:p>
        </p:txBody>
      </p:sp>
      <p:pic>
        <p:nvPicPr>
          <p:cNvPr id="109571" name="Picture 3" descr="DSC_06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00213"/>
            <a:ext cx="6481763" cy="4340225"/>
          </a:xfrm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692275" y="1773238"/>
            <a:ext cx="27352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医务人员培训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青海红十字医院</a:t>
            </a:r>
          </a:p>
        </p:txBody>
      </p:sp>
      <p:pic>
        <p:nvPicPr>
          <p:cNvPr id="110595" name="Picture 6" descr="培训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9538" y="1752600"/>
            <a:ext cx="6373812" cy="4267200"/>
          </a:xfrm>
        </p:spPr>
      </p:pic>
      <p:sp>
        <p:nvSpPr>
          <p:cNvPr id="110596" name="Text Box 7"/>
          <p:cNvSpPr txBox="1">
            <a:spLocks noChangeArrowheads="1"/>
          </p:cNvSpPr>
          <p:nvPr/>
        </p:nvSpPr>
        <p:spPr bwMode="auto">
          <a:xfrm>
            <a:off x="755650" y="1844675"/>
            <a:ext cx="61118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领导小组成员培训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广州医学院第一附属医院</a:t>
            </a:r>
          </a:p>
        </p:txBody>
      </p:sp>
      <p:pic>
        <p:nvPicPr>
          <p:cNvPr id="111619" name="Picture 6" descr="广州医学院第一附属医院—新员工控烟培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00213"/>
            <a:ext cx="6656387" cy="4267200"/>
          </a:xfrm>
        </p:spPr>
      </p:pic>
      <p:sp>
        <p:nvSpPr>
          <p:cNvPr id="111620" name="Text Box 7"/>
          <p:cNvSpPr txBox="1">
            <a:spLocks noChangeArrowheads="1"/>
          </p:cNvSpPr>
          <p:nvPr/>
        </p:nvSpPr>
        <p:spPr bwMode="auto">
          <a:xfrm>
            <a:off x="504825" y="1844675"/>
            <a:ext cx="61118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新员工入职培训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中南大学湘雅医院</a:t>
            </a:r>
          </a:p>
        </p:txBody>
      </p:sp>
      <p:pic>
        <p:nvPicPr>
          <p:cNvPr id="112643" name="Picture 6" descr="中南大学湘雅医院—控烟专题讲座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663" y="1752600"/>
            <a:ext cx="6405562" cy="4267200"/>
          </a:xfrm>
        </p:spPr>
      </p:pic>
      <p:sp>
        <p:nvSpPr>
          <p:cNvPr id="112644" name="Text Box 7"/>
          <p:cNvSpPr txBox="1">
            <a:spLocks noChangeArrowheads="1"/>
          </p:cNvSpPr>
          <p:nvPr/>
        </p:nvSpPr>
        <p:spPr bwMode="auto">
          <a:xfrm>
            <a:off x="504825" y="1773238"/>
            <a:ext cx="6111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控烟专题讲座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大庆油田总医院</a:t>
            </a:r>
          </a:p>
        </p:txBody>
      </p:sp>
      <p:pic>
        <p:nvPicPr>
          <p:cNvPr id="113667" name="Picture 6" descr="大庆油田总医院—医务人员劝告吸烟者戒烟的参考用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844675"/>
            <a:ext cx="6337300" cy="4029075"/>
          </a:xfrm>
        </p:spPr>
      </p:pic>
      <p:sp>
        <p:nvSpPr>
          <p:cNvPr id="113668" name="Text Box 7"/>
          <p:cNvSpPr txBox="1">
            <a:spLocks noChangeArrowheads="1"/>
          </p:cNvSpPr>
          <p:nvPr/>
        </p:nvSpPr>
        <p:spPr bwMode="auto">
          <a:xfrm>
            <a:off x="792163" y="1844675"/>
            <a:ext cx="611187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医务人员劝戒参考用语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900113" y="2997200"/>
            <a:ext cx="7777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二、召开全院动员大会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宁夏回族自治区人民医院</a:t>
            </a:r>
          </a:p>
        </p:txBody>
      </p:sp>
      <p:pic>
        <p:nvPicPr>
          <p:cNvPr id="114691" name="Picture 6" descr="宁夏回族自治区人民医院—戒烟处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6188" y="1752600"/>
            <a:ext cx="6640512" cy="4267200"/>
          </a:xfrm>
        </p:spPr>
      </p:pic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360363" y="1844675"/>
            <a:ext cx="61118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医务人员戒烟处方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900113" y="2997200"/>
            <a:ext cx="77771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十三、开设戒烟门诊或在相应科室设戒烟医生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沈阳军区总医院</a:t>
            </a:r>
          </a:p>
        </p:txBody>
      </p:sp>
      <p:pic>
        <p:nvPicPr>
          <p:cNvPr id="116739" name="Picture 3" descr="沈阳军区总医院戒烟门诊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73238"/>
            <a:ext cx="6697662" cy="4319587"/>
          </a:xfrm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1403350" y="1989138"/>
            <a:ext cx="1944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戒烟门诊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宁夏回族自治区人民医院</a:t>
            </a:r>
          </a:p>
        </p:txBody>
      </p:sp>
      <p:pic>
        <p:nvPicPr>
          <p:cNvPr id="117763" name="Picture 6" descr="CSC_010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773238"/>
            <a:ext cx="5689600" cy="4265612"/>
          </a:xfrm>
          <a:noFill/>
        </p:spPr>
      </p:pic>
      <p:sp>
        <p:nvSpPr>
          <p:cNvPr id="117764" name="Text Box 7"/>
          <p:cNvSpPr txBox="1">
            <a:spLocks noChangeArrowheads="1"/>
          </p:cNvSpPr>
          <p:nvPr/>
        </p:nvSpPr>
        <p:spPr bwMode="auto">
          <a:xfrm>
            <a:off x="1008063" y="1773238"/>
            <a:ext cx="6111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戒烟门诊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山西省人民医院</a:t>
            </a:r>
          </a:p>
        </p:txBody>
      </p:sp>
      <p:pic>
        <p:nvPicPr>
          <p:cNvPr id="118787" name="Picture 6" descr="山西省人民医院—戒烟门诊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438" y="1752600"/>
            <a:ext cx="5689600" cy="4267200"/>
          </a:xfrm>
        </p:spPr>
      </p:pic>
      <p:sp>
        <p:nvSpPr>
          <p:cNvPr id="118788" name="Text Box 7"/>
          <p:cNvSpPr txBox="1">
            <a:spLocks noChangeArrowheads="1"/>
          </p:cNvSpPr>
          <p:nvPr/>
        </p:nvSpPr>
        <p:spPr bwMode="auto">
          <a:xfrm>
            <a:off x="936625" y="1844675"/>
            <a:ext cx="61118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戒烟门诊挂牌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大庆油田总医院</a:t>
            </a:r>
          </a:p>
        </p:txBody>
      </p:sp>
      <p:pic>
        <p:nvPicPr>
          <p:cNvPr id="119811" name="Picture 4" descr="IMG_012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773238"/>
            <a:ext cx="5543550" cy="4157662"/>
          </a:xfrm>
          <a:noFill/>
        </p:spPr>
      </p:pic>
      <p:sp>
        <p:nvSpPr>
          <p:cNvPr id="119812" name="Text Box 7"/>
          <p:cNvSpPr txBox="1">
            <a:spLocks noChangeArrowheads="1"/>
          </p:cNvSpPr>
          <p:nvPr/>
        </p:nvSpPr>
        <p:spPr bwMode="auto">
          <a:xfrm>
            <a:off x="1008063" y="1773238"/>
            <a:ext cx="6111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戒烟门诊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南昌大学第二附属医院</a:t>
            </a:r>
          </a:p>
        </p:txBody>
      </p:sp>
      <p:pic>
        <p:nvPicPr>
          <p:cNvPr id="120835" name="Picture 6" descr="南昌大学第二附属医院—戒烟门诊病历及随访表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438" y="1752600"/>
            <a:ext cx="5689600" cy="4267200"/>
          </a:xfrm>
        </p:spPr>
      </p:pic>
      <p:sp>
        <p:nvSpPr>
          <p:cNvPr id="120836" name="Text Box 7"/>
          <p:cNvSpPr txBox="1">
            <a:spLocks noChangeArrowheads="1"/>
          </p:cNvSpPr>
          <p:nvPr/>
        </p:nvSpPr>
        <p:spPr bwMode="auto">
          <a:xfrm>
            <a:off x="865188" y="1844675"/>
            <a:ext cx="6111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戒烟门诊病历及随访表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900113" y="2997200"/>
            <a:ext cx="7777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十四、开设戒烟咨询电话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黑龙江省医院</a:t>
            </a:r>
          </a:p>
        </p:txBody>
      </p:sp>
      <p:pic>
        <p:nvPicPr>
          <p:cNvPr id="122883" name="Picture 3" descr="戒烟热线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89138"/>
            <a:ext cx="4464050" cy="3348037"/>
          </a:xfrm>
        </p:spPr>
      </p:pic>
      <p:pic>
        <p:nvPicPr>
          <p:cNvPr id="122884" name="Picture 4" descr="戒烟热线登记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00213"/>
            <a:ext cx="28797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611188" y="4149725"/>
            <a:ext cx="23764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戒烟热线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6011863" y="5084763"/>
            <a:ext cx="18002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热线记录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新疆维吾尔自治区人民医院</a:t>
            </a: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755650" y="1916113"/>
            <a:ext cx="61118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戒烟门诊及热线</a:t>
            </a:r>
          </a:p>
        </p:txBody>
      </p:sp>
      <p:pic>
        <p:nvPicPr>
          <p:cNvPr id="123908" name="Picture 6" descr="DSC_72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844675"/>
            <a:ext cx="6192837" cy="4113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沈阳军区总医院</a:t>
            </a:r>
          </a:p>
        </p:txBody>
      </p:sp>
      <p:pic>
        <p:nvPicPr>
          <p:cNvPr id="14339" name="Picture 6" descr="沈阳军区总医院培训会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1752600"/>
            <a:ext cx="6400800" cy="4267200"/>
          </a:xfrm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720725" y="1916113"/>
            <a:ext cx="61118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全院动员大会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山西医科大学第二医院</a:t>
            </a:r>
          </a:p>
        </p:txBody>
      </p:sp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684213" y="1773238"/>
            <a:ext cx="6111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戒烟门诊及热线</a:t>
            </a:r>
          </a:p>
        </p:txBody>
      </p:sp>
      <p:pic>
        <p:nvPicPr>
          <p:cNvPr id="124932" name="Picture 6" descr="山西医科大学第二医院—戒烟门诊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916113"/>
            <a:ext cx="5472113" cy="4060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中国医科大学第一附属医院</a:t>
            </a:r>
          </a:p>
        </p:txBody>
      </p:sp>
      <p:pic>
        <p:nvPicPr>
          <p:cNvPr id="125955" name="Picture 3" descr="戒烟门诊及电话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663" y="1752600"/>
            <a:ext cx="6405562" cy="4267200"/>
          </a:xfrm>
        </p:spPr>
      </p:pic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684213" y="1628775"/>
            <a:ext cx="6111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戒烟门诊及热线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其它控烟举措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37075"/>
          </a:xfrm>
        </p:spPr>
        <p:txBody>
          <a:bodyPr/>
          <a:lstStyle/>
          <a:p>
            <a:pPr eaLnBrk="1" hangingPunct="1"/>
            <a:r>
              <a:rPr lang="zh-CN" altLang="en-US" b="1" smtClean="0"/>
              <a:t>戒烟沙龙</a:t>
            </a:r>
          </a:p>
          <a:p>
            <a:pPr eaLnBrk="1" hangingPunct="1"/>
            <a:r>
              <a:rPr lang="zh-CN" altLang="en-US" b="1" smtClean="0"/>
              <a:t>控烟知识竞赛</a:t>
            </a:r>
          </a:p>
          <a:p>
            <a:pPr eaLnBrk="1" hangingPunct="1"/>
            <a:r>
              <a:rPr lang="zh-CN" altLang="en-US" b="1" smtClean="0"/>
              <a:t>大交班前</a:t>
            </a:r>
            <a:r>
              <a:rPr lang="en-US" altLang="zh-CN" b="1" smtClean="0">
                <a:latin typeface="宋体" panose="02010600030101010101" pitchFamily="2" charset="-122"/>
              </a:rPr>
              <a:t>5</a:t>
            </a:r>
            <a:r>
              <a:rPr lang="zh-CN" altLang="en-US" b="1" smtClean="0"/>
              <a:t>分钟控烟宣传活动 </a:t>
            </a:r>
          </a:p>
          <a:p>
            <a:pPr eaLnBrk="1" hangingPunct="1"/>
            <a:r>
              <a:rPr lang="zh-CN" altLang="en-US" b="1" smtClean="0"/>
              <a:t>院报有奖征文</a:t>
            </a:r>
          </a:p>
          <a:p>
            <a:pPr eaLnBrk="1" hangingPunct="1"/>
            <a:r>
              <a:rPr lang="zh-CN" altLang="en-US" b="1" smtClean="0"/>
              <a:t>全院职工控烟签名</a:t>
            </a:r>
          </a:p>
          <a:p>
            <a:pPr eaLnBrk="1" hangingPunct="1"/>
            <a:r>
              <a:rPr lang="zh-CN" altLang="en-US" b="1" smtClean="0"/>
              <a:t>医院控烟短信平台</a:t>
            </a:r>
          </a:p>
          <a:p>
            <a:pPr eaLnBrk="1" hangingPunct="1"/>
            <a:r>
              <a:rPr lang="en-US" altLang="zh-CN" b="1" smtClean="0"/>
              <a:t>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创建无烟医院经验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 b="1" smtClean="0"/>
              <a:t>政府重视和推动是成功的前提 </a:t>
            </a:r>
          </a:p>
          <a:p>
            <a:pPr eaLnBrk="1" hangingPunct="1"/>
            <a:r>
              <a:rPr lang="zh-CN" altLang="en-US" b="1" smtClean="0"/>
              <a:t>医院领导班子重视是搞好创建工作的关键 </a:t>
            </a:r>
          </a:p>
          <a:p>
            <a:pPr eaLnBrk="1" hangingPunct="1"/>
            <a:r>
              <a:rPr lang="zh-CN" altLang="en-US" b="1" smtClean="0"/>
              <a:t>建立控烟组织是成功实施的保障 </a:t>
            </a:r>
          </a:p>
          <a:p>
            <a:pPr eaLnBrk="1" hangingPunct="1"/>
            <a:r>
              <a:rPr lang="zh-CN" altLang="en-US" b="1" smtClean="0"/>
              <a:t>制定医院控烟规划和规定是重要措施 </a:t>
            </a:r>
          </a:p>
          <a:p>
            <a:pPr eaLnBrk="1" hangingPunct="1"/>
            <a:r>
              <a:rPr lang="zh-CN" altLang="en-US" b="1" smtClean="0"/>
              <a:t>全院职工积极参与是成功的基础</a:t>
            </a:r>
            <a:r>
              <a:rPr lang="zh-CN" altLang="en-US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创建无烟医院的欠缺与不足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kumimoji="1" lang="zh-CN" altLang="en-US" b="1" smtClean="0">
                <a:solidFill>
                  <a:srgbClr val="333333"/>
                </a:solidFill>
              </a:rPr>
              <a:t>戒烟支持系统薄弱</a:t>
            </a:r>
          </a:p>
          <a:p>
            <a:pPr eaLnBrk="1" hangingPunct="1"/>
            <a:r>
              <a:rPr kumimoji="1" lang="zh-CN" altLang="en-US" b="1" smtClean="0">
                <a:solidFill>
                  <a:srgbClr val="333333"/>
                </a:solidFill>
              </a:rPr>
              <a:t>医院职工控烟的意识与自觉性有待进一步加强</a:t>
            </a:r>
          </a:p>
          <a:p>
            <a:pPr eaLnBrk="1" hangingPunct="1"/>
            <a:r>
              <a:rPr kumimoji="1" lang="zh-CN" altLang="en-US" b="1" smtClean="0">
                <a:solidFill>
                  <a:srgbClr val="333333"/>
                </a:solidFill>
              </a:rPr>
              <a:t>个别吸烟者仍在非吸烟区吸烟</a:t>
            </a:r>
          </a:p>
          <a:p>
            <a:pPr eaLnBrk="1" hangingPunct="1"/>
            <a:r>
              <a:rPr kumimoji="1" lang="zh-CN" altLang="en-US" b="1" smtClean="0">
                <a:solidFill>
                  <a:srgbClr val="333333"/>
                </a:solidFill>
              </a:rPr>
              <a:t>职工劝导吸烟者戒烟的主动性需进一步加强</a:t>
            </a:r>
          </a:p>
          <a:p>
            <a:pPr eaLnBrk="1" hangingPunct="1"/>
            <a:r>
              <a:rPr kumimoji="1" lang="zh-CN" altLang="en-US" b="1" smtClean="0">
                <a:solidFill>
                  <a:srgbClr val="333333"/>
                </a:solidFill>
              </a:rPr>
              <a:t>在科室交界区域的非吸烟区仍可见少量烟头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控烟资源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3717925" cy="4267200"/>
          </a:xfrm>
        </p:spPr>
        <p:txBody>
          <a:bodyPr/>
          <a:lstStyle/>
          <a:p>
            <a:pPr eaLnBrk="1" hangingPunct="1"/>
            <a:r>
              <a:rPr kumimoji="1" lang="zh-CN" altLang="en-US" b="1" smtClean="0">
                <a:solidFill>
                  <a:schemeClr val="tx2"/>
                </a:solidFill>
                <a:latin typeface="宋体" panose="02010600030101010101" pitchFamily="2" charset="-122"/>
              </a:rPr>
              <a:t>世界卫生组织烟草或健康合作中心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kumimoji="1" lang="zh-CN" altLang="en-US" b="1" smtClean="0">
                <a:solidFill>
                  <a:schemeClr val="tx2"/>
                </a:solidFill>
                <a:latin typeface="宋体" panose="02010600030101010101" pitchFamily="2" charset="-122"/>
              </a:rPr>
              <a:t> “无烟医疗机构” </a:t>
            </a:r>
            <a:r>
              <a:rPr kumimoji="1" lang="en-US" altLang="zh-CN" sz="2400" smtClean="0">
                <a:solidFill>
                  <a:schemeClr val="tx2"/>
                </a:solidFill>
                <a:hlinkClick r:id="rId2"/>
              </a:rPr>
              <a:t>www.smokefreehealthcare.org</a:t>
            </a:r>
            <a:r>
              <a:rPr kumimoji="1" lang="en-US" altLang="zh-CN" sz="2400" smtClean="0">
                <a:solidFill>
                  <a:schemeClr val="tx2"/>
                </a:solidFill>
                <a:latin typeface="宋体" panose="02010600030101010101" pitchFamily="2" charset="-122"/>
              </a:rPr>
              <a:t> </a:t>
            </a:r>
            <a:endParaRPr kumimoji="1" lang="en-US" altLang="zh-CN" sz="2400" smtClean="0">
              <a:latin typeface="宋体" panose="02010600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kumimoji="1" lang="en-US" altLang="zh-CN" sz="2400" smtClean="0">
              <a:latin typeface="宋体" panose="02010600030101010101" pitchFamily="2" charset="-122"/>
            </a:endParaRPr>
          </a:p>
        </p:txBody>
      </p:sp>
      <p:pic>
        <p:nvPicPr>
          <p:cNvPr id="130052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1700213"/>
            <a:ext cx="4248150" cy="43926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857250"/>
            <a:ext cx="8001000" cy="516255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en-US" altLang="zh-CN" sz="8800" b="1" smtClean="0">
              <a:solidFill>
                <a:srgbClr val="CC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zh-CN" altLang="en-US" sz="8800" b="1" smtClean="0">
                <a:solidFill>
                  <a:srgbClr val="CC0000"/>
                </a:solidFill>
              </a:rPr>
              <a:t>谢谢！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山西省人民医院</a:t>
            </a:r>
          </a:p>
        </p:txBody>
      </p:sp>
      <p:pic>
        <p:nvPicPr>
          <p:cNvPr id="15363" name="Picture 3" descr="创无烟医院动员大会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6838" y="1752600"/>
            <a:ext cx="6518275" cy="4344988"/>
          </a:xfrm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051050" y="5445125"/>
            <a:ext cx="2663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全院动员大会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宁夏回族自治区人民医院</a:t>
            </a:r>
          </a:p>
        </p:txBody>
      </p:sp>
      <p:pic>
        <p:nvPicPr>
          <p:cNvPr id="16387" name="Picture 6" descr="DSC_001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6075" y="1911350"/>
            <a:ext cx="5900738" cy="3949700"/>
          </a:xfrm>
          <a:noFill/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720725" y="1916113"/>
            <a:ext cx="61118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全院动员大会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黑龙江省医院</a:t>
            </a:r>
          </a:p>
        </p:txBody>
      </p:sp>
      <p:pic>
        <p:nvPicPr>
          <p:cNvPr id="17411" name="Picture 6" descr="黑龙江省医院—控烟工作动员大会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773238"/>
            <a:ext cx="5616575" cy="4213225"/>
          </a:xfrm>
        </p:spPr>
      </p:pic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720725" y="1916113"/>
            <a:ext cx="61118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全院动员大会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青海红十字医院</a:t>
            </a:r>
          </a:p>
        </p:txBody>
      </p:sp>
      <p:pic>
        <p:nvPicPr>
          <p:cNvPr id="18435" name="Picture 6" descr="禁烟动员大会宣传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1752600"/>
            <a:ext cx="6418262" cy="4267200"/>
          </a:xfrm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720725" y="1916113"/>
            <a:ext cx="61118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全院动员大会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900113" y="2997200"/>
            <a:ext cx="7777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三、制定控烟工作计划及文件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宁夏回族自治区人民医院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572000" y="5445125"/>
            <a:ext cx="3095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世界无烟日义诊</a:t>
            </a:r>
          </a:p>
        </p:txBody>
      </p:sp>
      <p:pic>
        <p:nvPicPr>
          <p:cNvPr id="20484" name="Picture 4" descr="P62903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700213"/>
            <a:ext cx="5975350" cy="4481512"/>
          </a:xfrm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27088" y="1844675"/>
            <a:ext cx="6111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控烟文件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安徽省立医院</a:t>
            </a:r>
          </a:p>
        </p:txBody>
      </p:sp>
      <p:pic>
        <p:nvPicPr>
          <p:cNvPr id="21507" name="Picture 6" descr="安徽省立医院—控烟系列文件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73238"/>
            <a:ext cx="6192838" cy="4249737"/>
          </a:xfrm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827088" y="1844675"/>
            <a:ext cx="6111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控烟文件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836613"/>
            <a:ext cx="8001000" cy="684212"/>
          </a:xfrm>
        </p:spPr>
        <p:txBody>
          <a:bodyPr/>
          <a:lstStyle/>
          <a:p>
            <a:pPr eaLnBrk="1" hangingPunct="1"/>
            <a:r>
              <a:rPr lang="zh-CN" altLang="en-US" sz="2800" smtClean="0"/>
              <a:t>关于</a:t>
            </a:r>
            <a:r>
              <a:rPr lang="en-US" altLang="zh-CN" sz="2800" smtClean="0">
                <a:latin typeface="宋体" panose="02010600030101010101" pitchFamily="2" charset="-122"/>
              </a:rPr>
              <a:t>2011</a:t>
            </a:r>
            <a:r>
              <a:rPr lang="zh-CN" altLang="en-US" sz="2800" smtClean="0"/>
              <a:t>年起全国医疗卫生系统全面禁烟的决定</a:t>
            </a:r>
          </a:p>
        </p:txBody>
      </p:sp>
      <p:pic>
        <p:nvPicPr>
          <p:cNvPr id="4099" name="Picture 12" descr="IMG_050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lum bright="3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73238"/>
            <a:ext cx="3186113" cy="4248150"/>
          </a:xfrm>
          <a:noFill/>
        </p:spPr>
      </p:pic>
      <p:pic>
        <p:nvPicPr>
          <p:cNvPr id="4100" name="Picture 13" descr="IMG_0505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lum bright="48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0425" y="1773238"/>
            <a:ext cx="3186113" cy="4248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黑龙江省医院</a:t>
            </a:r>
          </a:p>
        </p:txBody>
      </p:sp>
      <p:pic>
        <p:nvPicPr>
          <p:cNvPr id="22531" name="Picture 3" descr="File09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00213"/>
            <a:ext cx="3225800" cy="4484687"/>
          </a:xfrm>
        </p:spPr>
      </p:pic>
      <p:pic>
        <p:nvPicPr>
          <p:cNvPr id="22532" name="Picture 4" descr="制度方案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00213"/>
            <a:ext cx="3349625" cy="4465637"/>
          </a:xfrm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84213" y="1844675"/>
            <a:ext cx="6111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控烟文件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长治医学院附属和平医院</a:t>
            </a:r>
          </a:p>
        </p:txBody>
      </p:sp>
      <p:pic>
        <p:nvPicPr>
          <p:cNvPr id="23555" name="Picture 6" descr="附件1：创建无烟医院文件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438" y="1752600"/>
            <a:ext cx="5689600" cy="4267200"/>
          </a:xfrm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684213" y="1844675"/>
            <a:ext cx="611187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控烟文件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042988" y="2997200"/>
            <a:ext cx="741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四、建立健全控烟考评奖惩制度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武警总医院</a:t>
            </a:r>
          </a:p>
        </p:txBody>
      </p:sp>
      <p:pic>
        <p:nvPicPr>
          <p:cNvPr id="25603" name="Picture 6" descr="武警总医院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773238"/>
            <a:ext cx="3609975" cy="4772025"/>
          </a:xfrm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1979613" y="1844675"/>
            <a:ext cx="6111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考核奖惩细则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青海红十字医院</a:t>
            </a:r>
          </a:p>
        </p:txBody>
      </p:sp>
      <p:pic>
        <p:nvPicPr>
          <p:cNvPr id="26627" name="Picture 6" descr="未命名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773238"/>
            <a:ext cx="3032125" cy="4267200"/>
          </a:xfrm>
        </p:spPr>
      </p:pic>
      <p:pic>
        <p:nvPicPr>
          <p:cNvPr id="26628" name="Picture 7" descr="未命名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773238"/>
            <a:ext cx="3040062" cy="4267200"/>
          </a:xfrm>
        </p:spPr>
      </p:pic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611188" y="1773238"/>
            <a:ext cx="6111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考评奖惩制度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哈尔滨医科大学第二医院</a:t>
            </a:r>
          </a:p>
        </p:txBody>
      </p:sp>
      <p:pic>
        <p:nvPicPr>
          <p:cNvPr id="27651" name="Picture 6" descr="哈医大二院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1773238"/>
            <a:ext cx="3835400" cy="4845050"/>
          </a:xfrm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1979613" y="1773238"/>
            <a:ext cx="6111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工作考核记录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新疆医科大学第一附属医院</a:t>
            </a:r>
          </a:p>
        </p:txBody>
      </p:sp>
      <p:pic>
        <p:nvPicPr>
          <p:cNvPr id="28675" name="Picture 3" descr="新疆医科大学第一附属医院—戒烟医师颁奖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6525" y="1752600"/>
            <a:ext cx="6319838" cy="4267200"/>
          </a:xfrm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47700" y="1916113"/>
            <a:ext cx="6111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戒烟医师颁奖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广州医学院第一附属医院</a:t>
            </a:r>
          </a:p>
        </p:txBody>
      </p:sp>
      <p:pic>
        <p:nvPicPr>
          <p:cNvPr id="29699" name="Picture 3" descr="广州医学院第一附属医院—无烟科室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060575"/>
            <a:ext cx="8001000" cy="2960688"/>
          </a:xfrm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771775" y="5157788"/>
            <a:ext cx="36004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无烟科室颁奖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中国医科大学第一附属医院</a:t>
            </a:r>
          </a:p>
        </p:txBody>
      </p:sp>
      <p:pic>
        <p:nvPicPr>
          <p:cNvPr id="30723" name="Picture 3" descr="中国医科大学第一附属医院—控烟先进科室颁奖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8425" y="1752600"/>
            <a:ext cx="6397625" cy="4267200"/>
          </a:xfrm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76263" y="1844675"/>
            <a:ext cx="6111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控烟先进科室颁奖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浙江大学医学院第一附属医院</a:t>
            </a:r>
          </a:p>
        </p:txBody>
      </p:sp>
      <p:pic>
        <p:nvPicPr>
          <p:cNvPr id="31747" name="Picture 6" descr="浙江大学医学院第一附属医院—长城杯戒烟表率奖杯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1773238"/>
            <a:ext cx="2925762" cy="4319587"/>
          </a:xfrm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2195513" y="1844675"/>
            <a:ext cx="61118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长城杯戒烟表率奖杯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mtClean="0">
                <a:solidFill>
                  <a:schemeClr val="tx1"/>
                </a:solidFill>
              </a:rPr>
              <a:t>无烟医疗卫生机构标准（试行）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397875" cy="4772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一、成立控烟领导组织，将无烟机构建设纳入本单位发展规划；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二、建立健全控烟考评奖罚制度；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三、所属区域有明显的禁烟标识，室内完全禁烟；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四、各部门设有控烟监督员；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五、开展多种形式的控烟宣传和教育；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六、明确规定全体职工负有劝阻吸烟的责任和义务；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七、鼓励和帮助吸烟职工戒烟；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八、所属区域内禁止销售烟草制品；</a:t>
            </a:r>
          </a:p>
          <a:p>
            <a:pPr eaLnBrk="1" hangingPunct="1">
              <a:lnSpc>
                <a:spcPct val="80000"/>
              </a:lnSpc>
            </a:pPr>
            <a:endParaRPr kumimoji="1" lang="zh-CN" altLang="en-US" sz="2100" b="1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无烟医院在此基础上还要符合以下标准：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九、医务人员掌握控烟知识、方法和技巧，对吸烟者至少提供简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      短的劝阻指导；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kumimoji="1" lang="zh-CN" altLang="en-US" sz="2100" b="1" smtClean="0">
                <a:solidFill>
                  <a:schemeClr val="tx2"/>
                </a:solidFill>
              </a:rPr>
              <a:t>十、在相应科室设戒烟医生和戒烟咨询电话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包头市中心医院</a:t>
            </a:r>
          </a:p>
        </p:txBody>
      </p:sp>
      <p:pic>
        <p:nvPicPr>
          <p:cNvPr id="32771" name="Picture 3" descr="包头市中心医院—科室扣分通知单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438" y="1752600"/>
            <a:ext cx="5689600" cy="4267200"/>
          </a:xfrm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92163" y="1916113"/>
            <a:ext cx="6111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科室扣分通知单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长治医学院附属和平医院</a:t>
            </a:r>
          </a:p>
        </p:txBody>
      </p:sp>
      <p:pic>
        <p:nvPicPr>
          <p:cNvPr id="33795" name="Picture 6" descr="长治医学院附属和平医院—医务人员违反守则处理决定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52600"/>
            <a:ext cx="6192838" cy="4267200"/>
          </a:xfrm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647700" y="1916113"/>
            <a:ext cx="6111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医院处理决定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042988" y="2997200"/>
            <a:ext cx="7416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五、所属区域有明显的禁烟标识，室内完全禁烟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包头市中心医院</a:t>
            </a:r>
          </a:p>
        </p:txBody>
      </p:sp>
      <p:pic>
        <p:nvPicPr>
          <p:cNvPr id="35843" name="Picture 6" descr="包头市中心医院—门口永久禁烟标识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2550" y="1752600"/>
            <a:ext cx="6429375" cy="4267200"/>
          </a:xfrm>
        </p:spPr>
      </p:pic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647700" y="1916113"/>
            <a:ext cx="61118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医院门口永久禁烟标识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浙江大学医学院第一附属医院</a:t>
            </a:r>
          </a:p>
        </p:txBody>
      </p:sp>
      <p:sp>
        <p:nvSpPr>
          <p:cNvPr id="36867" name="Text Box 9"/>
          <p:cNvSpPr txBox="1">
            <a:spLocks noChangeArrowheads="1"/>
          </p:cNvSpPr>
          <p:nvPr/>
        </p:nvSpPr>
        <p:spPr bwMode="auto">
          <a:xfrm>
            <a:off x="684213" y="1989138"/>
            <a:ext cx="6111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禁烟标识</a:t>
            </a:r>
          </a:p>
        </p:txBody>
      </p:sp>
      <p:pic>
        <p:nvPicPr>
          <p:cNvPr id="36868" name="Picture 11" descr="无烟医院指示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276475"/>
            <a:ext cx="5832475" cy="3303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沈阳军区总医院</a:t>
            </a:r>
          </a:p>
        </p:txBody>
      </p:sp>
      <p:pic>
        <p:nvPicPr>
          <p:cNvPr id="37891" name="Picture 3" descr="沈阳军区总医院门诊大厅戒烟指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700213"/>
            <a:ext cx="5975350" cy="4481512"/>
          </a:xfrm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873250" y="1916113"/>
            <a:ext cx="6111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禁烟标识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青海红十字医院</a:t>
            </a:r>
          </a:p>
        </p:txBody>
      </p:sp>
      <p:pic>
        <p:nvPicPr>
          <p:cNvPr id="38915" name="Picture 6" descr="禁烟标识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844675"/>
            <a:ext cx="7781925" cy="3495675"/>
          </a:xfrm>
        </p:spPr>
      </p:pic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3276600" y="5373688"/>
            <a:ext cx="2374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禁烟标识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中南大学湘雅医院</a:t>
            </a:r>
          </a:p>
        </p:txBody>
      </p:sp>
      <p:pic>
        <p:nvPicPr>
          <p:cNvPr id="39939" name="Picture 6" descr="中南大学湘雅医院—禁烟标识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773238"/>
            <a:ext cx="5616575" cy="4213225"/>
          </a:xfrm>
        </p:spPr>
      </p:pic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684213" y="1989138"/>
            <a:ext cx="6111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禁烟标识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贵阳医学院附属医院</a:t>
            </a:r>
          </a:p>
        </p:txBody>
      </p:sp>
      <p:pic>
        <p:nvPicPr>
          <p:cNvPr id="40963" name="Picture 6" descr="贵阳医学院附属医院—禁烟标识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73238"/>
            <a:ext cx="5903913" cy="4181475"/>
          </a:xfrm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827088" y="1989138"/>
            <a:ext cx="6111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禁烟标识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广州医学院第一附属医院</a:t>
            </a:r>
          </a:p>
        </p:txBody>
      </p:sp>
      <p:pic>
        <p:nvPicPr>
          <p:cNvPr id="41987" name="Picture 6" descr="广州医学院第一附属医院—禁烟标识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9063" y="1752600"/>
            <a:ext cx="6356350" cy="4267200"/>
          </a:xfrm>
        </p:spPr>
      </p:pic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684213" y="1989138"/>
            <a:ext cx="6111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禁烟标识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无烟医疗卫生机构标准评分表 </a:t>
            </a:r>
          </a:p>
        </p:txBody>
      </p:sp>
      <p:pic>
        <p:nvPicPr>
          <p:cNvPr id="6147" name="Picture 6" descr="无烟医疗卫生机构标准评分表1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700213"/>
            <a:ext cx="3522662" cy="4989512"/>
          </a:xfrm>
          <a:noFill/>
        </p:spPr>
      </p:pic>
      <p:pic>
        <p:nvPicPr>
          <p:cNvPr id="6148" name="Picture 7" descr="无烟医疗卫生机构标准评分表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700213"/>
            <a:ext cx="3505200" cy="49895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大庆油田总医院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763713" y="1989138"/>
            <a:ext cx="2305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>
                <a:solidFill>
                  <a:schemeClr val="bg1"/>
                </a:solidFill>
              </a:rPr>
              <a:t>禁烟标识</a:t>
            </a:r>
          </a:p>
        </p:txBody>
      </p:sp>
      <p:pic>
        <p:nvPicPr>
          <p:cNvPr id="43012" name="Picture 4" descr="门诊1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700213"/>
            <a:ext cx="5905500" cy="4430712"/>
          </a:xfrm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160588" y="1916113"/>
            <a:ext cx="6111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禁烟标识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民航总医院</a:t>
            </a:r>
          </a:p>
        </p:txBody>
      </p:sp>
      <p:pic>
        <p:nvPicPr>
          <p:cNvPr id="44035" name="Picture 5" descr="DSC_018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44675"/>
            <a:ext cx="6192838" cy="4160838"/>
          </a:xfrm>
        </p:spPr>
      </p:pic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2195513" y="2205038"/>
            <a:ext cx="6111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禁烟标识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908050"/>
            <a:ext cx="6302375" cy="614363"/>
          </a:xfrm>
        </p:spPr>
        <p:txBody>
          <a:bodyPr/>
          <a:lstStyle/>
          <a:p>
            <a:pPr eaLnBrk="1" hangingPunct="1"/>
            <a:r>
              <a:rPr lang="zh-CN" altLang="en-US" smtClean="0"/>
              <a:t>北京市房山区第一医院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34036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500563" y="2276475"/>
            <a:ext cx="44640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1" eaLnBrk="1" hangingPunct="1"/>
            <a:r>
              <a:rPr lang="zh-CN" altLang="en-US" b="1"/>
              <a:t>自主创新：</a:t>
            </a:r>
          </a:p>
          <a:p>
            <a:pPr lvl="1" eaLnBrk="1" hangingPunct="1"/>
            <a:r>
              <a:rPr lang="zh-CN" altLang="en-US" b="1"/>
              <a:t>自动语音提示</a:t>
            </a:r>
          </a:p>
          <a:p>
            <a:pPr lvl="1" eaLnBrk="1" hangingPunct="1"/>
            <a:endParaRPr lang="zh-CN" altLang="en-US" b="1"/>
          </a:p>
          <a:p>
            <a:pPr lvl="1" eaLnBrk="1" hangingPunct="1"/>
            <a:r>
              <a:rPr lang="zh-CN" altLang="en-US" b="1">
                <a:latin typeface="Arial" panose="020B0604020202020204" pitchFamily="34" charset="0"/>
              </a:rPr>
              <a:t>“</a:t>
            </a:r>
            <a:r>
              <a:rPr lang="zh-CN" altLang="en-US" b="1"/>
              <a:t>此处为非吸烟区，请勿吸烟</a:t>
            </a:r>
            <a:r>
              <a:rPr lang="zh-CN" altLang="en-US" b="1">
                <a:latin typeface="Arial" panose="020B0604020202020204" pitchFamily="34" charset="0"/>
              </a:rPr>
              <a:t>”</a:t>
            </a:r>
            <a:endParaRPr lang="zh-CN" alt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042988" y="2997200"/>
            <a:ext cx="741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六、设置指定的室外吸烟区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吉林大学第一医院</a:t>
            </a:r>
          </a:p>
        </p:txBody>
      </p:sp>
      <p:pic>
        <p:nvPicPr>
          <p:cNvPr id="47107" name="Picture 3" descr="吉林大学附属第一医院室外吸烟区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700213"/>
            <a:ext cx="5976938" cy="4392612"/>
          </a:xfrm>
          <a:noFill/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133600" y="5484813"/>
            <a:ext cx="19700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/>
                </a:solidFill>
              </a:rPr>
              <a:t>室外吸烟区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广州医学院第一附属医院</a:t>
            </a:r>
          </a:p>
        </p:txBody>
      </p:sp>
      <p:pic>
        <p:nvPicPr>
          <p:cNvPr id="48131" name="Picture 6" descr="广州医学院第一附属医院—室外吸烟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844675"/>
            <a:ext cx="6192838" cy="4092575"/>
          </a:xfrm>
        </p:spPr>
      </p:pic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827088" y="1989138"/>
            <a:ext cx="6111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室外吸烟区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长治医学院附属和平医院</a:t>
            </a:r>
            <a:endParaRPr lang="zh-CN" altLang="en-US" sz="3200" smtClean="0"/>
          </a:p>
        </p:txBody>
      </p:sp>
      <p:pic>
        <p:nvPicPr>
          <p:cNvPr id="49155" name="Picture 3" descr="PIC003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73238"/>
            <a:ext cx="6089650" cy="4267200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624638" y="1989138"/>
            <a:ext cx="6111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室外吸烟区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包头市中心医院</a:t>
            </a:r>
          </a:p>
        </p:txBody>
      </p:sp>
      <p:pic>
        <p:nvPicPr>
          <p:cNvPr id="50179" name="Picture 6" descr="包头市中心医院—室外吸烟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438" y="1752600"/>
            <a:ext cx="5689600" cy="4267200"/>
          </a:xfrm>
        </p:spPr>
      </p:pic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971550" y="1989138"/>
            <a:ext cx="61118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室外吸烟区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首都儿科研究所</a:t>
            </a:r>
          </a:p>
        </p:txBody>
      </p:sp>
      <p:pic>
        <p:nvPicPr>
          <p:cNvPr id="51203" name="Picture 6" descr="首都儿科研究所—室外吸烟区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773238"/>
            <a:ext cx="6337300" cy="4222750"/>
          </a:xfrm>
        </p:spPr>
      </p:pic>
      <p:sp>
        <p:nvSpPr>
          <p:cNvPr id="51204" name="Text Box 7"/>
          <p:cNvSpPr txBox="1">
            <a:spLocks noChangeArrowheads="1"/>
          </p:cNvSpPr>
          <p:nvPr/>
        </p:nvSpPr>
        <p:spPr bwMode="auto">
          <a:xfrm>
            <a:off x="755650" y="1844675"/>
            <a:ext cx="6111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室外吸烟区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民航总医院</a:t>
            </a:r>
          </a:p>
        </p:txBody>
      </p:sp>
      <p:pic>
        <p:nvPicPr>
          <p:cNvPr id="52227" name="Picture 6" descr="DSC_02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883025"/>
            <a:ext cx="3240088" cy="2176463"/>
          </a:xfrm>
        </p:spPr>
      </p:pic>
      <p:pic>
        <p:nvPicPr>
          <p:cNvPr id="52228" name="Picture 7" descr="DSC_024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773238"/>
            <a:ext cx="3240088" cy="2087562"/>
          </a:xfrm>
        </p:spPr>
      </p:pic>
      <p:pic>
        <p:nvPicPr>
          <p:cNvPr id="52229" name="Picture 10" descr="IMG_556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73238"/>
            <a:ext cx="3240088" cy="4319587"/>
          </a:xfrm>
        </p:spPr>
      </p:pic>
      <p:sp>
        <p:nvSpPr>
          <p:cNvPr id="52230" name="Text Box 11"/>
          <p:cNvSpPr txBox="1">
            <a:spLocks noChangeArrowheads="1"/>
          </p:cNvSpPr>
          <p:nvPr/>
        </p:nvSpPr>
        <p:spPr bwMode="auto">
          <a:xfrm>
            <a:off x="720725" y="1844675"/>
            <a:ext cx="6111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室外吸烟区及引导标识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创建无烟医院项目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kumimoji="1" lang="zh-CN" altLang="en-US" b="1" smtClean="0">
                <a:latin typeface="宋体" panose="02010600030101010101" pitchFamily="2" charset="-122"/>
              </a:rPr>
              <a:t>执行时间：</a:t>
            </a:r>
            <a:r>
              <a:rPr kumimoji="1" lang="en-US" altLang="zh-CN" b="1" smtClean="0">
                <a:latin typeface="宋体" panose="02010600030101010101" pitchFamily="2" charset="-122"/>
              </a:rPr>
              <a:t>2008</a:t>
            </a:r>
            <a:r>
              <a:rPr kumimoji="1" lang="zh-CN" altLang="en-US" b="1" smtClean="0">
                <a:latin typeface="宋体" panose="02010600030101010101" pitchFamily="2" charset="-122"/>
              </a:rPr>
              <a:t>年</a:t>
            </a:r>
            <a:r>
              <a:rPr kumimoji="1" lang="en-US" altLang="zh-CN" b="1" smtClean="0">
                <a:latin typeface="宋体" panose="02010600030101010101" pitchFamily="2" charset="-122"/>
              </a:rPr>
              <a:t>11</a:t>
            </a:r>
            <a:r>
              <a:rPr kumimoji="1" lang="zh-CN" altLang="en-US" b="1" smtClean="0">
                <a:latin typeface="宋体" panose="02010600030101010101" pitchFamily="2" charset="-122"/>
              </a:rPr>
              <a:t>月</a:t>
            </a:r>
            <a:r>
              <a:rPr kumimoji="1" lang="en-US" altLang="zh-CN" b="1" smtClean="0">
                <a:latin typeface="宋体" panose="02010600030101010101" pitchFamily="2" charset="-122"/>
              </a:rPr>
              <a:t>-2010</a:t>
            </a:r>
            <a:r>
              <a:rPr kumimoji="1" lang="zh-CN" altLang="en-US" b="1" smtClean="0">
                <a:latin typeface="宋体" panose="02010600030101010101" pitchFamily="2" charset="-122"/>
              </a:rPr>
              <a:t>年</a:t>
            </a:r>
            <a:r>
              <a:rPr kumimoji="1" lang="en-US" altLang="zh-CN" b="1" smtClean="0">
                <a:latin typeface="宋体" panose="02010600030101010101" pitchFamily="2" charset="-122"/>
              </a:rPr>
              <a:t>10</a:t>
            </a:r>
            <a:r>
              <a:rPr kumimoji="1" lang="zh-CN" altLang="en-US" b="1" smtClean="0">
                <a:latin typeface="宋体" panose="02010600030101010101" pitchFamily="2" charset="-122"/>
              </a:rPr>
              <a:t>月底</a:t>
            </a:r>
          </a:p>
          <a:p>
            <a:pPr eaLnBrk="1" hangingPunct="1"/>
            <a:r>
              <a:rPr kumimoji="1" lang="zh-CN" altLang="en-US" b="1" smtClean="0">
                <a:latin typeface="宋体" panose="02010600030101010101" pitchFamily="2" charset="-122"/>
              </a:rPr>
              <a:t>项目目的：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kumimoji="1" lang="zh-CN" altLang="en-US" b="1" smtClean="0">
                <a:latin typeface="宋体" panose="02010600030101010101" pitchFamily="2" charset="-122"/>
              </a:rPr>
              <a:t>    </a:t>
            </a:r>
            <a:r>
              <a:rPr kumimoji="1" lang="zh-CN" altLang="en-US" b="1" smtClean="0">
                <a:solidFill>
                  <a:schemeClr val="accent2"/>
                </a:solidFill>
              </a:rPr>
              <a:t>■ </a:t>
            </a:r>
            <a:r>
              <a:rPr kumimoji="1" lang="zh-CN" altLang="en-US" b="1" smtClean="0">
                <a:latin typeface="黑体" panose="02010609060101010101" pitchFamily="49" charset="-122"/>
              </a:rPr>
              <a:t>落实无烟医疗卫生机构标准</a:t>
            </a:r>
            <a:r>
              <a:rPr kumimoji="1" lang="en-US" altLang="zh-CN" b="1" smtClean="0">
                <a:latin typeface="黑体" panose="02010609060101010101" pitchFamily="49" charset="-122"/>
              </a:rPr>
              <a:t>(</a:t>
            </a:r>
            <a:r>
              <a:rPr kumimoji="1" lang="zh-CN" altLang="en-US" b="1" smtClean="0">
                <a:latin typeface="黑体" panose="02010609060101010101" pitchFamily="49" charset="-122"/>
              </a:rPr>
              <a:t>试行</a:t>
            </a:r>
            <a:r>
              <a:rPr kumimoji="1" lang="en-US" altLang="zh-CN" b="1" smtClean="0">
                <a:latin typeface="黑体" panose="02010609060101010101" pitchFamily="49" charset="-122"/>
              </a:rPr>
              <a:t>)</a:t>
            </a:r>
            <a:r>
              <a:rPr kumimoji="1" lang="en-US" altLang="zh-CN" b="1" smtClean="0">
                <a:latin typeface="宋体" panose="02010600030101010101" pitchFamily="2" charset="-122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kumimoji="1" lang="en-US" altLang="zh-CN" b="1" smtClean="0">
                <a:latin typeface="宋体" panose="02010600030101010101" pitchFamily="2" charset="-122"/>
              </a:rPr>
              <a:t>    </a:t>
            </a:r>
            <a:r>
              <a:rPr kumimoji="1" lang="en-US" altLang="zh-CN" b="1" smtClean="0">
                <a:solidFill>
                  <a:schemeClr val="accent2"/>
                </a:solidFill>
              </a:rPr>
              <a:t>■ </a:t>
            </a:r>
            <a:r>
              <a:rPr kumimoji="1" lang="zh-CN" altLang="en-GB" b="1" smtClean="0">
                <a:latin typeface="黑体" panose="02010609060101010101" pitchFamily="49" charset="-122"/>
              </a:rPr>
              <a:t>建立无烟示范医院</a:t>
            </a:r>
          </a:p>
          <a:p>
            <a:pPr eaLnBrk="1" hangingPunct="1"/>
            <a:r>
              <a:rPr kumimoji="1" lang="zh-CN" altLang="en-GB" b="1" smtClean="0">
                <a:latin typeface="黑体" panose="02010609060101010101" pitchFamily="49" charset="-122"/>
              </a:rPr>
              <a:t>项目医院：全国</a:t>
            </a:r>
            <a:r>
              <a:rPr kumimoji="1" lang="en-GB" altLang="zh-CN" b="1" smtClean="0">
                <a:latin typeface="宋体" panose="02010600030101010101" pitchFamily="2" charset="-122"/>
              </a:rPr>
              <a:t>20</a:t>
            </a:r>
            <a:r>
              <a:rPr kumimoji="1" lang="zh-CN" altLang="en-GB" b="1" smtClean="0">
                <a:latin typeface="黑体" panose="02010609060101010101" pitchFamily="49" charset="-122"/>
              </a:rPr>
              <a:t>个省的</a:t>
            </a:r>
            <a:r>
              <a:rPr kumimoji="1" lang="en-GB" altLang="zh-CN" b="1" smtClean="0">
                <a:latin typeface="宋体" panose="02010600030101010101" pitchFamily="2" charset="-122"/>
              </a:rPr>
              <a:t>41</a:t>
            </a:r>
            <a:r>
              <a:rPr kumimoji="1" lang="zh-CN" altLang="en-GB" b="1" smtClean="0">
                <a:latin typeface="黑体" panose="02010609060101010101" pitchFamily="49" charset="-122"/>
              </a:rPr>
              <a:t>家医院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kumimoji="1" lang="zh-CN" altLang="en-GB" b="1" smtClean="0">
              <a:latin typeface="黑体" panose="02010609060101010101" pitchFamily="49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kumimoji="1" lang="zh-CN" altLang="en-GB" b="1" smtClean="0">
                <a:latin typeface="黑体" panose="02010609060101010101" pitchFamily="49" charset="-122"/>
              </a:rPr>
              <a:t>            </a:t>
            </a:r>
            <a:r>
              <a:rPr kumimoji="1" lang="en-US" altLang="zh-CN" b="1" smtClean="0">
                <a:latin typeface="黑体" panose="02010609060101010101" pitchFamily="49" charset="-122"/>
              </a:rPr>
              <a:t>——</a:t>
            </a:r>
            <a:r>
              <a:rPr kumimoji="1" lang="zh-CN" altLang="en-US" b="1" smtClean="0">
                <a:latin typeface="黑体" panose="02010609060101010101" pitchFamily="49" charset="-122"/>
              </a:rPr>
              <a:t>国际抗痨和肺疾病联合会支持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浙江大学医学院第一附属医院</a:t>
            </a:r>
          </a:p>
        </p:txBody>
      </p:sp>
      <p:pic>
        <p:nvPicPr>
          <p:cNvPr id="53251" name="Picture 6" descr="浙江大学医学院第一附属医院—室外吸烟区标识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133600"/>
            <a:ext cx="3924300" cy="2943225"/>
          </a:xfrm>
        </p:spPr>
      </p:pic>
      <p:pic>
        <p:nvPicPr>
          <p:cNvPr id="53252" name="Picture 9" descr="浙江大学医学院第一附属医院—室外吸烟区标识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133600"/>
            <a:ext cx="3924300" cy="2943225"/>
          </a:xfrm>
        </p:spPr>
      </p:pic>
      <p:sp>
        <p:nvSpPr>
          <p:cNvPr id="53253" name="Text Box 10"/>
          <p:cNvSpPr txBox="1">
            <a:spLocks noChangeArrowheads="1"/>
          </p:cNvSpPr>
          <p:nvPr/>
        </p:nvSpPr>
        <p:spPr bwMode="auto">
          <a:xfrm>
            <a:off x="2339975" y="5300663"/>
            <a:ext cx="43926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室外吸烟区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内蒙古医学院第三附属医院</a:t>
            </a:r>
          </a:p>
        </p:txBody>
      </p:sp>
      <p:pic>
        <p:nvPicPr>
          <p:cNvPr id="54275" name="Picture 6" descr="内蒙古医学院第三附属医院—室外吸烟区引导标识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773238"/>
            <a:ext cx="5616575" cy="4213225"/>
          </a:xfrm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936625" y="1844675"/>
            <a:ext cx="6111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室外吸烟区引导标识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青海红十字医院</a:t>
            </a:r>
          </a:p>
        </p:txBody>
      </p:sp>
      <p:pic>
        <p:nvPicPr>
          <p:cNvPr id="55299" name="Picture 6" descr="青海红十字医院—室外吸烟区引导标识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89138"/>
            <a:ext cx="3924300" cy="3311525"/>
          </a:xfrm>
        </p:spPr>
      </p:pic>
      <p:pic>
        <p:nvPicPr>
          <p:cNvPr id="55300" name="Picture 9" descr="青海红十字医院—室外吸烟区引导标识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989138"/>
            <a:ext cx="3924300" cy="3311525"/>
          </a:xfrm>
        </p:spPr>
      </p:pic>
      <p:sp>
        <p:nvSpPr>
          <p:cNvPr id="55301" name="Text Box 10"/>
          <p:cNvSpPr txBox="1">
            <a:spLocks noChangeArrowheads="1"/>
          </p:cNvSpPr>
          <p:nvPr/>
        </p:nvSpPr>
        <p:spPr bwMode="auto">
          <a:xfrm>
            <a:off x="2411413" y="5445125"/>
            <a:ext cx="4032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室外吸烟区引导标识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042988" y="2997200"/>
            <a:ext cx="741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七、各部门设有控烟监督员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浙江大学医学院第一附属医院</a:t>
            </a:r>
          </a:p>
        </p:txBody>
      </p:sp>
      <p:pic>
        <p:nvPicPr>
          <p:cNvPr id="57347" name="Picture 3" descr="控烟巡查员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00213"/>
            <a:ext cx="5905500" cy="4429125"/>
          </a:xfrm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763713" y="5229225"/>
            <a:ext cx="23764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控烟监督员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吉林大学第一医院</a:t>
            </a:r>
          </a:p>
        </p:txBody>
      </p:sp>
      <p:pic>
        <p:nvPicPr>
          <p:cNvPr id="58371" name="Picture 6" descr="控烟巡查员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438" y="1752600"/>
            <a:ext cx="5689600" cy="4267200"/>
          </a:xfrm>
        </p:spPr>
      </p:pic>
      <p:sp>
        <p:nvSpPr>
          <p:cNvPr id="58372" name="Text Box 7"/>
          <p:cNvSpPr txBox="1">
            <a:spLocks noChangeArrowheads="1"/>
          </p:cNvSpPr>
          <p:nvPr/>
        </p:nvSpPr>
        <p:spPr bwMode="auto">
          <a:xfrm>
            <a:off x="900113" y="1773238"/>
            <a:ext cx="6111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控烟监督员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安徽省立医院</a:t>
            </a:r>
          </a:p>
        </p:txBody>
      </p:sp>
      <p:sp>
        <p:nvSpPr>
          <p:cNvPr id="59395" name="Text Box 7"/>
          <p:cNvSpPr txBox="1">
            <a:spLocks noChangeArrowheads="1"/>
          </p:cNvSpPr>
          <p:nvPr/>
        </p:nvSpPr>
        <p:spPr bwMode="auto">
          <a:xfrm>
            <a:off x="900113" y="1844675"/>
            <a:ext cx="6111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控烟监督员</a:t>
            </a:r>
          </a:p>
        </p:txBody>
      </p:sp>
      <p:pic>
        <p:nvPicPr>
          <p:cNvPr id="59396" name="Picture 9" descr="安徽省立医院—控烟监督员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773238"/>
            <a:ext cx="5689600" cy="42672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宁夏回族自治区人民医院</a:t>
            </a:r>
          </a:p>
        </p:txBody>
      </p:sp>
      <p:pic>
        <p:nvPicPr>
          <p:cNvPr id="60419" name="Picture 6" descr="DSC_096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6075" y="1911350"/>
            <a:ext cx="5900738" cy="3949700"/>
          </a:xfrm>
          <a:noFill/>
        </p:spPr>
      </p:pic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576263" y="1844675"/>
            <a:ext cx="6111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控烟监督员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山西医科大学第二医院</a:t>
            </a:r>
          </a:p>
        </p:txBody>
      </p:sp>
      <p:pic>
        <p:nvPicPr>
          <p:cNvPr id="61443" name="Picture 6" descr="山西医科大学第二医院—控烟监督员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844675"/>
            <a:ext cx="5976937" cy="4003675"/>
          </a:xfrm>
        </p:spPr>
      </p:pic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900113" y="1844675"/>
            <a:ext cx="6111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控烟监督员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新疆维吾尔自治区人民医院</a:t>
            </a:r>
          </a:p>
        </p:txBody>
      </p:sp>
      <p:pic>
        <p:nvPicPr>
          <p:cNvPr id="62467" name="Picture 6" descr="新疆维吾尔自治区人民医院—控烟监督员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844675"/>
            <a:ext cx="5616575" cy="3921125"/>
          </a:xfrm>
        </p:spPr>
      </p:pic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900113" y="1844675"/>
            <a:ext cx="6111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控烟监督员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2124075" y="2997200"/>
            <a:ext cx="5256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一、成立控烟领导组织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民航总医院</a:t>
            </a:r>
          </a:p>
        </p:txBody>
      </p:sp>
      <p:pic>
        <p:nvPicPr>
          <p:cNvPr id="63491" name="Picture 3" descr="人员培训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6075" y="1911350"/>
            <a:ext cx="5900738" cy="3949700"/>
          </a:xfrm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865188" y="1844675"/>
            <a:ext cx="611187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控烟监督员培训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广州医学院第一附属医院</a:t>
            </a:r>
          </a:p>
        </p:txBody>
      </p:sp>
      <p:pic>
        <p:nvPicPr>
          <p:cNvPr id="64515" name="Picture 6" descr="广州医学院第一附属医院—控烟巡查员培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773238"/>
            <a:ext cx="6569075" cy="4267200"/>
          </a:xfrm>
        </p:spPr>
      </p:pic>
      <p:sp>
        <p:nvSpPr>
          <p:cNvPr id="64516" name="Text Box 7"/>
          <p:cNvSpPr txBox="1">
            <a:spLocks noChangeArrowheads="1"/>
          </p:cNvSpPr>
          <p:nvPr/>
        </p:nvSpPr>
        <p:spPr bwMode="auto">
          <a:xfrm>
            <a:off x="504825" y="1844675"/>
            <a:ext cx="6111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控烟巡查员培训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大港油田总医院</a:t>
            </a:r>
          </a:p>
        </p:txBody>
      </p:sp>
      <p:pic>
        <p:nvPicPr>
          <p:cNvPr id="65539" name="Picture 6" descr="大港油田总医院—控烟监督员培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73238"/>
            <a:ext cx="5616575" cy="4195762"/>
          </a:xfrm>
        </p:spPr>
      </p:pic>
      <p:sp>
        <p:nvSpPr>
          <p:cNvPr id="65540" name="Text Box 7"/>
          <p:cNvSpPr txBox="1">
            <a:spLocks noChangeArrowheads="1"/>
          </p:cNvSpPr>
          <p:nvPr/>
        </p:nvSpPr>
        <p:spPr bwMode="auto">
          <a:xfrm>
            <a:off x="647700" y="1916113"/>
            <a:ext cx="6111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控烟监督员培训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大庆油田总医院</a:t>
            </a:r>
          </a:p>
        </p:txBody>
      </p:sp>
      <p:pic>
        <p:nvPicPr>
          <p:cNvPr id="66563" name="Picture 8" descr="大庆油田总医院—控烟巡查员规劝吸烟者的规范用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844675"/>
            <a:ext cx="6911975" cy="4044950"/>
          </a:xfrm>
        </p:spPr>
      </p:pic>
      <p:sp>
        <p:nvSpPr>
          <p:cNvPr id="66564" name="Text Box 9"/>
          <p:cNvSpPr txBox="1">
            <a:spLocks noChangeArrowheads="1"/>
          </p:cNvSpPr>
          <p:nvPr/>
        </p:nvSpPr>
        <p:spPr bwMode="auto">
          <a:xfrm>
            <a:off x="431800" y="1989138"/>
            <a:ext cx="6111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规范用语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00113" y="2997200"/>
            <a:ext cx="7777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八、开展多种形式的控烟宣传和教育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浙江大学医学院第一附属医院</a:t>
            </a:r>
          </a:p>
        </p:txBody>
      </p:sp>
      <p:pic>
        <p:nvPicPr>
          <p:cNvPr id="68611" name="Picture 3" descr="浙江大学医学院附属第一医院郑树森院长题字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060575"/>
            <a:ext cx="8713788" cy="3168650"/>
          </a:xfrm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50825" y="2133600"/>
            <a:ext cx="2232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院长题字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海军总医院</a:t>
            </a:r>
          </a:p>
        </p:txBody>
      </p:sp>
      <p:pic>
        <p:nvPicPr>
          <p:cNvPr id="69635" name="Picture 3" descr="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700213"/>
            <a:ext cx="6264275" cy="4481512"/>
          </a:xfrm>
          <a:noFill/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403350" y="1916113"/>
            <a:ext cx="35290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医院门口宣传横幅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南昌大学第二附属医院</a:t>
            </a:r>
          </a:p>
        </p:txBody>
      </p:sp>
      <p:pic>
        <p:nvPicPr>
          <p:cNvPr id="70659" name="Picture 6" descr="南昌大学第二附属医院—门口电子屏幕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2438" y="1752600"/>
            <a:ext cx="5689600" cy="4267200"/>
          </a:xfrm>
        </p:spPr>
      </p:pic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865188" y="1773238"/>
            <a:ext cx="6111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门诊电子屏幕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滚动宣传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4087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539750" y="620713"/>
            <a:ext cx="8001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3800" b="1">
                <a:solidFill>
                  <a:schemeClr val="tx2"/>
                </a:solidFill>
              </a:rPr>
              <a:t>中国医科大学第一附属医院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08175" y="5445125"/>
            <a:ext cx="2447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屏幕警示语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大港油田总医院</a:t>
            </a:r>
          </a:p>
        </p:txBody>
      </p:sp>
      <p:pic>
        <p:nvPicPr>
          <p:cNvPr id="72707" name="Picture 3" descr="DSC0193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700213"/>
            <a:ext cx="6192838" cy="4473575"/>
          </a:xfrm>
          <a:noFill/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219700" y="2060575"/>
            <a:ext cx="2016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控烟倡议书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浙江大学医学院第一附属医院</a:t>
            </a:r>
          </a:p>
        </p:txBody>
      </p:sp>
      <p:pic>
        <p:nvPicPr>
          <p:cNvPr id="9219" name="Picture 9" descr="关于成立浙医一院控烟领导小组的通知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773238"/>
            <a:ext cx="3046413" cy="4267200"/>
          </a:xfrm>
        </p:spPr>
      </p:pic>
      <p:pic>
        <p:nvPicPr>
          <p:cNvPr id="9220" name="Picture 10" descr="于调整浙医一院控烟领导小组的通知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73238"/>
            <a:ext cx="3054350" cy="4267200"/>
          </a:xfrm>
        </p:spPr>
      </p:pic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720725" y="1844675"/>
            <a:ext cx="6111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控烟领导小组</a:t>
            </a:r>
          </a:p>
        </p:txBody>
      </p:sp>
      <p:sp>
        <p:nvSpPr>
          <p:cNvPr id="9222" name="Rectangle 12"/>
          <p:cNvSpPr>
            <a:spLocks noChangeArrowheads="1"/>
          </p:cNvSpPr>
          <p:nvPr/>
        </p:nvSpPr>
        <p:spPr bwMode="auto">
          <a:xfrm>
            <a:off x="1979613" y="3500438"/>
            <a:ext cx="2232025" cy="1800225"/>
          </a:xfrm>
          <a:prstGeom prst="rect">
            <a:avLst/>
          </a:prstGeom>
          <a:noFill/>
          <a:ln w="222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/>
          </a:p>
        </p:txBody>
      </p:sp>
      <p:sp>
        <p:nvSpPr>
          <p:cNvPr id="9223" name="Rectangle 13"/>
          <p:cNvSpPr>
            <a:spLocks noChangeArrowheads="1"/>
          </p:cNvSpPr>
          <p:nvPr/>
        </p:nvSpPr>
        <p:spPr bwMode="auto">
          <a:xfrm>
            <a:off x="5076825" y="3573463"/>
            <a:ext cx="2303463" cy="1943100"/>
          </a:xfrm>
          <a:prstGeom prst="rect">
            <a:avLst/>
          </a:prstGeom>
          <a:noFill/>
          <a:ln w="222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长治医学院附属和济医院</a:t>
            </a:r>
          </a:p>
        </p:txBody>
      </p:sp>
      <p:pic>
        <p:nvPicPr>
          <p:cNvPr id="73731" name="Picture 3" descr="_DSC08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73238"/>
            <a:ext cx="6408738" cy="4302125"/>
          </a:xfrm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692275" y="1844675"/>
            <a:ext cx="215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控烟宣誓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广州医学院第一附属医院</a:t>
            </a:r>
          </a:p>
        </p:txBody>
      </p:sp>
      <p:pic>
        <p:nvPicPr>
          <p:cNvPr id="74755" name="Picture 6" descr="广州医学院第一附属医院—控烟知识竞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16113"/>
            <a:ext cx="8001000" cy="3487737"/>
          </a:xfrm>
        </p:spPr>
      </p:pic>
      <p:sp>
        <p:nvSpPr>
          <p:cNvPr id="74756" name="Text Box 7"/>
          <p:cNvSpPr txBox="1">
            <a:spLocks noChangeArrowheads="1"/>
          </p:cNvSpPr>
          <p:nvPr/>
        </p:nvSpPr>
        <p:spPr bwMode="auto">
          <a:xfrm>
            <a:off x="2916238" y="5373688"/>
            <a:ext cx="3311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控烟知识竞赛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中南大学湘雅医院</a:t>
            </a:r>
          </a:p>
        </p:txBody>
      </p:sp>
      <p:pic>
        <p:nvPicPr>
          <p:cNvPr id="75779" name="Picture 6" descr="中南大学湘雅医院—控烟知识竞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663" y="1752600"/>
            <a:ext cx="6405562" cy="4267200"/>
          </a:xfrm>
        </p:spPr>
      </p:pic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576263" y="1916113"/>
            <a:ext cx="6111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控烟知识竞赛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大庆油田总医院</a:t>
            </a:r>
          </a:p>
        </p:txBody>
      </p:sp>
      <p:pic>
        <p:nvPicPr>
          <p:cNvPr id="76803" name="Picture 6" descr="大庆油田总医院—控烟知识竞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4025" y="1752600"/>
            <a:ext cx="5686425" cy="4267200"/>
          </a:xfrm>
        </p:spPr>
      </p:pic>
      <p:sp>
        <p:nvSpPr>
          <p:cNvPr id="76804" name="Text Box 7"/>
          <p:cNvSpPr txBox="1">
            <a:spLocks noChangeArrowheads="1"/>
          </p:cNvSpPr>
          <p:nvPr/>
        </p:nvSpPr>
        <p:spPr bwMode="auto">
          <a:xfrm>
            <a:off x="792163" y="1989138"/>
            <a:ext cx="61118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控烟知识竞赛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安徽省立医院</a:t>
            </a:r>
          </a:p>
        </p:txBody>
      </p:sp>
      <p:pic>
        <p:nvPicPr>
          <p:cNvPr id="77827" name="Picture 3" descr="安徽省立医院网站创建无烟医院宣传专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00213"/>
            <a:ext cx="3529012" cy="4321175"/>
          </a:xfrm>
        </p:spPr>
      </p:pic>
      <p:pic>
        <p:nvPicPr>
          <p:cNvPr id="77828" name="Picture 7" descr="我院网站创建专栏的宣传报道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700213"/>
            <a:ext cx="3455987" cy="4392612"/>
          </a:xfrm>
        </p:spPr>
      </p:pic>
      <p:sp>
        <p:nvSpPr>
          <p:cNvPr id="77829" name="Text Box 8"/>
          <p:cNvSpPr txBox="1">
            <a:spLocks noChangeArrowheads="1"/>
          </p:cNvSpPr>
          <p:nvPr/>
        </p:nvSpPr>
        <p:spPr bwMode="auto">
          <a:xfrm>
            <a:off x="431800" y="1844675"/>
            <a:ext cx="6111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网站控烟专栏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大庆油田总医院</a:t>
            </a:r>
          </a:p>
        </p:txBody>
      </p:sp>
      <p:pic>
        <p:nvPicPr>
          <p:cNvPr id="78851" name="Picture 6" descr="电视讲座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5313" y="1752600"/>
            <a:ext cx="5402262" cy="4267200"/>
          </a:xfrm>
        </p:spPr>
      </p:pic>
      <p:sp>
        <p:nvSpPr>
          <p:cNvPr id="78852" name="Text Box 7"/>
          <p:cNvSpPr txBox="1">
            <a:spLocks noChangeArrowheads="1"/>
          </p:cNvSpPr>
          <p:nvPr/>
        </p:nvSpPr>
        <p:spPr bwMode="auto">
          <a:xfrm>
            <a:off x="1008063" y="1844675"/>
            <a:ext cx="611187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电视节目宣传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安徽省立医院</a:t>
            </a:r>
          </a:p>
        </p:txBody>
      </p:sp>
      <p:pic>
        <p:nvPicPr>
          <p:cNvPr id="79875" name="Picture 6" descr="安徽省立医院—梅晓冬主任在接受媒体采访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663" y="1752600"/>
            <a:ext cx="6405562" cy="4267200"/>
          </a:xfrm>
        </p:spPr>
      </p:pic>
      <p:sp>
        <p:nvSpPr>
          <p:cNvPr id="79876" name="Text Box 7"/>
          <p:cNvSpPr txBox="1">
            <a:spLocks noChangeArrowheads="1"/>
          </p:cNvSpPr>
          <p:nvPr/>
        </p:nvSpPr>
        <p:spPr bwMode="auto">
          <a:xfrm>
            <a:off x="684213" y="1773238"/>
            <a:ext cx="611187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戒烟医生接受媒体采访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中国医科大学第一附属医院</a:t>
            </a:r>
          </a:p>
        </p:txBody>
      </p:sp>
      <p:pic>
        <p:nvPicPr>
          <p:cNvPr id="80899" name="Picture 6" descr="中国医科大学第一附属医院—院长徐克接受媒体采访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060575"/>
            <a:ext cx="4464050" cy="2976563"/>
          </a:xfrm>
        </p:spPr>
      </p:pic>
      <p:pic>
        <p:nvPicPr>
          <p:cNvPr id="80900" name="Picture 9" descr="中国医科大学第一附属医院—控烟倡议书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773238"/>
            <a:ext cx="3370262" cy="4772025"/>
          </a:xfrm>
        </p:spPr>
      </p:pic>
      <p:sp>
        <p:nvSpPr>
          <p:cNvPr id="80901" name="Text Box 10"/>
          <p:cNvSpPr txBox="1">
            <a:spLocks noChangeArrowheads="1"/>
          </p:cNvSpPr>
          <p:nvPr/>
        </p:nvSpPr>
        <p:spPr bwMode="auto">
          <a:xfrm>
            <a:off x="539750" y="5084763"/>
            <a:ext cx="403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/>
              <a:t>徐克院长接受媒体采访</a:t>
            </a:r>
          </a:p>
        </p:txBody>
      </p:sp>
      <p:sp>
        <p:nvSpPr>
          <p:cNvPr id="80902" name="Text Box 11"/>
          <p:cNvSpPr txBox="1">
            <a:spLocks noChangeArrowheads="1"/>
          </p:cNvSpPr>
          <p:nvPr/>
        </p:nvSpPr>
        <p:spPr bwMode="auto">
          <a:xfrm>
            <a:off x="8343900" y="1916113"/>
            <a:ext cx="5492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/>
              <a:t>世界无烟日倡议书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西安交通大学医学院第一附属医院</a:t>
            </a:r>
          </a:p>
        </p:txBody>
      </p:sp>
      <p:pic>
        <p:nvPicPr>
          <p:cNvPr id="81923" name="Picture 6" descr="西安交通大学医学院第一附属医院—戒烟义诊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773238"/>
            <a:ext cx="6192837" cy="4040187"/>
          </a:xfrm>
        </p:spPr>
      </p:pic>
      <p:sp>
        <p:nvSpPr>
          <p:cNvPr id="81924" name="Text Box 7"/>
          <p:cNvSpPr txBox="1">
            <a:spLocks noChangeArrowheads="1"/>
          </p:cNvSpPr>
          <p:nvPr/>
        </p:nvSpPr>
        <p:spPr bwMode="auto">
          <a:xfrm>
            <a:off x="431800" y="1989138"/>
            <a:ext cx="6111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戒烟义诊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广州医学院第一附属医院</a:t>
            </a:r>
          </a:p>
        </p:txBody>
      </p:sp>
      <p:pic>
        <p:nvPicPr>
          <p:cNvPr id="82947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00213"/>
            <a:ext cx="6624638" cy="4435475"/>
          </a:xfrm>
          <a:noFill/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684213" y="1700213"/>
            <a:ext cx="6111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一分钟戒烟宣传卡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包头市中心医院</a:t>
            </a:r>
          </a:p>
        </p:txBody>
      </p:sp>
      <p:pic>
        <p:nvPicPr>
          <p:cNvPr id="10243" name="Picture 6" descr="包头市中心医院—关于成立无烟医院管理委员会的通知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752600"/>
            <a:ext cx="6191250" cy="4267200"/>
          </a:xfrm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7921625" y="1773238"/>
            <a:ext cx="6111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控烟领导小组</a:t>
            </a:r>
          </a:p>
        </p:txBody>
      </p:sp>
      <p:sp>
        <p:nvSpPr>
          <p:cNvPr id="10245" name="Rectangle 8"/>
          <p:cNvSpPr>
            <a:spLocks noChangeArrowheads="1"/>
          </p:cNvSpPr>
          <p:nvPr/>
        </p:nvSpPr>
        <p:spPr bwMode="auto">
          <a:xfrm>
            <a:off x="1979613" y="2924175"/>
            <a:ext cx="3455987" cy="208915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西安交通大学医学院第一附属医院</a:t>
            </a:r>
          </a:p>
        </p:txBody>
      </p:sp>
      <p:pic>
        <p:nvPicPr>
          <p:cNvPr id="83971" name="Picture 6" descr="西安交通大学第一附属医院—门诊病历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938" y="1752600"/>
            <a:ext cx="6070600" cy="4267200"/>
          </a:xfrm>
        </p:spPr>
      </p:pic>
      <p:sp>
        <p:nvSpPr>
          <p:cNvPr id="83972" name="Text Box 7"/>
          <p:cNvSpPr txBox="1">
            <a:spLocks noChangeArrowheads="1"/>
          </p:cNvSpPr>
          <p:nvPr/>
        </p:nvSpPr>
        <p:spPr bwMode="auto">
          <a:xfrm>
            <a:off x="647700" y="1916113"/>
            <a:ext cx="61118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门诊病历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西安交通大学第一附属医院</a:t>
            </a:r>
          </a:p>
        </p:txBody>
      </p:sp>
      <p:pic>
        <p:nvPicPr>
          <p:cNvPr id="84995" name="Picture 3" descr="DSC_449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700213"/>
            <a:ext cx="6191250" cy="4403725"/>
          </a:xfrm>
          <a:noFill/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692275" y="5445125"/>
            <a:ext cx="3167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宣传展板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长治医学院附属和平医院</a:t>
            </a:r>
          </a:p>
        </p:txBody>
      </p:sp>
      <p:pic>
        <p:nvPicPr>
          <p:cNvPr id="86019" name="Picture 6" descr="长治医学院附属和平医院—宣传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844675"/>
            <a:ext cx="5327650" cy="3995738"/>
          </a:xfrm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865188" y="1916113"/>
            <a:ext cx="6111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宣传画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民航总医院</a:t>
            </a:r>
          </a:p>
        </p:txBody>
      </p:sp>
      <p:pic>
        <p:nvPicPr>
          <p:cNvPr id="87043" name="Picture 6" descr="民航总医院—宣传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44675"/>
            <a:ext cx="5905500" cy="3963988"/>
          </a:xfrm>
        </p:spPr>
      </p:pic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827088" y="1844675"/>
            <a:ext cx="6111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宣传画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内蒙古医学院第三附属医院</a:t>
            </a:r>
          </a:p>
        </p:txBody>
      </p:sp>
      <p:pic>
        <p:nvPicPr>
          <p:cNvPr id="88067" name="Picture 6" descr="内蒙古医学院第三附属医院—宣传展板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413" y="1752600"/>
            <a:ext cx="6089650" cy="4267200"/>
          </a:xfrm>
        </p:spPr>
      </p:pic>
      <p:sp>
        <p:nvSpPr>
          <p:cNvPr id="88068" name="Text Box 7"/>
          <p:cNvSpPr txBox="1">
            <a:spLocks noChangeArrowheads="1"/>
          </p:cNvSpPr>
          <p:nvPr/>
        </p:nvSpPr>
        <p:spPr bwMode="auto">
          <a:xfrm>
            <a:off x="720725" y="1844675"/>
            <a:ext cx="6111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宣传画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首都儿科研究所</a:t>
            </a:r>
            <a:endParaRPr lang="zh-CN" altLang="en-US" sz="3600" smtClean="0"/>
          </a:p>
        </p:txBody>
      </p:sp>
      <p:pic>
        <p:nvPicPr>
          <p:cNvPr id="89091" name="Picture 3" descr="首都儿研所院报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700213"/>
            <a:ext cx="5975350" cy="4481512"/>
          </a:xfrm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208213" y="5334000"/>
            <a:ext cx="2327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tx2"/>
                </a:solidFill>
              </a:rPr>
              <a:t>所报控烟专栏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西安交通大学医学院第一附属医院</a:t>
            </a:r>
          </a:p>
        </p:txBody>
      </p:sp>
      <p:pic>
        <p:nvPicPr>
          <p:cNvPr id="90115" name="Picture 6" descr="西安交通大学医学院第一附属医院—《人民日报》关于戒烟门诊报道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6275" y="1752600"/>
            <a:ext cx="5241925" cy="4267200"/>
          </a:xfrm>
        </p:spPr>
      </p:pic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936625" y="1844675"/>
            <a:ext cx="6111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人民日报宣传戒烟门诊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吉林大学第一医院</a:t>
            </a:r>
          </a:p>
        </p:txBody>
      </p:sp>
      <p:pic>
        <p:nvPicPr>
          <p:cNvPr id="91139" name="Picture 6" descr="吉林大学第一医院—报纸宣传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4525" y="1752600"/>
            <a:ext cx="2763838" cy="4267200"/>
          </a:xfrm>
        </p:spPr>
      </p:pic>
      <p:sp>
        <p:nvSpPr>
          <p:cNvPr id="91140" name="Text Box 7"/>
          <p:cNvSpPr txBox="1">
            <a:spLocks noChangeArrowheads="1"/>
          </p:cNvSpPr>
          <p:nvPr/>
        </p:nvSpPr>
        <p:spPr bwMode="auto">
          <a:xfrm>
            <a:off x="2124075" y="1773238"/>
            <a:ext cx="611188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长春晚报宣传控烟版面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首都儿科研究所</a:t>
            </a:r>
          </a:p>
        </p:txBody>
      </p:sp>
      <p:pic>
        <p:nvPicPr>
          <p:cNvPr id="92163" name="Picture 6" descr="首都儿科研究所—控烟创意作品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916113"/>
            <a:ext cx="3392488" cy="3743325"/>
          </a:xfrm>
        </p:spPr>
      </p:pic>
      <p:pic>
        <p:nvPicPr>
          <p:cNvPr id="92164" name="Picture 9" descr="控烟创意作品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989138"/>
            <a:ext cx="3600450" cy="3673475"/>
          </a:xfrm>
        </p:spPr>
      </p:pic>
      <p:sp>
        <p:nvSpPr>
          <p:cNvPr id="92165" name="Text Box 10"/>
          <p:cNvSpPr txBox="1">
            <a:spLocks noChangeArrowheads="1"/>
          </p:cNvSpPr>
          <p:nvPr/>
        </p:nvSpPr>
        <p:spPr bwMode="auto">
          <a:xfrm>
            <a:off x="504825" y="1989138"/>
            <a:ext cx="6111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控烟创意作品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6734175" cy="1216025"/>
          </a:xfrm>
        </p:spPr>
        <p:txBody>
          <a:bodyPr/>
          <a:lstStyle/>
          <a:p>
            <a:pPr eaLnBrk="1" hangingPunct="1"/>
            <a:r>
              <a:rPr lang="zh-CN" altLang="en-US" smtClean="0"/>
              <a:t>内蒙古医学院第三附属医院</a:t>
            </a:r>
            <a:endParaRPr lang="zh-CN" altLang="en-US" sz="3600" smtClean="0"/>
          </a:p>
        </p:txBody>
      </p:sp>
      <p:pic>
        <p:nvPicPr>
          <p:cNvPr id="93187" name="Picture 3" descr="患者宣教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700213"/>
            <a:ext cx="6624637" cy="4400550"/>
          </a:xfrm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1368425" y="1916113"/>
            <a:ext cx="6111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chemeClr val="bg1"/>
                </a:solidFill>
              </a:rPr>
              <a:t>院刊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民航总医院</a:t>
            </a:r>
          </a:p>
        </p:txBody>
      </p:sp>
      <p:pic>
        <p:nvPicPr>
          <p:cNvPr id="11267" name="Picture 3" descr="民航总医院实施方案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9663" y="1752600"/>
            <a:ext cx="3175000" cy="4267200"/>
          </a:xfrm>
        </p:spPr>
      </p:pic>
      <p:pic>
        <p:nvPicPr>
          <p:cNvPr id="11268" name="Picture 4" descr="民航总医院实施方案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73238"/>
            <a:ext cx="3233737" cy="4267200"/>
          </a:xfrm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921625" y="1773238"/>
            <a:ext cx="6111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控烟领导小组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716463" y="2997200"/>
            <a:ext cx="3095625" cy="2952750"/>
          </a:xfrm>
          <a:prstGeom prst="rect">
            <a:avLst/>
          </a:prstGeom>
          <a:noFill/>
          <a:ln w="222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900113" y="2997200"/>
            <a:ext cx="77771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九、明确规定全体职工负有劝阻吸烟的责任和义务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广州医学院第一附属医院</a:t>
            </a:r>
          </a:p>
        </p:txBody>
      </p:sp>
      <p:pic>
        <p:nvPicPr>
          <p:cNvPr id="95235" name="Picture 9" descr="广州医学院第一附属医院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73238"/>
            <a:ext cx="3132138" cy="4267200"/>
          </a:xfrm>
        </p:spPr>
      </p:pic>
      <p:pic>
        <p:nvPicPr>
          <p:cNvPr id="95236" name="Picture 10" descr="广州医学院第一附属医院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773238"/>
            <a:ext cx="3241675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南昌大学附属口腔医院</a:t>
            </a:r>
          </a:p>
        </p:txBody>
      </p:sp>
      <p:pic>
        <p:nvPicPr>
          <p:cNvPr id="96259" name="Picture 7" descr="未命名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73238"/>
            <a:ext cx="3101975" cy="4267200"/>
          </a:xfrm>
        </p:spPr>
      </p:pic>
      <p:pic>
        <p:nvPicPr>
          <p:cNvPr id="96260" name="Picture 8" descr="未命名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73238"/>
            <a:ext cx="3081337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北京市昌平区医院</a:t>
            </a:r>
          </a:p>
        </p:txBody>
      </p:sp>
      <p:pic>
        <p:nvPicPr>
          <p:cNvPr id="97283" name="Picture 9" descr="昌平区医院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773238"/>
            <a:ext cx="3003550" cy="4267200"/>
          </a:xfrm>
        </p:spPr>
      </p:pic>
      <p:pic>
        <p:nvPicPr>
          <p:cNvPr id="97284" name="Picture 10" descr="昌平区医院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773238"/>
            <a:ext cx="3044825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900113" y="2997200"/>
            <a:ext cx="7777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十、鼓励和帮助吸烟职工戒烟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项目医院医师戒烟项目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 b="1" smtClean="0"/>
              <a:t>名额：</a:t>
            </a:r>
            <a:r>
              <a:rPr lang="en-US" altLang="zh-CN" b="1" smtClean="0">
                <a:latin typeface="Times New Roman" panose="02020603050405020304" pitchFamily="18" charset="0"/>
              </a:rPr>
              <a:t>10-15</a:t>
            </a:r>
            <a:r>
              <a:rPr lang="zh-CN" altLang="en-US" b="1" smtClean="0"/>
              <a:t>名</a:t>
            </a:r>
          </a:p>
          <a:p>
            <a:pPr eaLnBrk="1" hangingPunct="1"/>
            <a:r>
              <a:rPr lang="zh-CN" altLang="en-US" b="1" smtClean="0"/>
              <a:t>条件：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b="1" smtClean="0"/>
              <a:t>     </a:t>
            </a:r>
            <a:r>
              <a:rPr lang="zh-CN" altLang="en-US" b="1" smtClean="0">
                <a:solidFill>
                  <a:srgbClr val="CC3300"/>
                </a:solidFill>
              </a:rPr>
              <a:t>■</a:t>
            </a:r>
            <a:r>
              <a:rPr lang="zh-CN" altLang="en-US" b="1" smtClean="0"/>
              <a:t>有戒烟意愿的临床医生</a:t>
            </a:r>
          </a:p>
          <a:p>
            <a:pPr eaLnBrk="1" hangingPunct="1"/>
            <a:r>
              <a:rPr lang="zh-CN" altLang="en-US" b="1" smtClean="0"/>
              <a:t>在戒烟医生的指导下接受治疗</a:t>
            </a:r>
          </a:p>
          <a:p>
            <a:pPr eaLnBrk="1" hangingPunct="1"/>
            <a:r>
              <a:rPr lang="zh-CN" altLang="en-US" b="1" smtClean="0"/>
              <a:t>戒烟辅助用药：畅沛（酒石酸伐尼克兰）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西安交通大学第一附属医院</a:t>
            </a:r>
          </a:p>
        </p:txBody>
      </p:sp>
      <p:pic>
        <p:nvPicPr>
          <p:cNvPr id="100355" name="Picture 6" descr="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1752600"/>
            <a:ext cx="6418262" cy="4267200"/>
          </a:xfrm>
          <a:noFill/>
        </p:spPr>
      </p:pic>
      <p:sp>
        <p:nvSpPr>
          <p:cNvPr id="100356" name="Text Box 7"/>
          <p:cNvSpPr txBox="1">
            <a:spLocks noChangeArrowheads="1"/>
          </p:cNvSpPr>
          <p:nvPr/>
        </p:nvSpPr>
        <p:spPr bwMode="auto">
          <a:xfrm>
            <a:off x="539750" y="1700213"/>
            <a:ext cx="61118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医师戒烟项目启动会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民航总医院</a:t>
            </a:r>
          </a:p>
        </p:txBody>
      </p:sp>
      <p:pic>
        <p:nvPicPr>
          <p:cNvPr id="101379" name="Picture 6" descr="DSC_040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7475" y="1752600"/>
            <a:ext cx="6357938" cy="4267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1380" name="Text Box 7"/>
          <p:cNvSpPr txBox="1">
            <a:spLocks noChangeArrowheads="1"/>
          </p:cNvSpPr>
          <p:nvPr/>
        </p:nvSpPr>
        <p:spPr bwMode="auto">
          <a:xfrm>
            <a:off x="755650" y="1844675"/>
            <a:ext cx="61118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医师戒烟项目启动会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/>
              <a:t>沈阳军区总医院</a:t>
            </a:r>
          </a:p>
        </p:txBody>
      </p:sp>
      <p:pic>
        <p:nvPicPr>
          <p:cNvPr id="102403" name="Picture 6" descr="DSC_00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9538" y="1752600"/>
            <a:ext cx="6373812" cy="4267200"/>
          </a:xfrm>
        </p:spPr>
      </p:pic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647700" y="1916113"/>
            <a:ext cx="61118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/>
              <a:t>赠送戒烟药物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73238"/>
            <a:ext cx="7772400" cy="790575"/>
          </a:xfrm>
        </p:spPr>
        <p:txBody>
          <a:bodyPr/>
          <a:lstStyle/>
          <a:p>
            <a:pPr algn="ctr" eaLnBrk="1" hangingPunct="1"/>
            <a:r>
              <a:rPr lang="zh-CN" altLang="en-US" sz="4800" smtClean="0">
                <a:latin typeface="宋体" panose="02010600030101010101" pitchFamily="2" charset="-122"/>
              </a:rPr>
              <a:t>创建无烟医院的措施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900113" y="2997200"/>
            <a:ext cx="7777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chemeClr val="accent2"/>
                </a:solidFill>
              </a:rPr>
              <a:t>十一、所属区域内禁止销售烟草制品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宋体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3141</TotalTime>
  <Words>1224</Words>
  <Application>Microsoft Office PowerPoint</Application>
  <PresentationFormat>全屏显示(4:3)</PresentationFormat>
  <Paragraphs>298</Paragraphs>
  <Slides>126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126</vt:i4>
      </vt:variant>
    </vt:vector>
  </HeadingPairs>
  <TitlesOfParts>
    <vt:vector size="135" baseType="lpstr">
      <vt:lpstr>Verdana</vt:lpstr>
      <vt:lpstr>宋体</vt:lpstr>
      <vt:lpstr>Arial</vt:lpstr>
      <vt:lpstr>Wingdings</vt:lpstr>
      <vt:lpstr>Calibri</vt:lpstr>
      <vt:lpstr>Times New Roman</vt:lpstr>
      <vt:lpstr>隶书</vt:lpstr>
      <vt:lpstr>黑体</vt:lpstr>
      <vt:lpstr>Profile</vt:lpstr>
      <vt:lpstr>如何按照无烟医院标准 创建无烟医院</vt:lpstr>
      <vt:lpstr>关于2011年起全国医疗卫生系统全面禁烟的决定</vt:lpstr>
      <vt:lpstr>无烟医疗卫生机构标准（试行）</vt:lpstr>
      <vt:lpstr>无烟医疗卫生机构标准评分表 </vt:lpstr>
      <vt:lpstr>创建无烟医院项目</vt:lpstr>
      <vt:lpstr>创建无烟医院的措施</vt:lpstr>
      <vt:lpstr>浙江大学医学院第一附属医院</vt:lpstr>
      <vt:lpstr>包头市中心医院</vt:lpstr>
      <vt:lpstr>民航总医院</vt:lpstr>
      <vt:lpstr>承德市中心医院</vt:lpstr>
      <vt:lpstr>创建无烟医院的措施</vt:lpstr>
      <vt:lpstr>沈阳军区总医院</vt:lpstr>
      <vt:lpstr>山西省人民医院</vt:lpstr>
      <vt:lpstr>宁夏回族自治区人民医院</vt:lpstr>
      <vt:lpstr>黑龙江省医院</vt:lpstr>
      <vt:lpstr>青海红十字医院</vt:lpstr>
      <vt:lpstr>创建无烟医院的措施</vt:lpstr>
      <vt:lpstr>宁夏回族自治区人民医院</vt:lpstr>
      <vt:lpstr>安徽省立医院</vt:lpstr>
      <vt:lpstr>黑龙江省医院</vt:lpstr>
      <vt:lpstr>长治医学院附属和平医院</vt:lpstr>
      <vt:lpstr>创建无烟医院的措施</vt:lpstr>
      <vt:lpstr>武警总医院</vt:lpstr>
      <vt:lpstr>青海红十字医院</vt:lpstr>
      <vt:lpstr>哈尔滨医科大学第二医院</vt:lpstr>
      <vt:lpstr>新疆医科大学第一附属医院</vt:lpstr>
      <vt:lpstr>广州医学院第一附属医院</vt:lpstr>
      <vt:lpstr>中国医科大学第一附属医院</vt:lpstr>
      <vt:lpstr>浙江大学医学院第一附属医院</vt:lpstr>
      <vt:lpstr>包头市中心医院</vt:lpstr>
      <vt:lpstr>长治医学院附属和平医院</vt:lpstr>
      <vt:lpstr>创建无烟医院的措施</vt:lpstr>
      <vt:lpstr>包头市中心医院</vt:lpstr>
      <vt:lpstr>浙江大学医学院第一附属医院</vt:lpstr>
      <vt:lpstr>沈阳军区总医院</vt:lpstr>
      <vt:lpstr>青海红十字医院</vt:lpstr>
      <vt:lpstr>中南大学湘雅医院</vt:lpstr>
      <vt:lpstr>贵阳医学院附属医院</vt:lpstr>
      <vt:lpstr>广州医学院第一附属医院</vt:lpstr>
      <vt:lpstr>大庆油田总医院</vt:lpstr>
      <vt:lpstr>民航总医院</vt:lpstr>
      <vt:lpstr>北京市房山区第一医院</vt:lpstr>
      <vt:lpstr>创建无烟医院的措施</vt:lpstr>
      <vt:lpstr>吉林大学第一医院</vt:lpstr>
      <vt:lpstr>广州医学院第一附属医院</vt:lpstr>
      <vt:lpstr>长治医学院附属和平医院</vt:lpstr>
      <vt:lpstr>包头市中心医院</vt:lpstr>
      <vt:lpstr>首都儿科研究所</vt:lpstr>
      <vt:lpstr>民航总医院</vt:lpstr>
      <vt:lpstr>浙江大学医学院第一附属医院</vt:lpstr>
      <vt:lpstr>内蒙古医学院第三附属医院</vt:lpstr>
      <vt:lpstr>青海红十字医院</vt:lpstr>
      <vt:lpstr>创建无烟医院的措施</vt:lpstr>
      <vt:lpstr>浙江大学医学院第一附属医院</vt:lpstr>
      <vt:lpstr>吉林大学第一医院</vt:lpstr>
      <vt:lpstr>安徽省立医院</vt:lpstr>
      <vt:lpstr>宁夏回族自治区人民医院</vt:lpstr>
      <vt:lpstr>山西医科大学第二医院</vt:lpstr>
      <vt:lpstr>新疆维吾尔自治区人民医院</vt:lpstr>
      <vt:lpstr>民航总医院</vt:lpstr>
      <vt:lpstr>广州医学院第一附属医院</vt:lpstr>
      <vt:lpstr>大港油田总医院</vt:lpstr>
      <vt:lpstr>大庆油田总医院</vt:lpstr>
      <vt:lpstr>创建无烟医院的措施</vt:lpstr>
      <vt:lpstr>浙江大学医学院第一附属医院</vt:lpstr>
      <vt:lpstr>海军总医院</vt:lpstr>
      <vt:lpstr>南昌大学第二附属医院</vt:lpstr>
      <vt:lpstr>PowerPoint 演示文稿</vt:lpstr>
      <vt:lpstr>大港油田总医院</vt:lpstr>
      <vt:lpstr>长治医学院附属和济医院</vt:lpstr>
      <vt:lpstr>广州医学院第一附属医院</vt:lpstr>
      <vt:lpstr>中南大学湘雅医院</vt:lpstr>
      <vt:lpstr>大庆油田总医院</vt:lpstr>
      <vt:lpstr>安徽省立医院</vt:lpstr>
      <vt:lpstr>大庆油田总医院</vt:lpstr>
      <vt:lpstr>安徽省立医院</vt:lpstr>
      <vt:lpstr>中国医科大学第一附属医院</vt:lpstr>
      <vt:lpstr>西安交通大学医学院第一附属医院</vt:lpstr>
      <vt:lpstr>广州医学院第一附属医院</vt:lpstr>
      <vt:lpstr>西安交通大学医学院第一附属医院</vt:lpstr>
      <vt:lpstr>西安交通大学第一附属医院</vt:lpstr>
      <vt:lpstr>长治医学院附属和平医院</vt:lpstr>
      <vt:lpstr>民航总医院</vt:lpstr>
      <vt:lpstr>内蒙古医学院第三附属医院</vt:lpstr>
      <vt:lpstr>首都儿科研究所</vt:lpstr>
      <vt:lpstr>西安交通大学医学院第一附属医院</vt:lpstr>
      <vt:lpstr>吉林大学第一医院</vt:lpstr>
      <vt:lpstr>首都儿科研究所</vt:lpstr>
      <vt:lpstr>内蒙古医学院第三附属医院</vt:lpstr>
      <vt:lpstr>创建无烟医院的措施</vt:lpstr>
      <vt:lpstr>广州医学院第一附属医院</vt:lpstr>
      <vt:lpstr>南昌大学附属口腔医院</vt:lpstr>
      <vt:lpstr>北京市昌平区医院</vt:lpstr>
      <vt:lpstr>创建无烟医院的措施</vt:lpstr>
      <vt:lpstr>项目医院医师戒烟项目</vt:lpstr>
      <vt:lpstr>西安交通大学第一附属医院</vt:lpstr>
      <vt:lpstr>民航总医院</vt:lpstr>
      <vt:lpstr>沈阳军区总医院</vt:lpstr>
      <vt:lpstr>创建无烟医院的措施</vt:lpstr>
      <vt:lpstr>宁夏回族自治区人民医院</vt:lpstr>
      <vt:lpstr>安徽省立医院</vt:lpstr>
      <vt:lpstr>哈尔滨医科医学第二医院</vt:lpstr>
      <vt:lpstr>创建无烟医院的措施</vt:lpstr>
      <vt:lpstr>安徽省立医院</vt:lpstr>
      <vt:lpstr>山西医科大学第二医院</vt:lpstr>
      <vt:lpstr>青海红十字医院</vt:lpstr>
      <vt:lpstr>广州医学院第一附属医院</vt:lpstr>
      <vt:lpstr>中南大学湘雅医院</vt:lpstr>
      <vt:lpstr>大庆油田总医院</vt:lpstr>
      <vt:lpstr>宁夏回族自治区人民医院</vt:lpstr>
      <vt:lpstr>创建无烟医院的措施</vt:lpstr>
      <vt:lpstr>沈阳军区总医院</vt:lpstr>
      <vt:lpstr>宁夏回族自治区人民医院</vt:lpstr>
      <vt:lpstr>山西省人民医院</vt:lpstr>
      <vt:lpstr>大庆油田总医院</vt:lpstr>
      <vt:lpstr>南昌大学第二附属医院</vt:lpstr>
      <vt:lpstr>创建无烟医院的措施</vt:lpstr>
      <vt:lpstr>黑龙江省医院</vt:lpstr>
      <vt:lpstr>新疆维吾尔自治区人民医院</vt:lpstr>
      <vt:lpstr>山西医科大学第二医院</vt:lpstr>
      <vt:lpstr>中国医科大学第一附属医院</vt:lpstr>
      <vt:lpstr>其它控烟举措</vt:lpstr>
      <vt:lpstr>创建无烟医院经验</vt:lpstr>
      <vt:lpstr>创建无烟医院的欠缺与不足</vt:lpstr>
      <vt:lpstr>控烟资源</vt:lpstr>
      <vt:lpstr>PowerPoint 演示文稿</vt:lpstr>
    </vt:vector>
  </TitlesOfParts>
  <Company>MC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wangjing</dc:creator>
  <cp:lastModifiedBy>魏仿</cp:lastModifiedBy>
  <cp:revision>95</cp:revision>
  <dcterms:created xsi:type="dcterms:W3CDTF">2009-11-24T00:25:00Z</dcterms:created>
  <dcterms:modified xsi:type="dcterms:W3CDTF">2021-01-19T03:18:57Z</dcterms:modified>
</cp:coreProperties>
</file>