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84" r:id="rId2"/>
    <p:sldId id="288" r:id="rId3"/>
    <p:sldId id="289" r:id="rId4"/>
    <p:sldId id="290" r:id="rId5"/>
    <p:sldId id="291" r:id="rId6"/>
    <p:sldId id="292" r:id="rId7"/>
    <p:sldId id="294" r:id="rId8"/>
    <p:sldId id="299" r:id="rId9"/>
    <p:sldId id="300" r:id="rId10"/>
    <p:sldId id="293" r:id="rId11"/>
    <p:sldId id="301" r:id="rId12"/>
    <p:sldId id="297" r:id="rId13"/>
    <p:sldId id="341" r:id="rId14"/>
    <p:sldId id="342" r:id="rId15"/>
    <p:sldId id="310" r:id="rId16"/>
    <p:sldId id="312" r:id="rId17"/>
    <p:sldId id="313" r:id="rId18"/>
    <p:sldId id="315" r:id="rId19"/>
    <p:sldId id="316" r:id="rId20"/>
    <p:sldId id="317" r:id="rId21"/>
    <p:sldId id="318" r:id="rId22"/>
    <p:sldId id="319" r:id="rId23"/>
    <p:sldId id="320" r:id="rId24"/>
    <p:sldId id="321" r:id="rId25"/>
    <p:sldId id="322" r:id="rId26"/>
    <p:sldId id="338" r:id="rId27"/>
    <p:sldId id="302" r:id="rId28"/>
    <p:sldId id="328" r:id="rId29"/>
    <p:sldId id="329" r:id="rId30"/>
    <p:sldId id="331" r:id="rId31"/>
    <p:sldId id="332" r:id="rId32"/>
    <p:sldId id="334" r:id="rId33"/>
    <p:sldId id="335" r:id="rId34"/>
    <p:sldId id="336" r:id="rId35"/>
    <p:sldId id="324" r:id="rId36"/>
    <p:sldId id="325" r:id="rId37"/>
    <p:sldId id="285" r:id="rId38"/>
  </p:sldIdLst>
  <p:sldSz cx="9144000" cy="6858000" type="screen4x3"/>
  <p:notesSz cx="6858000" cy="9144000"/>
  <p:defaultTextStyle>
    <a:defPPr>
      <a:defRPr lang="zh-CN"/>
    </a:defPPr>
    <a:lvl1pPr algn="l" rtl="0" fontAlgn="base">
      <a:spcBef>
        <a:spcPct val="0"/>
      </a:spcBef>
      <a:spcAft>
        <a:spcPct val="0"/>
      </a:spcAft>
      <a:defRPr sz="6000" kern="1200">
        <a:solidFill>
          <a:srgbClr val="FF3300"/>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6000" kern="1200">
        <a:solidFill>
          <a:srgbClr val="FF3300"/>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6000" kern="1200">
        <a:solidFill>
          <a:srgbClr val="FF3300"/>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6000" kern="1200">
        <a:solidFill>
          <a:srgbClr val="FF3300"/>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6000" kern="1200">
        <a:solidFill>
          <a:srgbClr val="FF3300"/>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cs typeface="+mn-cs"/>
      </a:defRPr>
    </a:lvl5pPr>
    <a:lvl6pPr marL="2286000" algn="l" defTabSz="914400" rtl="0" eaLnBrk="1" latinLnBrk="0" hangingPunct="1">
      <a:defRPr sz="6000" kern="1200">
        <a:solidFill>
          <a:srgbClr val="FF3300"/>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cs typeface="+mn-cs"/>
      </a:defRPr>
    </a:lvl6pPr>
    <a:lvl7pPr marL="2743200" algn="l" defTabSz="914400" rtl="0" eaLnBrk="1" latinLnBrk="0" hangingPunct="1">
      <a:defRPr sz="6000" kern="1200">
        <a:solidFill>
          <a:srgbClr val="FF3300"/>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cs typeface="+mn-cs"/>
      </a:defRPr>
    </a:lvl7pPr>
    <a:lvl8pPr marL="3200400" algn="l" defTabSz="914400" rtl="0" eaLnBrk="1" latinLnBrk="0" hangingPunct="1">
      <a:defRPr sz="6000" kern="1200">
        <a:solidFill>
          <a:srgbClr val="FF3300"/>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cs typeface="+mn-cs"/>
      </a:defRPr>
    </a:lvl8pPr>
    <a:lvl9pPr marL="3657600" algn="l" defTabSz="914400" rtl="0" eaLnBrk="1" latinLnBrk="0" hangingPunct="1">
      <a:defRPr sz="6000" kern="1200">
        <a:solidFill>
          <a:srgbClr val="FF3300"/>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67206" autoAdjust="0"/>
  </p:normalViewPr>
  <p:slideViewPr>
    <p:cSldViewPr>
      <p:cViewPr varScale="1">
        <p:scale>
          <a:sx n="29" d="100"/>
          <a:sy n="29" d="100"/>
        </p:scale>
        <p:origin x="980" y="16"/>
      </p:cViewPr>
      <p:guideLst>
        <p:guide orient="horz" pos="2160"/>
        <p:guide pos="2880"/>
      </p:guideLst>
    </p:cSldViewPr>
  </p:slideViewPr>
  <p:outlineViewPr>
    <p:cViewPr>
      <p:scale>
        <a:sx n="33" d="100"/>
        <a:sy n="33" d="100"/>
      </p:scale>
      <p:origin x="0" y="1800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宋体"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ea typeface="宋体" charset="-122"/>
              </a:defRPr>
            </a:lvl1pPr>
          </a:lstStyle>
          <a:p>
            <a:pPr>
              <a:defRPr/>
            </a:pPr>
            <a:fld id="{4E4CBCD9-FCA5-42D3-84B5-DDE87A18D61C}" type="datetimeFigureOut">
              <a:rPr lang="zh-CN" altLang="en-US"/>
              <a:pPr>
                <a:defRPr/>
              </a:pPr>
              <a:t>2021/1/19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宋体"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C0C0C0"/>
                  </a:outerShdw>
                </a:effectLst>
              </a:defRPr>
            </a:lvl1pPr>
          </a:lstStyle>
          <a:p>
            <a:fld id="{062154B7-F4F8-4E51-BE08-D2A4D596C0C2}" type="slidenum">
              <a:rPr lang="zh-CN" altLang="en-US"/>
              <a:pPr/>
              <a:t>‹#›</a:t>
            </a:fld>
            <a:endParaRPr lang="zh-CN" altLang="en-US"/>
          </a:p>
        </p:txBody>
      </p:sp>
    </p:spTree>
    <p:extLst>
      <p:ext uri="{BB962C8B-B14F-4D97-AF65-F5344CB8AC3E}">
        <p14:creationId xmlns:p14="http://schemas.microsoft.com/office/powerpoint/2010/main" val="15494441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lvl1pPr eaLnBrk="0" hangingPunct="0">
              <a:defRPr sz="6000">
                <a:solidFill>
                  <a:srgbClr val="FF3300"/>
                </a:solidFill>
                <a:latin typeface="Arial" panose="020B0604020202020204" pitchFamily="34" charset="0"/>
                <a:ea typeface="宋体" panose="02010600030101010101" pitchFamily="2" charset="-122"/>
              </a:defRPr>
            </a:lvl1pPr>
            <a:lvl2pPr marL="742950" indent="-285750" eaLnBrk="0" hangingPunct="0">
              <a:defRPr sz="6000">
                <a:solidFill>
                  <a:srgbClr val="FF3300"/>
                </a:solidFill>
                <a:latin typeface="Arial" panose="020B0604020202020204" pitchFamily="34" charset="0"/>
                <a:ea typeface="宋体" panose="02010600030101010101" pitchFamily="2" charset="-122"/>
              </a:defRPr>
            </a:lvl2pPr>
            <a:lvl3pPr marL="1143000" indent="-228600" eaLnBrk="0" hangingPunct="0">
              <a:defRPr sz="6000">
                <a:solidFill>
                  <a:srgbClr val="FF3300"/>
                </a:solidFill>
                <a:latin typeface="Arial" panose="020B0604020202020204" pitchFamily="34" charset="0"/>
                <a:ea typeface="宋体" panose="02010600030101010101" pitchFamily="2" charset="-122"/>
              </a:defRPr>
            </a:lvl3pPr>
            <a:lvl4pPr marL="1600200" indent="-228600" eaLnBrk="0" hangingPunct="0">
              <a:defRPr sz="6000">
                <a:solidFill>
                  <a:srgbClr val="FF3300"/>
                </a:solidFill>
                <a:latin typeface="Arial" panose="020B0604020202020204" pitchFamily="34" charset="0"/>
                <a:ea typeface="宋体" panose="02010600030101010101" pitchFamily="2" charset="-122"/>
              </a:defRPr>
            </a:lvl4pPr>
            <a:lvl5pPr marL="2057400" indent="-228600" eaLnBrk="0" hangingPunct="0">
              <a:defRPr sz="6000">
                <a:solidFill>
                  <a:srgbClr val="FF33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9pPr>
          </a:lstStyle>
          <a:p>
            <a:pPr eaLnBrk="1" hangingPunct="1"/>
            <a:fld id="{946899A9-699D-4042-8396-972771DC7CFD}" type="slidenum">
              <a:rPr lang="en-US" altLang="zh-CN" sz="1200"/>
              <a:pPr eaLnBrk="1" hangingPunct="1"/>
              <a:t>2</a:t>
            </a:fld>
            <a:endParaRPr lang="en-US" altLang="zh-CN" sz="1200"/>
          </a:p>
        </p:txBody>
      </p:sp>
      <p:sp>
        <p:nvSpPr>
          <p:cNvPr id="46083" name="Rectangle 7"/>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74" tIns="47688" rIns="95374" bIns="47688" anchor="b"/>
          <a:lstStyle>
            <a:lvl1pPr defTabSz="954088" eaLnBrk="0" hangingPunct="0">
              <a:defRPr sz="6000">
                <a:solidFill>
                  <a:srgbClr val="FF3300"/>
                </a:solidFill>
                <a:latin typeface="Arial" panose="020B0604020202020204" pitchFamily="34" charset="0"/>
                <a:ea typeface="宋体" panose="02010600030101010101" pitchFamily="2" charset="-122"/>
              </a:defRPr>
            </a:lvl1pPr>
            <a:lvl2pPr marL="742950" indent="-285750" defTabSz="954088" eaLnBrk="0" hangingPunct="0">
              <a:defRPr sz="6000">
                <a:solidFill>
                  <a:srgbClr val="FF3300"/>
                </a:solidFill>
                <a:latin typeface="Arial" panose="020B0604020202020204" pitchFamily="34" charset="0"/>
                <a:ea typeface="宋体" panose="02010600030101010101" pitchFamily="2" charset="-122"/>
              </a:defRPr>
            </a:lvl2pPr>
            <a:lvl3pPr marL="1143000" indent="-228600" defTabSz="954088" eaLnBrk="0" hangingPunct="0">
              <a:defRPr sz="6000">
                <a:solidFill>
                  <a:srgbClr val="FF3300"/>
                </a:solidFill>
                <a:latin typeface="Arial" panose="020B0604020202020204" pitchFamily="34" charset="0"/>
                <a:ea typeface="宋体" panose="02010600030101010101" pitchFamily="2" charset="-122"/>
              </a:defRPr>
            </a:lvl3pPr>
            <a:lvl4pPr marL="1600200" indent="-228600" defTabSz="954088" eaLnBrk="0" hangingPunct="0">
              <a:defRPr sz="6000">
                <a:solidFill>
                  <a:srgbClr val="FF3300"/>
                </a:solidFill>
                <a:latin typeface="Arial" panose="020B0604020202020204" pitchFamily="34" charset="0"/>
                <a:ea typeface="宋体" panose="02010600030101010101" pitchFamily="2" charset="-122"/>
              </a:defRPr>
            </a:lvl4pPr>
            <a:lvl5pPr marL="2057400" indent="-228600" defTabSz="954088" eaLnBrk="0" hangingPunct="0">
              <a:defRPr sz="6000">
                <a:solidFill>
                  <a:srgbClr val="FF3300"/>
                </a:solidFill>
                <a:latin typeface="Arial" panose="020B0604020202020204" pitchFamily="34" charset="0"/>
                <a:ea typeface="宋体" panose="02010600030101010101" pitchFamily="2" charset="-122"/>
              </a:defRPr>
            </a:lvl5pPr>
            <a:lvl6pPr marL="2514600" indent="-228600" defTabSz="954088"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6pPr>
            <a:lvl7pPr marL="2971800" indent="-228600" defTabSz="954088"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7pPr>
            <a:lvl8pPr marL="3429000" indent="-228600" defTabSz="954088"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8pPr>
            <a:lvl9pPr marL="3886200" indent="-228600" defTabSz="954088"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9pPr>
          </a:lstStyle>
          <a:p>
            <a:pPr algn="r" eaLnBrk="1" hangingPunct="1"/>
            <a:fld id="{D923CBB2-10FF-46F5-8196-029D5461590F}" type="slidenum">
              <a:rPr lang="en-US" altLang="zh-CN" sz="1300">
                <a:solidFill>
                  <a:schemeClr val="tx1"/>
                </a:solidFill>
                <a:effectLst/>
              </a:rPr>
              <a:pPr algn="r" eaLnBrk="1" hangingPunct="1"/>
              <a:t>2</a:t>
            </a:fld>
            <a:endParaRPr lang="en-US" altLang="zh-CN" sz="1300">
              <a:solidFill>
                <a:schemeClr val="tx1"/>
              </a:solidFill>
              <a:effectLst/>
            </a:endParaRPr>
          </a:p>
        </p:txBody>
      </p:sp>
      <p:sp>
        <p:nvSpPr>
          <p:cNvPr id="46084" name="Rectangle 2"/>
          <p:cNvSpPr>
            <a:spLocks noGrp="1" noRot="1" noChangeArrowheads="1" noTextEdit="1"/>
          </p:cNvSpPr>
          <p:nvPr>
            <p:ph type="sldImg"/>
          </p:nvPr>
        </p:nvSpPr>
        <p:spPr bwMode="auto">
          <a:xfrm>
            <a:off x="1144588" y="687388"/>
            <a:ext cx="4568825"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5" name="Rectangle 3"/>
          <p:cNvSpPr>
            <a:spLocks noGrp="1" noChangeArrowheads="1"/>
          </p:cNvSpPr>
          <p:nvPr>
            <p:ph type="body" idx="1"/>
          </p:nvPr>
        </p:nvSpPr>
        <p:spPr bwMode="auto">
          <a:xfrm>
            <a:off x="687388" y="4341813"/>
            <a:ext cx="54832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374" tIns="47688" rIns="95374" bIns="47688" numCol="1" anchor="t" anchorCtr="0" compatLnSpc="1">
            <a:prstTxWarp prst="textNoShape">
              <a:avLst/>
            </a:prstTxWarp>
          </a:bodyPr>
          <a:lstStyle/>
          <a:p>
            <a:pPr eaLnBrk="1" hangingPunct="1">
              <a:spcBef>
                <a:spcPct val="0"/>
              </a:spcBef>
            </a:pPr>
            <a:r>
              <a:rPr lang="en-US" altLang="zh-CN" smtClean="0"/>
              <a:t>Article 8: Protection from exposure to</a:t>
            </a:r>
          </a:p>
          <a:p>
            <a:pPr eaLnBrk="1" hangingPunct="1">
              <a:spcBef>
                <a:spcPct val="0"/>
              </a:spcBef>
            </a:pPr>
            <a:r>
              <a:rPr lang="en-US" altLang="zh-CN" smtClean="0"/>
              <a:t>tobacco smoke</a:t>
            </a:r>
          </a:p>
          <a:p>
            <a:pPr eaLnBrk="1" hangingPunct="1">
              <a:spcBef>
                <a:spcPct val="0"/>
              </a:spcBef>
            </a:pPr>
            <a:r>
              <a:rPr lang="en-US" altLang="zh-CN" smtClean="0"/>
              <a:t>Case studies show that countries that enact legislation</a:t>
            </a:r>
          </a:p>
          <a:p>
            <a:pPr eaLnBrk="1" hangingPunct="1">
              <a:spcBef>
                <a:spcPct val="0"/>
              </a:spcBef>
            </a:pPr>
            <a:r>
              <a:rPr lang="en-US" altLang="zh-CN" smtClean="0"/>
              <a:t>to ban smoking in public places witness</a:t>
            </a:r>
          </a:p>
          <a:p>
            <a:pPr eaLnBrk="1" hangingPunct="1">
              <a:spcBef>
                <a:spcPct val="0"/>
              </a:spcBef>
            </a:pPr>
            <a:r>
              <a:rPr lang="en-US" altLang="zh-CN" smtClean="0"/>
              <a:t>decreased consumption of tobacco products, partly</a:t>
            </a:r>
          </a:p>
          <a:p>
            <a:pPr eaLnBrk="1" hangingPunct="1">
              <a:spcBef>
                <a:spcPct val="0"/>
              </a:spcBef>
            </a:pPr>
            <a:r>
              <a:rPr lang="en-US" altLang="zh-CN" smtClean="0"/>
              <a:t>because it encourages people to quit. Furthermore,</a:t>
            </a:r>
          </a:p>
          <a:p>
            <a:pPr eaLnBrk="1" hangingPunct="1">
              <a:spcBef>
                <a:spcPct val="0"/>
              </a:spcBef>
            </a:pPr>
            <a:r>
              <a:rPr lang="en-US" altLang="zh-CN" smtClean="0"/>
              <a:t>recent studies conclude that these bans do not</a:t>
            </a:r>
          </a:p>
          <a:p>
            <a:pPr eaLnBrk="1" hangingPunct="1">
              <a:spcBef>
                <a:spcPct val="0"/>
              </a:spcBef>
            </a:pPr>
            <a:r>
              <a:rPr lang="en-US" altLang="zh-CN" smtClean="0"/>
              <a:t>unfavourably affect the business of restaurants, bars or cafés.</a:t>
            </a:r>
          </a:p>
        </p:txBody>
      </p:sp>
    </p:spTree>
    <p:extLst>
      <p:ext uri="{BB962C8B-B14F-4D97-AF65-F5344CB8AC3E}">
        <p14:creationId xmlns:p14="http://schemas.microsoft.com/office/powerpoint/2010/main" val="2594463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smtClean="0">
                <a:ea typeface="MS PGothic" panose="020B0600070205080204" pitchFamily="34" charset="-128"/>
              </a:rPr>
              <a:t>Finally, WHO has promoted the MPOWER package, a set of recommended policies to reduce the tobacco epidemic. One of the policies is “Protect people from tobacco smoke”.</a:t>
            </a:r>
          </a:p>
        </p:txBody>
      </p:sp>
      <p:sp>
        <p:nvSpPr>
          <p:cNvPr id="36868" name="Slide Number Placeholder 3"/>
          <p:cNvSpPr>
            <a:spLocks noGrp="1"/>
          </p:cNvSpPr>
          <p:nvPr>
            <p:ph type="sldNum" sz="quarter" idx="5"/>
          </p:nvPr>
        </p:nvSpPr>
        <p:spPr bwMode="auto">
          <a:ln>
            <a:miter lim="800000"/>
            <a:headEnd/>
            <a:tailEnd/>
          </a:ln>
        </p:spPr>
        <p:txBody>
          <a:bodyPr/>
          <a:lstStyle>
            <a:lvl1pPr eaLnBrk="0" hangingPunct="0">
              <a:defRPr sz="6000">
                <a:solidFill>
                  <a:srgbClr val="FF3300"/>
                </a:solidFill>
                <a:latin typeface="Arial" panose="020B0604020202020204" pitchFamily="34" charset="0"/>
                <a:ea typeface="宋体" panose="02010600030101010101" pitchFamily="2" charset="-122"/>
              </a:defRPr>
            </a:lvl1pPr>
            <a:lvl2pPr marL="742950" indent="-285750" eaLnBrk="0" hangingPunct="0">
              <a:defRPr sz="6000">
                <a:solidFill>
                  <a:srgbClr val="FF3300"/>
                </a:solidFill>
                <a:latin typeface="Arial" panose="020B0604020202020204" pitchFamily="34" charset="0"/>
                <a:ea typeface="宋体" panose="02010600030101010101" pitchFamily="2" charset="-122"/>
              </a:defRPr>
            </a:lvl2pPr>
            <a:lvl3pPr marL="1143000" indent="-228600" eaLnBrk="0" hangingPunct="0">
              <a:defRPr sz="6000">
                <a:solidFill>
                  <a:srgbClr val="FF3300"/>
                </a:solidFill>
                <a:latin typeface="Arial" panose="020B0604020202020204" pitchFamily="34" charset="0"/>
                <a:ea typeface="宋体" panose="02010600030101010101" pitchFamily="2" charset="-122"/>
              </a:defRPr>
            </a:lvl3pPr>
            <a:lvl4pPr marL="1600200" indent="-228600" eaLnBrk="0" hangingPunct="0">
              <a:defRPr sz="6000">
                <a:solidFill>
                  <a:srgbClr val="FF3300"/>
                </a:solidFill>
                <a:latin typeface="Arial" panose="020B0604020202020204" pitchFamily="34" charset="0"/>
                <a:ea typeface="宋体" panose="02010600030101010101" pitchFamily="2" charset="-122"/>
              </a:defRPr>
            </a:lvl4pPr>
            <a:lvl5pPr marL="2057400" indent="-228600" eaLnBrk="0" hangingPunct="0">
              <a:defRPr sz="6000">
                <a:solidFill>
                  <a:srgbClr val="FF33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9pPr>
          </a:lstStyle>
          <a:p>
            <a:pPr eaLnBrk="1" hangingPunct="1"/>
            <a:fld id="{A26DD609-FB8A-4E14-856B-24D5AD10C994}" type="slidenum">
              <a:rPr lang="en-US" altLang="zh-CN" sz="1200"/>
              <a:pPr eaLnBrk="1" hangingPunct="1"/>
              <a:t>26</a:t>
            </a:fld>
            <a:endParaRPr lang="en-US" altLang="zh-CN" sz="1200"/>
          </a:p>
        </p:txBody>
      </p:sp>
    </p:spTree>
    <p:extLst>
      <p:ext uri="{BB962C8B-B14F-4D97-AF65-F5344CB8AC3E}">
        <p14:creationId xmlns:p14="http://schemas.microsoft.com/office/powerpoint/2010/main" val="102834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6000">
                <a:solidFill>
                  <a:srgbClr val="FF3300"/>
                </a:solidFill>
                <a:latin typeface="Arial" panose="020B0604020202020204" pitchFamily="34" charset="0"/>
                <a:ea typeface="宋体" panose="02010600030101010101" pitchFamily="2" charset="-122"/>
              </a:defRPr>
            </a:lvl1pPr>
            <a:lvl2pPr marL="742950" indent="-285750" eaLnBrk="0" hangingPunct="0">
              <a:defRPr sz="6000">
                <a:solidFill>
                  <a:srgbClr val="FF3300"/>
                </a:solidFill>
                <a:latin typeface="Arial" panose="020B0604020202020204" pitchFamily="34" charset="0"/>
                <a:ea typeface="宋体" panose="02010600030101010101" pitchFamily="2" charset="-122"/>
              </a:defRPr>
            </a:lvl2pPr>
            <a:lvl3pPr marL="1143000" indent="-228600" eaLnBrk="0" hangingPunct="0">
              <a:defRPr sz="6000">
                <a:solidFill>
                  <a:srgbClr val="FF3300"/>
                </a:solidFill>
                <a:latin typeface="Arial" panose="020B0604020202020204" pitchFamily="34" charset="0"/>
                <a:ea typeface="宋体" panose="02010600030101010101" pitchFamily="2" charset="-122"/>
              </a:defRPr>
            </a:lvl3pPr>
            <a:lvl4pPr marL="1600200" indent="-228600" eaLnBrk="0" hangingPunct="0">
              <a:defRPr sz="6000">
                <a:solidFill>
                  <a:srgbClr val="FF3300"/>
                </a:solidFill>
                <a:latin typeface="Arial" panose="020B0604020202020204" pitchFamily="34" charset="0"/>
                <a:ea typeface="宋体" panose="02010600030101010101" pitchFamily="2" charset="-122"/>
              </a:defRPr>
            </a:lvl4pPr>
            <a:lvl5pPr marL="2057400" indent="-228600" eaLnBrk="0" hangingPunct="0">
              <a:defRPr sz="6000">
                <a:solidFill>
                  <a:srgbClr val="FF33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9pPr>
          </a:lstStyle>
          <a:p>
            <a:pPr eaLnBrk="1" hangingPunct="1"/>
            <a:fld id="{CEC3D2E2-513C-43F9-86FF-A7F82B2B3209}" type="slidenum">
              <a:rPr lang="en-US" altLang="zh-CN" sz="1200"/>
              <a:pPr eaLnBrk="1" hangingPunct="1"/>
              <a:t>35</a:t>
            </a:fld>
            <a:endParaRPr lang="en-US" altLang="zh-CN" sz="1200"/>
          </a:p>
        </p:txBody>
      </p:sp>
      <p:sp>
        <p:nvSpPr>
          <p:cNvPr id="56323" name="Rectangle 2"/>
          <p:cNvSpPr>
            <a:spLocks noChangeArrowheads="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485" tIns="47243" rIns="94485" bIns="47243" numCol="1" anchor="t" anchorCtr="0" compatLnSpc="1">
            <a:prstTxWarp prst="textNoShape">
              <a:avLst/>
            </a:prstTxWarp>
          </a:bodyPr>
          <a:lstStyle/>
          <a:p>
            <a:pPr eaLnBrk="1" hangingPunct="1"/>
            <a:endParaRPr lang="zh-CN" altLang="zh-CN" smtClean="0"/>
          </a:p>
        </p:txBody>
      </p:sp>
    </p:spTree>
    <p:extLst>
      <p:ext uri="{BB962C8B-B14F-4D97-AF65-F5344CB8AC3E}">
        <p14:creationId xmlns:p14="http://schemas.microsoft.com/office/powerpoint/2010/main" val="2276538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6000">
                <a:solidFill>
                  <a:srgbClr val="FF3300"/>
                </a:solidFill>
                <a:latin typeface="Arial" panose="020B0604020202020204" pitchFamily="34" charset="0"/>
                <a:ea typeface="宋体" panose="02010600030101010101" pitchFamily="2" charset="-122"/>
              </a:defRPr>
            </a:lvl1pPr>
            <a:lvl2pPr marL="742950" indent="-285750" eaLnBrk="0" hangingPunct="0">
              <a:defRPr sz="6000">
                <a:solidFill>
                  <a:srgbClr val="FF3300"/>
                </a:solidFill>
                <a:latin typeface="Arial" panose="020B0604020202020204" pitchFamily="34" charset="0"/>
                <a:ea typeface="宋体" panose="02010600030101010101" pitchFamily="2" charset="-122"/>
              </a:defRPr>
            </a:lvl2pPr>
            <a:lvl3pPr marL="1143000" indent="-228600" eaLnBrk="0" hangingPunct="0">
              <a:defRPr sz="6000">
                <a:solidFill>
                  <a:srgbClr val="FF3300"/>
                </a:solidFill>
                <a:latin typeface="Arial" panose="020B0604020202020204" pitchFamily="34" charset="0"/>
                <a:ea typeface="宋体" panose="02010600030101010101" pitchFamily="2" charset="-122"/>
              </a:defRPr>
            </a:lvl3pPr>
            <a:lvl4pPr marL="1600200" indent="-228600" eaLnBrk="0" hangingPunct="0">
              <a:defRPr sz="6000">
                <a:solidFill>
                  <a:srgbClr val="FF3300"/>
                </a:solidFill>
                <a:latin typeface="Arial" panose="020B0604020202020204" pitchFamily="34" charset="0"/>
                <a:ea typeface="宋体" panose="02010600030101010101" pitchFamily="2" charset="-122"/>
              </a:defRPr>
            </a:lvl4pPr>
            <a:lvl5pPr marL="2057400" indent="-228600" eaLnBrk="0" hangingPunct="0">
              <a:defRPr sz="6000">
                <a:solidFill>
                  <a:srgbClr val="FF33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9pPr>
          </a:lstStyle>
          <a:p>
            <a:pPr eaLnBrk="1" hangingPunct="1"/>
            <a:fld id="{8F4F40E8-3D2B-4234-A442-A14D6D304EA5}" type="slidenum">
              <a:rPr lang="en-US" altLang="zh-CN" sz="1200"/>
              <a:pPr eaLnBrk="1" hangingPunct="1"/>
              <a:t>3</a:t>
            </a:fld>
            <a:endParaRPr lang="en-US" altLang="zh-CN" sz="1200"/>
          </a:p>
        </p:txBody>
      </p:sp>
      <p:sp>
        <p:nvSpPr>
          <p:cNvPr id="47107" name="Rectangle 2"/>
          <p:cNvSpPr>
            <a:spLocks noChangeArrowheads="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485" tIns="47243" rIns="94485" bIns="47243" numCol="1" anchor="t" anchorCtr="0" compatLnSpc="1">
            <a:prstTxWarp prst="textNoShape">
              <a:avLst/>
            </a:prstTxWarp>
          </a:bodyPr>
          <a:lstStyle/>
          <a:p>
            <a:pPr eaLnBrk="1" hangingPunct="1">
              <a:spcBef>
                <a:spcPct val="0"/>
              </a:spcBef>
            </a:pPr>
            <a:endParaRPr lang="zh-CN" altLang="zh-CN" smtClean="0"/>
          </a:p>
        </p:txBody>
      </p:sp>
    </p:spTree>
    <p:extLst>
      <p:ext uri="{BB962C8B-B14F-4D97-AF65-F5344CB8AC3E}">
        <p14:creationId xmlns:p14="http://schemas.microsoft.com/office/powerpoint/2010/main" val="2375011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6000">
                <a:solidFill>
                  <a:srgbClr val="FF3300"/>
                </a:solidFill>
                <a:latin typeface="Arial" panose="020B0604020202020204" pitchFamily="34" charset="0"/>
                <a:ea typeface="宋体" panose="02010600030101010101" pitchFamily="2" charset="-122"/>
              </a:defRPr>
            </a:lvl1pPr>
            <a:lvl2pPr marL="742950" indent="-285750" eaLnBrk="0" hangingPunct="0">
              <a:defRPr sz="6000">
                <a:solidFill>
                  <a:srgbClr val="FF3300"/>
                </a:solidFill>
                <a:latin typeface="Arial" panose="020B0604020202020204" pitchFamily="34" charset="0"/>
                <a:ea typeface="宋体" panose="02010600030101010101" pitchFamily="2" charset="-122"/>
              </a:defRPr>
            </a:lvl2pPr>
            <a:lvl3pPr marL="1143000" indent="-228600" eaLnBrk="0" hangingPunct="0">
              <a:defRPr sz="6000">
                <a:solidFill>
                  <a:srgbClr val="FF3300"/>
                </a:solidFill>
                <a:latin typeface="Arial" panose="020B0604020202020204" pitchFamily="34" charset="0"/>
                <a:ea typeface="宋体" panose="02010600030101010101" pitchFamily="2" charset="-122"/>
              </a:defRPr>
            </a:lvl3pPr>
            <a:lvl4pPr marL="1600200" indent="-228600" eaLnBrk="0" hangingPunct="0">
              <a:defRPr sz="6000">
                <a:solidFill>
                  <a:srgbClr val="FF3300"/>
                </a:solidFill>
                <a:latin typeface="Arial" panose="020B0604020202020204" pitchFamily="34" charset="0"/>
                <a:ea typeface="宋体" panose="02010600030101010101" pitchFamily="2" charset="-122"/>
              </a:defRPr>
            </a:lvl4pPr>
            <a:lvl5pPr marL="2057400" indent="-228600" eaLnBrk="0" hangingPunct="0">
              <a:defRPr sz="6000">
                <a:solidFill>
                  <a:srgbClr val="FF33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9pPr>
          </a:lstStyle>
          <a:p>
            <a:pPr eaLnBrk="1" hangingPunct="1"/>
            <a:fld id="{1857E3BD-E960-4184-B40C-52B73A4BD089}" type="slidenum">
              <a:rPr lang="en-US" altLang="zh-CN" sz="1200"/>
              <a:pPr eaLnBrk="1" hangingPunct="1"/>
              <a:t>4</a:t>
            </a:fld>
            <a:endParaRPr lang="en-US" altLang="zh-CN" sz="1200"/>
          </a:p>
        </p:txBody>
      </p:sp>
      <p:sp>
        <p:nvSpPr>
          <p:cNvPr id="48131" name="Rectangle 2"/>
          <p:cNvSpPr>
            <a:spLocks noRot="1" noChangeArrowheads="1" noTextEdit="1"/>
          </p:cNvSpPr>
          <p:nvPr>
            <p:ph type="sldImg"/>
          </p:nvPr>
        </p:nvSpPr>
        <p:spPr bwMode="auto">
          <a:xfrm>
            <a:off x="1143000" y="38735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xfrm>
            <a:off x="614363" y="3889375"/>
            <a:ext cx="5632450" cy="3803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smtClean="0"/>
              <a:t>Smokers inhale mainstream smoke (MS), which is drawn through the burning tobacco column and the filter tip of a filtered cigarette. Non-smokers mainly inhale sidestream smoke (SS), which is emitted into the surrounding air in between puffs and some exhaled MS. Sidestream smoke is the major source of so-called ‘environmental tobacco smoke’ (ETS), which is the combination of exhaled MS and SS.</a:t>
            </a:r>
            <a:r>
              <a:rPr lang="en-US" altLang="zh-CN" baseline="30000" smtClean="0"/>
              <a:t>1</a:t>
            </a:r>
            <a:r>
              <a:rPr lang="en-US" altLang="zh-CN" smtClean="0"/>
              <a:t> </a:t>
            </a:r>
          </a:p>
          <a:p>
            <a:pPr eaLnBrk="1" hangingPunct="1">
              <a:spcBef>
                <a:spcPct val="0"/>
              </a:spcBef>
            </a:pPr>
            <a:r>
              <a:rPr lang="en-US" altLang="zh-CN" smtClean="0"/>
              <a:t>MS and SS smoke are generated under different combustion conditions. When undiluted SS and MS are compared, concentrations of some key toxins tend to be higher in SS. However, SS is quickly diluted as it moves away from the cigarette. The concentrations of the various components in air depend on distance from the cigarette, and the level of ventilation, among other factors. </a:t>
            </a:r>
          </a:p>
          <a:p>
            <a:pPr eaLnBrk="1" hangingPunct="1">
              <a:spcBef>
                <a:spcPct val="0"/>
              </a:spcBef>
            </a:pPr>
            <a:endParaRPr lang="en-US" altLang="zh-CN" smtClean="0"/>
          </a:p>
          <a:p>
            <a:pPr eaLnBrk="1" hangingPunct="1">
              <a:spcBef>
                <a:spcPct val="0"/>
              </a:spcBef>
            </a:pPr>
            <a:r>
              <a:rPr lang="en-US" altLang="zh-CN" sz="1000" smtClean="0"/>
              <a:t>Reference:</a:t>
            </a:r>
          </a:p>
          <a:p>
            <a:pPr eaLnBrk="1" hangingPunct="1">
              <a:spcBef>
                <a:spcPct val="0"/>
              </a:spcBef>
            </a:pPr>
            <a:r>
              <a:rPr lang="en-US" altLang="zh-CN" sz="1000" smtClean="0"/>
              <a:t>1. </a:t>
            </a:r>
            <a:r>
              <a:rPr lang="en-GB" altLang="zh-CN" sz="1000" smtClean="0"/>
              <a:t>Harris J. Cigarette smoke components and disease: cigarette smoke is more than a triad of tar, nicotine and carbon monoxide. In: US Department of Health and Human Services (USDHHS), Public Health Service, and National Cancer Institute (NCI). The FTC cigarette test method for determining tar, nicotine, and carbon monoxide yields of US cigarettes, (7). 1996. Bethesda, MD, National Institutes of Health.</a:t>
            </a:r>
            <a:r>
              <a:rPr lang="en-GB" altLang="zh-CN" smtClean="0"/>
              <a:t> </a:t>
            </a:r>
          </a:p>
          <a:p>
            <a:pPr eaLnBrk="1" hangingPunct="1">
              <a:spcBef>
                <a:spcPct val="0"/>
              </a:spcBef>
            </a:pPr>
            <a:endParaRPr lang="en-US" altLang="zh-CN" sz="1000" i="1" smtClean="0"/>
          </a:p>
          <a:p>
            <a:pPr eaLnBrk="1" hangingPunct="1">
              <a:spcBef>
                <a:spcPct val="0"/>
              </a:spcBef>
            </a:pPr>
            <a:endParaRPr lang="en-US" altLang="zh-CN" sz="1000" smtClean="0">
              <a:solidFill>
                <a:srgbClr val="CC99FF"/>
              </a:solidFill>
            </a:endParaRPr>
          </a:p>
          <a:p>
            <a:pPr eaLnBrk="1" hangingPunct="1">
              <a:spcBef>
                <a:spcPct val="0"/>
              </a:spcBef>
            </a:pPr>
            <a:r>
              <a:rPr lang="en-US" altLang="zh-CN" sz="1000" smtClean="0"/>
              <a:t>Photo Source: JM Samet</a:t>
            </a:r>
          </a:p>
        </p:txBody>
      </p:sp>
    </p:spTree>
    <p:extLst>
      <p:ext uri="{BB962C8B-B14F-4D97-AF65-F5344CB8AC3E}">
        <p14:creationId xmlns:p14="http://schemas.microsoft.com/office/powerpoint/2010/main" val="2325139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smtClean="0">
              <a:ea typeface="MS PGothic" panose="020B0600070205080204" pitchFamily="34" charset="-128"/>
            </a:endParaRPr>
          </a:p>
        </p:txBody>
      </p:sp>
      <p:sp>
        <p:nvSpPr>
          <p:cNvPr id="35844" name="Slide Number Placeholder 3"/>
          <p:cNvSpPr>
            <a:spLocks noGrp="1"/>
          </p:cNvSpPr>
          <p:nvPr>
            <p:ph type="sldNum" sz="quarter" idx="5"/>
          </p:nvPr>
        </p:nvSpPr>
        <p:spPr bwMode="auto">
          <a:ln>
            <a:miter lim="800000"/>
            <a:headEnd/>
            <a:tailEnd/>
          </a:ln>
        </p:spPr>
        <p:txBody>
          <a:bodyPr/>
          <a:lstStyle>
            <a:lvl1pPr eaLnBrk="0" hangingPunct="0">
              <a:defRPr sz="6000">
                <a:solidFill>
                  <a:srgbClr val="FF3300"/>
                </a:solidFill>
                <a:latin typeface="Arial" panose="020B0604020202020204" pitchFamily="34" charset="0"/>
                <a:ea typeface="宋体" panose="02010600030101010101" pitchFamily="2" charset="-122"/>
              </a:defRPr>
            </a:lvl1pPr>
            <a:lvl2pPr marL="742950" indent="-285750" eaLnBrk="0" hangingPunct="0">
              <a:defRPr sz="6000">
                <a:solidFill>
                  <a:srgbClr val="FF3300"/>
                </a:solidFill>
                <a:latin typeface="Arial" panose="020B0604020202020204" pitchFamily="34" charset="0"/>
                <a:ea typeface="宋体" panose="02010600030101010101" pitchFamily="2" charset="-122"/>
              </a:defRPr>
            </a:lvl2pPr>
            <a:lvl3pPr marL="1143000" indent="-228600" eaLnBrk="0" hangingPunct="0">
              <a:defRPr sz="6000">
                <a:solidFill>
                  <a:srgbClr val="FF3300"/>
                </a:solidFill>
                <a:latin typeface="Arial" panose="020B0604020202020204" pitchFamily="34" charset="0"/>
                <a:ea typeface="宋体" panose="02010600030101010101" pitchFamily="2" charset="-122"/>
              </a:defRPr>
            </a:lvl3pPr>
            <a:lvl4pPr marL="1600200" indent="-228600" eaLnBrk="0" hangingPunct="0">
              <a:defRPr sz="6000">
                <a:solidFill>
                  <a:srgbClr val="FF3300"/>
                </a:solidFill>
                <a:latin typeface="Arial" panose="020B0604020202020204" pitchFamily="34" charset="0"/>
                <a:ea typeface="宋体" panose="02010600030101010101" pitchFamily="2" charset="-122"/>
              </a:defRPr>
            </a:lvl4pPr>
            <a:lvl5pPr marL="2057400" indent="-228600" eaLnBrk="0" hangingPunct="0">
              <a:defRPr sz="6000">
                <a:solidFill>
                  <a:srgbClr val="FF33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9pPr>
          </a:lstStyle>
          <a:p>
            <a:pPr eaLnBrk="1" hangingPunct="1"/>
            <a:fld id="{F4802566-1A81-4D29-BBAD-BCCD67BC39D5}" type="slidenum">
              <a:rPr lang="zh-CN" altLang="en-US" sz="1200"/>
              <a:pPr eaLnBrk="1" hangingPunct="1"/>
              <a:t>12</a:t>
            </a:fld>
            <a:endParaRPr lang="en-US" altLang="zh-CN" sz="1200"/>
          </a:p>
        </p:txBody>
      </p:sp>
    </p:spTree>
    <p:extLst>
      <p:ext uri="{BB962C8B-B14F-4D97-AF65-F5344CB8AC3E}">
        <p14:creationId xmlns:p14="http://schemas.microsoft.com/office/powerpoint/2010/main" val="3293523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6000">
                <a:solidFill>
                  <a:srgbClr val="FF3300"/>
                </a:solidFill>
                <a:latin typeface="Arial" panose="020B0604020202020204" pitchFamily="34" charset="0"/>
                <a:ea typeface="宋体" panose="02010600030101010101" pitchFamily="2" charset="-122"/>
              </a:defRPr>
            </a:lvl1pPr>
            <a:lvl2pPr marL="742950" indent="-285750" eaLnBrk="0" hangingPunct="0">
              <a:defRPr sz="6000">
                <a:solidFill>
                  <a:srgbClr val="FF3300"/>
                </a:solidFill>
                <a:latin typeface="Arial" panose="020B0604020202020204" pitchFamily="34" charset="0"/>
                <a:ea typeface="宋体" panose="02010600030101010101" pitchFamily="2" charset="-122"/>
              </a:defRPr>
            </a:lvl2pPr>
            <a:lvl3pPr marL="1143000" indent="-228600" eaLnBrk="0" hangingPunct="0">
              <a:defRPr sz="6000">
                <a:solidFill>
                  <a:srgbClr val="FF3300"/>
                </a:solidFill>
                <a:latin typeface="Arial" panose="020B0604020202020204" pitchFamily="34" charset="0"/>
                <a:ea typeface="宋体" panose="02010600030101010101" pitchFamily="2" charset="-122"/>
              </a:defRPr>
            </a:lvl3pPr>
            <a:lvl4pPr marL="1600200" indent="-228600" eaLnBrk="0" hangingPunct="0">
              <a:defRPr sz="6000">
                <a:solidFill>
                  <a:srgbClr val="FF3300"/>
                </a:solidFill>
                <a:latin typeface="Arial" panose="020B0604020202020204" pitchFamily="34" charset="0"/>
                <a:ea typeface="宋体" panose="02010600030101010101" pitchFamily="2" charset="-122"/>
              </a:defRPr>
            </a:lvl4pPr>
            <a:lvl5pPr marL="2057400" indent="-228600" eaLnBrk="0" hangingPunct="0">
              <a:defRPr sz="6000">
                <a:solidFill>
                  <a:srgbClr val="FF33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9pPr>
          </a:lstStyle>
          <a:p>
            <a:pPr eaLnBrk="1" hangingPunct="1"/>
            <a:fld id="{FF76911E-F0C5-4164-9D30-E2E741CF424A}" type="slidenum">
              <a:rPr lang="en-US" altLang="zh-CN" sz="1200"/>
              <a:pPr eaLnBrk="1" hangingPunct="1"/>
              <a:t>16</a:t>
            </a:fld>
            <a:endParaRPr lang="en-US" altLang="zh-CN" sz="1200"/>
          </a:p>
        </p:txBody>
      </p:sp>
      <p:sp>
        <p:nvSpPr>
          <p:cNvPr id="50179" name="Rectangle 2"/>
          <p:cNvSpPr>
            <a:spLocks noChangeArrowheads="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485" tIns="47243" rIns="94485" bIns="47243" numCol="1" anchor="t" anchorCtr="0" compatLnSpc="1">
            <a:prstTxWarp prst="textNoShape">
              <a:avLst/>
            </a:prstTxWarp>
          </a:bodyPr>
          <a:lstStyle/>
          <a:p>
            <a:pPr eaLnBrk="1" hangingPunct="1"/>
            <a:endParaRPr lang="zh-CN" altLang="zh-CN" smtClean="0"/>
          </a:p>
        </p:txBody>
      </p:sp>
    </p:spTree>
    <p:extLst>
      <p:ext uri="{BB962C8B-B14F-4D97-AF65-F5344CB8AC3E}">
        <p14:creationId xmlns:p14="http://schemas.microsoft.com/office/powerpoint/2010/main" val="3237599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6000">
                <a:solidFill>
                  <a:srgbClr val="FF3300"/>
                </a:solidFill>
                <a:latin typeface="Arial" panose="020B0604020202020204" pitchFamily="34" charset="0"/>
                <a:ea typeface="宋体" panose="02010600030101010101" pitchFamily="2" charset="-122"/>
              </a:defRPr>
            </a:lvl1pPr>
            <a:lvl2pPr marL="742950" indent="-285750" eaLnBrk="0" hangingPunct="0">
              <a:defRPr sz="6000">
                <a:solidFill>
                  <a:srgbClr val="FF3300"/>
                </a:solidFill>
                <a:latin typeface="Arial" panose="020B0604020202020204" pitchFamily="34" charset="0"/>
                <a:ea typeface="宋体" panose="02010600030101010101" pitchFamily="2" charset="-122"/>
              </a:defRPr>
            </a:lvl2pPr>
            <a:lvl3pPr marL="1143000" indent="-228600" eaLnBrk="0" hangingPunct="0">
              <a:defRPr sz="6000">
                <a:solidFill>
                  <a:srgbClr val="FF3300"/>
                </a:solidFill>
                <a:latin typeface="Arial" panose="020B0604020202020204" pitchFamily="34" charset="0"/>
                <a:ea typeface="宋体" panose="02010600030101010101" pitchFamily="2" charset="-122"/>
              </a:defRPr>
            </a:lvl3pPr>
            <a:lvl4pPr marL="1600200" indent="-228600" eaLnBrk="0" hangingPunct="0">
              <a:defRPr sz="6000">
                <a:solidFill>
                  <a:srgbClr val="FF3300"/>
                </a:solidFill>
                <a:latin typeface="Arial" panose="020B0604020202020204" pitchFamily="34" charset="0"/>
                <a:ea typeface="宋体" panose="02010600030101010101" pitchFamily="2" charset="-122"/>
              </a:defRPr>
            </a:lvl4pPr>
            <a:lvl5pPr marL="2057400" indent="-228600" eaLnBrk="0" hangingPunct="0">
              <a:defRPr sz="6000">
                <a:solidFill>
                  <a:srgbClr val="FF33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9pPr>
          </a:lstStyle>
          <a:p>
            <a:pPr eaLnBrk="1" hangingPunct="1"/>
            <a:fld id="{42D6746D-5A8A-48E9-8C93-E8E2A341B960}" type="slidenum">
              <a:rPr lang="en-US" altLang="zh-CN" sz="1200"/>
              <a:pPr eaLnBrk="1" hangingPunct="1"/>
              <a:t>19</a:t>
            </a:fld>
            <a:endParaRPr lang="en-US" altLang="zh-CN" sz="1200"/>
          </a:p>
        </p:txBody>
      </p:sp>
      <p:sp>
        <p:nvSpPr>
          <p:cNvPr id="51203" name="Slide Image Placeholder 1"/>
          <p:cNvSpPr>
            <a:spLocks noGrp="1" noRot="1" noChangeAspect="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485" tIns="47243" rIns="94485" bIns="47243" numCol="1" anchor="t" anchorCtr="0" compatLnSpc="1">
            <a:prstTxWarp prst="textNoShape">
              <a:avLst/>
            </a:prstTxWarp>
          </a:bodyPr>
          <a:lstStyle/>
          <a:p>
            <a:pPr eaLnBrk="1" hangingPunct="1"/>
            <a:r>
              <a:rPr lang="en-US" altLang="zh-CN" smtClean="0"/>
              <a:t>Long-term for diseases such as cancer.</a:t>
            </a:r>
          </a:p>
          <a:p>
            <a:pPr eaLnBrk="1" hangingPunct="1"/>
            <a:r>
              <a:rPr lang="en-US" altLang="zh-CN" smtClean="0"/>
              <a:t>257 to 187 per 100,000.</a:t>
            </a:r>
          </a:p>
          <a:p>
            <a:pPr eaLnBrk="1" hangingPunct="1"/>
            <a:r>
              <a:rPr lang="en-US" altLang="zh-CN" smtClean="0"/>
              <a:t>Also, respiratory health.</a:t>
            </a:r>
          </a:p>
          <a:p>
            <a:pPr eaLnBrk="1" hangingPunct="1"/>
            <a:r>
              <a:rPr lang="en-US" altLang="zh-CN" smtClean="0"/>
              <a:t>Helena, MT: Hospital admissions for acute myocardial infarction (AMI) dropped (-16 admissions, 95% CI: -37.1, -0.3)</a:t>
            </a:r>
          </a:p>
          <a:p>
            <a:pPr eaLnBrk="1" hangingPunct="1"/>
            <a:r>
              <a:rPr lang="en-US" altLang="zh-CN" smtClean="0"/>
              <a:t>Pueblo, CO: AMI admissions dropped [RR = 0.73 (95% CI: 0.63, 0.85)]</a:t>
            </a:r>
          </a:p>
          <a:p>
            <a:pPr eaLnBrk="1" hangingPunct="1"/>
            <a:r>
              <a:rPr lang="en-US" altLang="zh-CN" smtClean="0"/>
              <a:t>Scotland (bar workers): Respiratory/sensory symptoms decreased 26% (95% CI: -38.1, -13.8); asthmatic bar workers had reduced airway inflammation and improved quality of life</a:t>
            </a:r>
          </a:p>
          <a:p>
            <a:pPr eaLnBrk="1" hangingPunct="1"/>
            <a:endParaRPr lang="en-US" altLang="zh-CN" smtClean="0"/>
          </a:p>
        </p:txBody>
      </p:sp>
    </p:spTree>
    <p:extLst>
      <p:ext uri="{BB962C8B-B14F-4D97-AF65-F5344CB8AC3E}">
        <p14:creationId xmlns:p14="http://schemas.microsoft.com/office/powerpoint/2010/main" val="2673249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6000">
                <a:solidFill>
                  <a:srgbClr val="FF3300"/>
                </a:solidFill>
                <a:latin typeface="Arial" panose="020B0604020202020204" pitchFamily="34" charset="0"/>
                <a:ea typeface="宋体" panose="02010600030101010101" pitchFamily="2" charset="-122"/>
              </a:defRPr>
            </a:lvl1pPr>
            <a:lvl2pPr marL="742950" indent="-285750" eaLnBrk="0" hangingPunct="0">
              <a:defRPr sz="6000">
                <a:solidFill>
                  <a:srgbClr val="FF3300"/>
                </a:solidFill>
                <a:latin typeface="Arial" panose="020B0604020202020204" pitchFamily="34" charset="0"/>
                <a:ea typeface="宋体" panose="02010600030101010101" pitchFamily="2" charset="-122"/>
              </a:defRPr>
            </a:lvl2pPr>
            <a:lvl3pPr marL="1143000" indent="-228600" eaLnBrk="0" hangingPunct="0">
              <a:defRPr sz="6000">
                <a:solidFill>
                  <a:srgbClr val="FF3300"/>
                </a:solidFill>
                <a:latin typeface="Arial" panose="020B0604020202020204" pitchFamily="34" charset="0"/>
                <a:ea typeface="宋体" panose="02010600030101010101" pitchFamily="2" charset="-122"/>
              </a:defRPr>
            </a:lvl3pPr>
            <a:lvl4pPr marL="1600200" indent="-228600" eaLnBrk="0" hangingPunct="0">
              <a:defRPr sz="6000">
                <a:solidFill>
                  <a:srgbClr val="FF3300"/>
                </a:solidFill>
                <a:latin typeface="Arial" panose="020B0604020202020204" pitchFamily="34" charset="0"/>
                <a:ea typeface="宋体" panose="02010600030101010101" pitchFamily="2" charset="-122"/>
              </a:defRPr>
            </a:lvl4pPr>
            <a:lvl5pPr marL="2057400" indent="-228600" eaLnBrk="0" hangingPunct="0">
              <a:defRPr sz="6000">
                <a:solidFill>
                  <a:srgbClr val="FF33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9pPr>
          </a:lstStyle>
          <a:p>
            <a:pPr eaLnBrk="1" hangingPunct="1"/>
            <a:fld id="{AFCD9999-2269-4850-BCBE-EC4033ECA23F}" type="slidenum">
              <a:rPr lang="en-US" altLang="zh-CN" sz="1200"/>
              <a:pPr eaLnBrk="1" hangingPunct="1"/>
              <a:t>20</a:t>
            </a:fld>
            <a:endParaRPr lang="en-US" altLang="zh-CN" sz="1200"/>
          </a:p>
        </p:txBody>
      </p:sp>
      <p:sp>
        <p:nvSpPr>
          <p:cNvPr id="52227" name="Rectangle 2"/>
          <p:cNvSpPr>
            <a:spLocks noChangeArrowheads="1" noTextEdit="1"/>
          </p:cNvSpPr>
          <p:nvPr>
            <p:ph type="sldImg"/>
          </p:nvPr>
        </p:nvSpPr>
        <p:spPr bwMode="auto">
          <a:xfrm>
            <a:off x="1144588" y="687388"/>
            <a:ext cx="4568825"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xfrm>
            <a:off x="914400" y="4341813"/>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zh-CN" smtClean="0"/>
          </a:p>
        </p:txBody>
      </p:sp>
    </p:spTree>
    <p:extLst>
      <p:ext uri="{BB962C8B-B14F-4D97-AF65-F5344CB8AC3E}">
        <p14:creationId xmlns:p14="http://schemas.microsoft.com/office/powerpoint/2010/main" val="955129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6000">
                <a:solidFill>
                  <a:srgbClr val="FF3300"/>
                </a:solidFill>
                <a:latin typeface="Arial" panose="020B0604020202020204" pitchFamily="34" charset="0"/>
                <a:ea typeface="宋体" panose="02010600030101010101" pitchFamily="2" charset="-122"/>
              </a:defRPr>
            </a:lvl1pPr>
            <a:lvl2pPr marL="742950" indent="-285750" eaLnBrk="0" hangingPunct="0">
              <a:defRPr sz="6000">
                <a:solidFill>
                  <a:srgbClr val="FF3300"/>
                </a:solidFill>
                <a:latin typeface="Arial" panose="020B0604020202020204" pitchFamily="34" charset="0"/>
                <a:ea typeface="宋体" panose="02010600030101010101" pitchFamily="2" charset="-122"/>
              </a:defRPr>
            </a:lvl2pPr>
            <a:lvl3pPr marL="1143000" indent="-228600" eaLnBrk="0" hangingPunct="0">
              <a:defRPr sz="6000">
                <a:solidFill>
                  <a:srgbClr val="FF3300"/>
                </a:solidFill>
                <a:latin typeface="Arial" panose="020B0604020202020204" pitchFamily="34" charset="0"/>
                <a:ea typeface="宋体" panose="02010600030101010101" pitchFamily="2" charset="-122"/>
              </a:defRPr>
            </a:lvl3pPr>
            <a:lvl4pPr marL="1600200" indent="-228600" eaLnBrk="0" hangingPunct="0">
              <a:defRPr sz="6000">
                <a:solidFill>
                  <a:srgbClr val="FF3300"/>
                </a:solidFill>
                <a:latin typeface="Arial" panose="020B0604020202020204" pitchFamily="34" charset="0"/>
                <a:ea typeface="宋体" panose="02010600030101010101" pitchFamily="2" charset="-122"/>
              </a:defRPr>
            </a:lvl4pPr>
            <a:lvl5pPr marL="2057400" indent="-228600" eaLnBrk="0" hangingPunct="0">
              <a:defRPr sz="6000">
                <a:solidFill>
                  <a:srgbClr val="FF33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9pPr>
          </a:lstStyle>
          <a:p>
            <a:pPr eaLnBrk="1" hangingPunct="1"/>
            <a:fld id="{00522B05-44AC-44E1-A33A-6A54F922419F}" type="slidenum">
              <a:rPr lang="en-US" altLang="zh-CN" sz="1200"/>
              <a:pPr eaLnBrk="1" hangingPunct="1"/>
              <a:t>21</a:t>
            </a:fld>
            <a:endParaRPr lang="en-US" altLang="zh-CN" sz="1200"/>
          </a:p>
        </p:txBody>
      </p:sp>
      <p:sp>
        <p:nvSpPr>
          <p:cNvPr id="53251" name="Rectangle 2"/>
          <p:cNvSpPr>
            <a:spLocks noChangeArrowheads="1" noTextEdit="1"/>
          </p:cNvSpPr>
          <p:nvPr>
            <p:ph type="sldImg"/>
          </p:nvPr>
        </p:nvSpPr>
        <p:spPr bwMode="auto">
          <a:xfrm>
            <a:off x="1144588" y="687388"/>
            <a:ext cx="4568825"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xfrm>
            <a:off x="914400" y="4341813"/>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zh-CN" smtClean="0"/>
          </a:p>
        </p:txBody>
      </p:sp>
    </p:spTree>
    <p:extLst>
      <p:ext uri="{BB962C8B-B14F-4D97-AF65-F5344CB8AC3E}">
        <p14:creationId xmlns:p14="http://schemas.microsoft.com/office/powerpoint/2010/main" val="3363446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6000">
                <a:solidFill>
                  <a:srgbClr val="FF3300"/>
                </a:solidFill>
                <a:latin typeface="Arial" panose="020B0604020202020204" pitchFamily="34" charset="0"/>
                <a:ea typeface="宋体" panose="02010600030101010101" pitchFamily="2" charset="-122"/>
              </a:defRPr>
            </a:lvl1pPr>
            <a:lvl2pPr marL="742950" indent="-285750" eaLnBrk="0" hangingPunct="0">
              <a:defRPr sz="6000">
                <a:solidFill>
                  <a:srgbClr val="FF3300"/>
                </a:solidFill>
                <a:latin typeface="Arial" panose="020B0604020202020204" pitchFamily="34" charset="0"/>
                <a:ea typeface="宋体" panose="02010600030101010101" pitchFamily="2" charset="-122"/>
              </a:defRPr>
            </a:lvl2pPr>
            <a:lvl3pPr marL="1143000" indent="-228600" eaLnBrk="0" hangingPunct="0">
              <a:defRPr sz="6000">
                <a:solidFill>
                  <a:srgbClr val="FF3300"/>
                </a:solidFill>
                <a:latin typeface="Arial" panose="020B0604020202020204" pitchFamily="34" charset="0"/>
                <a:ea typeface="宋体" panose="02010600030101010101" pitchFamily="2" charset="-122"/>
              </a:defRPr>
            </a:lvl3pPr>
            <a:lvl4pPr marL="1600200" indent="-228600" eaLnBrk="0" hangingPunct="0">
              <a:defRPr sz="6000">
                <a:solidFill>
                  <a:srgbClr val="FF3300"/>
                </a:solidFill>
                <a:latin typeface="Arial" panose="020B0604020202020204" pitchFamily="34" charset="0"/>
                <a:ea typeface="宋体" panose="02010600030101010101" pitchFamily="2" charset="-122"/>
              </a:defRPr>
            </a:lvl4pPr>
            <a:lvl5pPr marL="2057400" indent="-228600" eaLnBrk="0" hangingPunct="0">
              <a:defRPr sz="6000">
                <a:solidFill>
                  <a:srgbClr val="FF33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9pPr>
          </a:lstStyle>
          <a:p>
            <a:pPr eaLnBrk="1" hangingPunct="1"/>
            <a:fld id="{58CA6DEB-31C0-4687-A662-018D35274954}" type="slidenum">
              <a:rPr lang="en-US" altLang="zh-CN" sz="1200"/>
              <a:pPr eaLnBrk="1" hangingPunct="1"/>
              <a:t>23</a:t>
            </a:fld>
            <a:endParaRPr lang="en-US" altLang="zh-CN" sz="1200"/>
          </a:p>
        </p:txBody>
      </p:sp>
      <p:sp>
        <p:nvSpPr>
          <p:cNvPr id="54275" name="Rectangle 2"/>
          <p:cNvSpPr>
            <a:spLocks noChangeArrowheads="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485" tIns="47243" rIns="94485" bIns="47243" numCol="1" anchor="t" anchorCtr="0" compatLnSpc="1">
            <a:prstTxWarp prst="textNoShape">
              <a:avLst/>
            </a:prstTxWarp>
          </a:bodyPr>
          <a:lstStyle/>
          <a:p>
            <a:pPr eaLnBrk="1" hangingPunct="1"/>
            <a:endParaRPr lang="zh-CN" altLang="zh-CN" smtClean="0"/>
          </a:p>
        </p:txBody>
      </p:sp>
    </p:spTree>
    <p:extLst>
      <p:ext uri="{BB962C8B-B14F-4D97-AF65-F5344CB8AC3E}">
        <p14:creationId xmlns:p14="http://schemas.microsoft.com/office/powerpoint/2010/main" val="3210989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C63C795F-90C4-4F26-B28E-096561B0883D}" type="slidenum">
              <a:rPr lang="en-US" altLang="zh-CN"/>
              <a:pPr/>
              <a:t>‹#›</a:t>
            </a:fld>
            <a:endParaRPr lang="en-US" altLang="zh-CN"/>
          </a:p>
        </p:txBody>
      </p:sp>
    </p:spTree>
    <p:extLst>
      <p:ext uri="{BB962C8B-B14F-4D97-AF65-F5344CB8AC3E}">
        <p14:creationId xmlns:p14="http://schemas.microsoft.com/office/powerpoint/2010/main" val="2244940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2FBA8497-C275-4FDF-B9BA-482546481911}" type="slidenum">
              <a:rPr lang="en-US" altLang="zh-CN"/>
              <a:pPr/>
              <a:t>‹#›</a:t>
            </a:fld>
            <a:endParaRPr lang="en-US" altLang="zh-CN"/>
          </a:p>
        </p:txBody>
      </p:sp>
    </p:spTree>
    <p:extLst>
      <p:ext uri="{BB962C8B-B14F-4D97-AF65-F5344CB8AC3E}">
        <p14:creationId xmlns:p14="http://schemas.microsoft.com/office/powerpoint/2010/main" val="1464232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0D8D61E3-8A71-47C8-8AC7-36C6B64AC7A4}" type="slidenum">
              <a:rPr lang="en-US" altLang="zh-CN"/>
              <a:pPr/>
              <a:t>‹#›</a:t>
            </a:fld>
            <a:endParaRPr lang="en-US" altLang="zh-CN"/>
          </a:p>
        </p:txBody>
      </p:sp>
    </p:spTree>
    <p:extLst>
      <p:ext uri="{BB962C8B-B14F-4D97-AF65-F5344CB8AC3E}">
        <p14:creationId xmlns:p14="http://schemas.microsoft.com/office/powerpoint/2010/main" val="3811499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1143000"/>
            <a:ext cx="7772400" cy="6096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85800" y="1905000"/>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05000"/>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685800" y="6324600"/>
            <a:ext cx="1905000" cy="457200"/>
          </a:xfrm>
        </p:spPr>
        <p:txBody>
          <a:bodyPr/>
          <a:lstStyle>
            <a:lvl1pPr>
              <a:defRPr smtClean="0"/>
            </a:lvl1pPr>
          </a:lstStyle>
          <a:p>
            <a:pPr>
              <a:defRPr/>
            </a:pPr>
            <a:endParaRPr lang="en-US" altLang="zh-CN"/>
          </a:p>
        </p:txBody>
      </p:sp>
      <p:sp>
        <p:nvSpPr>
          <p:cNvPr id="6" name="页脚占位符 5"/>
          <p:cNvSpPr>
            <a:spLocks noGrp="1"/>
          </p:cNvSpPr>
          <p:nvPr>
            <p:ph type="ftr" sz="quarter" idx="11"/>
          </p:nvPr>
        </p:nvSpPr>
        <p:spPr>
          <a:xfrm>
            <a:off x="3124200" y="6324600"/>
            <a:ext cx="2895600" cy="457200"/>
          </a:xfrm>
        </p:spPr>
        <p:txBody>
          <a:bodyPr/>
          <a:lstStyle>
            <a:lvl1pPr>
              <a:defRPr smtClean="0"/>
            </a:lvl1pPr>
          </a:lstStyle>
          <a:p>
            <a:pPr>
              <a:defRPr/>
            </a:pPr>
            <a:endParaRPr lang="en-US" altLang="zh-CN"/>
          </a:p>
        </p:txBody>
      </p:sp>
      <p:sp>
        <p:nvSpPr>
          <p:cNvPr id="7" name="灯片编号占位符 6"/>
          <p:cNvSpPr>
            <a:spLocks noGrp="1"/>
          </p:cNvSpPr>
          <p:nvPr>
            <p:ph type="sldNum" sz="quarter" idx="12"/>
          </p:nvPr>
        </p:nvSpPr>
        <p:spPr>
          <a:xfrm>
            <a:off x="6553200" y="6324600"/>
            <a:ext cx="1905000" cy="457200"/>
          </a:xfrm>
        </p:spPr>
        <p:txBody>
          <a:bodyPr/>
          <a:lstStyle>
            <a:lvl1pPr>
              <a:defRPr/>
            </a:lvl1pPr>
          </a:lstStyle>
          <a:p>
            <a:fld id="{540CFA51-C164-4808-B021-8AC665471C6B}" type="slidenum">
              <a:rPr lang="en-US" altLang="zh-CN"/>
              <a:pPr/>
              <a:t>‹#›</a:t>
            </a:fld>
            <a:endParaRPr lang="en-US" altLang="zh-CN"/>
          </a:p>
        </p:txBody>
      </p:sp>
    </p:spTree>
    <p:extLst>
      <p:ext uri="{BB962C8B-B14F-4D97-AF65-F5344CB8AC3E}">
        <p14:creationId xmlns:p14="http://schemas.microsoft.com/office/powerpoint/2010/main" val="3072538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1143000"/>
            <a:ext cx="7772400" cy="6096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85800" y="1905000"/>
            <a:ext cx="7772400" cy="4114800"/>
          </a:xfrm>
        </p:spPr>
        <p:txBody>
          <a:bodyPr/>
          <a:lstStyle/>
          <a:p>
            <a:pPr lvl="0"/>
            <a:endParaRPr lang="zh-CN" altLang="en-US" noProof="0"/>
          </a:p>
        </p:txBody>
      </p:sp>
      <p:sp>
        <p:nvSpPr>
          <p:cNvPr id="4" name="日期占位符 3"/>
          <p:cNvSpPr>
            <a:spLocks noGrp="1"/>
          </p:cNvSpPr>
          <p:nvPr>
            <p:ph type="dt" sz="half" idx="10"/>
          </p:nvPr>
        </p:nvSpPr>
        <p:spPr>
          <a:xfrm>
            <a:off x="685800" y="6324600"/>
            <a:ext cx="1905000" cy="457200"/>
          </a:xfrm>
        </p:spPr>
        <p:txBody>
          <a:bodyPr/>
          <a:lstStyle>
            <a:lvl1pPr>
              <a:defRPr smtClean="0"/>
            </a:lvl1pPr>
          </a:lstStyle>
          <a:p>
            <a:pPr>
              <a:defRPr/>
            </a:pPr>
            <a:endParaRPr lang="en-US" altLang="zh-CN"/>
          </a:p>
        </p:txBody>
      </p:sp>
      <p:sp>
        <p:nvSpPr>
          <p:cNvPr id="5" name="页脚占位符 4"/>
          <p:cNvSpPr>
            <a:spLocks noGrp="1"/>
          </p:cNvSpPr>
          <p:nvPr>
            <p:ph type="ftr" sz="quarter" idx="11"/>
          </p:nvPr>
        </p:nvSpPr>
        <p:spPr>
          <a:xfrm>
            <a:off x="3124200" y="6324600"/>
            <a:ext cx="2895600" cy="457200"/>
          </a:xfrm>
        </p:spPr>
        <p:txBody>
          <a:bodyPr/>
          <a:lstStyle>
            <a:lvl1pPr>
              <a:defRPr smtClean="0"/>
            </a:lvl1pPr>
          </a:lstStyle>
          <a:p>
            <a:pPr>
              <a:defRPr/>
            </a:pPr>
            <a:endParaRPr lang="en-US" altLang="zh-CN"/>
          </a:p>
        </p:txBody>
      </p:sp>
      <p:sp>
        <p:nvSpPr>
          <p:cNvPr id="6" name="灯片编号占位符 5"/>
          <p:cNvSpPr>
            <a:spLocks noGrp="1"/>
          </p:cNvSpPr>
          <p:nvPr>
            <p:ph type="sldNum" sz="quarter" idx="12"/>
          </p:nvPr>
        </p:nvSpPr>
        <p:spPr>
          <a:xfrm>
            <a:off x="6553200" y="6324600"/>
            <a:ext cx="1905000" cy="457200"/>
          </a:xfrm>
        </p:spPr>
        <p:txBody>
          <a:bodyPr/>
          <a:lstStyle>
            <a:lvl1pPr>
              <a:defRPr/>
            </a:lvl1pPr>
          </a:lstStyle>
          <a:p>
            <a:fld id="{91DCD083-383E-422C-A2CE-DBB0EA4D3EB8}" type="slidenum">
              <a:rPr lang="en-US" altLang="zh-CN"/>
              <a:pPr/>
              <a:t>‹#›</a:t>
            </a:fld>
            <a:endParaRPr lang="en-US" altLang="zh-CN"/>
          </a:p>
        </p:txBody>
      </p:sp>
    </p:spTree>
    <p:extLst>
      <p:ext uri="{BB962C8B-B14F-4D97-AF65-F5344CB8AC3E}">
        <p14:creationId xmlns:p14="http://schemas.microsoft.com/office/powerpoint/2010/main" val="3766257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D299C62F-4AB3-4BA2-A0C3-51C5C3629AC3}" type="slidenum">
              <a:rPr lang="en-US" altLang="zh-CN"/>
              <a:pPr/>
              <a:t>‹#›</a:t>
            </a:fld>
            <a:endParaRPr lang="en-US" altLang="zh-CN"/>
          </a:p>
        </p:txBody>
      </p:sp>
    </p:spTree>
    <p:extLst>
      <p:ext uri="{BB962C8B-B14F-4D97-AF65-F5344CB8AC3E}">
        <p14:creationId xmlns:p14="http://schemas.microsoft.com/office/powerpoint/2010/main" val="1234557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6686D237-8CD6-48EC-8CBE-6DC3A64D248C}" type="slidenum">
              <a:rPr lang="en-US" altLang="zh-CN"/>
              <a:pPr/>
              <a:t>‹#›</a:t>
            </a:fld>
            <a:endParaRPr lang="en-US" altLang="zh-CN"/>
          </a:p>
        </p:txBody>
      </p:sp>
    </p:spTree>
    <p:extLst>
      <p:ext uri="{BB962C8B-B14F-4D97-AF65-F5344CB8AC3E}">
        <p14:creationId xmlns:p14="http://schemas.microsoft.com/office/powerpoint/2010/main" val="2581579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B76AECFC-5136-49AF-9056-4DC838D21442}" type="slidenum">
              <a:rPr lang="en-US" altLang="zh-CN"/>
              <a:pPr/>
              <a:t>‹#›</a:t>
            </a:fld>
            <a:endParaRPr lang="en-US" altLang="zh-CN"/>
          </a:p>
        </p:txBody>
      </p:sp>
    </p:spTree>
    <p:extLst>
      <p:ext uri="{BB962C8B-B14F-4D97-AF65-F5344CB8AC3E}">
        <p14:creationId xmlns:p14="http://schemas.microsoft.com/office/powerpoint/2010/main" val="1224693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fld id="{86A0DDC7-54D1-4521-9EAC-CEE4A5DD3B57}" type="slidenum">
              <a:rPr lang="en-US" altLang="zh-CN"/>
              <a:pPr/>
              <a:t>‹#›</a:t>
            </a:fld>
            <a:endParaRPr lang="en-US" altLang="zh-CN"/>
          </a:p>
        </p:txBody>
      </p:sp>
    </p:spTree>
    <p:extLst>
      <p:ext uri="{BB962C8B-B14F-4D97-AF65-F5344CB8AC3E}">
        <p14:creationId xmlns:p14="http://schemas.microsoft.com/office/powerpoint/2010/main" val="573987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fld id="{2D45BE30-5787-4419-9F7B-D0B06C05940C}" type="slidenum">
              <a:rPr lang="en-US" altLang="zh-CN"/>
              <a:pPr/>
              <a:t>‹#›</a:t>
            </a:fld>
            <a:endParaRPr lang="en-US" altLang="zh-CN"/>
          </a:p>
        </p:txBody>
      </p:sp>
    </p:spTree>
    <p:extLst>
      <p:ext uri="{BB962C8B-B14F-4D97-AF65-F5344CB8AC3E}">
        <p14:creationId xmlns:p14="http://schemas.microsoft.com/office/powerpoint/2010/main" val="3308000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fld id="{36A7F05A-339D-4181-8079-FCE4D349C0BB}" type="slidenum">
              <a:rPr lang="en-US" altLang="zh-CN"/>
              <a:pPr/>
              <a:t>‹#›</a:t>
            </a:fld>
            <a:endParaRPr lang="en-US" altLang="zh-CN"/>
          </a:p>
        </p:txBody>
      </p:sp>
    </p:spTree>
    <p:extLst>
      <p:ext uri="{BB962C8B-B14F-4D97-AF65-F5344CB8AC3E}">
        <p14:creationId xmlns:p14="http://schemas.microsoft.com/office/powerpoint/2010/main" val="3978001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9E8C2D1B-1F04-4762-AB78-DF518C63BA0E}" type="slidenum">
              <a:rPr lang="en-US" altLang="zh-CN"/>
              <a:pPr/>
              <a:t>‹#›</a:t>
            </a:fld>
            <a:endParaRPr lang="en-US" altLang="zh-CN"/>
          </a:p>
        </p:txBody>
      </p:sp>
    </p:spTree>
    <p:extLst>
      <p:ext uri="{BB962C8B-B14F-4D97-AF65-F5344CB8AC3E}">
        <p14:creationId xmlns:p14="http://schemas.microsoft.com/office/powerpoint/2010/main" val="2604202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38EE82A4-4E70-469D-8A05-14AB558894C9}" type="slidenum">
              <a:rPr lang="en-US" altLang="zh-CN"/>
              <a:pPr/>
              <a:t>‹#›</a:t>
            </a:fld>
            <a:endParaRPr lang="en-US" altLang="zh-CN"/>
          </a:p>
        </p:txBody>
      </p:sp>
    </p:spTree>
    <p:extLst>
      <p:ext uri="{BB962C8B-B14F-4D97-AF65-F5344CB8AC3E}">
        <p14:creationId xmlns:p14="http://schemas.microsoft.com/office/powerpoint/2010/main" val="2135658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effectLst/>
                <a:latin typeface="Arial" charset="0"/>
                <a:ea typeface="宋体"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effectLst/>
                <a:latin typeface="Arial" charset="0"/>
                <a:ea typeface="宋体"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effectLst/>
              </a:defRPr>
            </a:lvl1pPr>
          </a:lstStyle>
          <a:p>
            <a:fld id="{5A585211-F1F9-48EC-8FB8-EFFCC70D903F}"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charset="-122"/>
        </a:defRPr>
      </a:lvl2pPr>
      <a:lvl3pPr algn="ctr" rtl="0" eaLnBrk="0" fontAlgn="base" hangingPunct="0">
        <a:spcBef>
          <a:spcPct val="0"/>
        </a:spcBef>
        <a:spcAft>
          <a:spcPct val="0"/>
        </a:spcAft>
        <a:defRPr sz="4400">
          <a:solidFill>
            <a:schemeClr val="tx2"/>
          </a:solidFill>
          <a:latin typeface="Arial" charset="0"/>
          <a:ea typeface="宋体" charset="-122"/>
        </a:defRPr>
      </a:lvl3pPr>
      <a:lvl4pPr algn="ctr" rtl="0" eaLnBrk="0" fontAlgn="base" hangingPunct="0">
        <a:spcBef>
          <a:spcPct val="0"/>
        </a:spcBef>
        <a:spcAft>
          <a:spcPct val="0"/>
        </a:spcAft>
        <a:defRPr sz="4400">
          <a:solidFill>
            <a:schemeClr val="tx2"/>
          </a:solidFill>
          <a:latin typeface="Arial" charset="0"/>
          <a:ea typeface="宋体" charset="-122"/>
        </a:defRPr>
      </a:lvl4pPr>
      <a:lvl5pPr algn="ctr" rtl="0" eaLnBrk="0" fontAlgn="base" hangingPunct="0">
        <a:spcBef>
          <a:spcPct val="0"/>
        </a:spcBef>
        <a:spcAft>
          <a:spcPct val="0"/>
        </a:spcAft>
        <a:defRPr sz="4400">
          <a:solidFill>
            <a:schemeClr val="tx2"/>
          </a:solidFill>
          <a:latin typeface="Arial" charset="0"/>
          <a:ea typeface="宋体" charset="-122"/>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8.emf"/></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85813" y="857250"/>
            <a:ext cx="7704137" cy="1749425"/>
          </a:xfrm>
        </p:spPr>
        <p:txBody>
          <a:bodyPr/>
          <a:lstStyle/>
          <a:p>
            <a:pPr eaLnBrk="1" hangingPunct="1">
              <a:defRPr/>
            </a:pPr>
            <a:r>
              <a:rPr lang="zh-CN" altLang="en-US" sz="4000" b="1" dirty="0" smtClean="0">
                <a:solidFill>
                  <a:schemeClr val="accent2">
                    <a:lumMod val="60000"/>
                    <a:lumOff val="40000"/>
                  </a:schemeClr>
                </a:solidFill>
                <a:latin typeface="华文楷体" pitchFamily="2" charset="-122"/>
                <a:ea typeface="华文楷体" pitchFamily="2" charset="-122"/>
              </a:rPr>
              <a:t>保护民众不接触烟草烟雾</a:t>
            </a:r>
            <a:r>
              <a:rPr lang="en-US" altLang="zh-CN" sz="4000" b="1" dirty="0" smtClean="0">
                <a:solidFill>
                  <a:schemeClr val="accent2">
                    <a:lumMod val="60000"/>
                    <a:lumOff val="40000"/>
                  </a:schemeClr>
                </a:solidFill>
                <a:latin typeface="华文楷体" pitchFamily="2" charset="-122"/>
                <a:ea typeface="华文楷体" pitchFamily="2" charset="-122"/>
              </a:rPr>
              <a:t/>
            </a:r>
            <a:br>
              <a:rPr lang="en-US" altLang="zh-CN" sz="4000" b="1" dirty="0" smtClean="0">
                <a:solidFill>
                  <a:schemeClr val="accent2">
                    <a:lumMod val="60000"/>
                    <a:lumOff val="40000"/>
                  </a:schemeClr>
                </a:solidFill>
                <a:latin typeface="华文楷体" pitchFamily="2" charset="-122"/>
                <a:ea typeface="华文楷体" pitchFamily="2" charset="-122"/>
              </a:rPr>
            </a:br>
            <a:r>
              <a:rPr lang="en-US" altLang="zh-CN" sz="4000" b="1" dirty="0" smtClean="0">
                <a:solidFill>
                  <a:srgbClr val="FF0000"/>
                </a:solidFill>
                <a:latin typeface="华文楷体" pitchFamily="2" charset="-122"/>
                <a:ea typeface="华文楷体" pitchFamily="2" charset="-122"/>
              </a:rPr>
              <a:t>Protect People from </a:t>
            </a:r>
            <a:br>
              <a:rPr lang="en-US" altLang="zh-CN" sz="4000" b="1" dirty="0" smtClean="0">
                <a:solidFill>
                  <a:srgbClr val="FF0000"/>
                </a:solidFill>
                <a:latin typeface="华文楷体" pitchFamily="2" charset="-122"/>
                <a:ea typeface="华文楷体" pitchFamily="2" charset="-122"/>
              </a:rPr>
            </a:br>
            <a:r>
              <a:rPr lang="en-US" altLang="zh-CN" sz="4000" b="1" dirty="0" smtClean="0">
                <a:solidFill>
                  <a:srgbClr val="FF0000"/>
                </a:solidFill>
                <a:latin typeface="华文楷体" pitchFamily="2" charset="-122"/>
                <a:ea typeface="华文楷体" pitchFamily="2" charset="-122"/>
              </a:rPr>
              <a:t>Second Hand Smoke</a:t>
            </a:r>
          </a:p>
        </p:txBody>
      </p:sp>
      <p:sp>
        <p:nvSpPr>
          <p:cNvPr id="6147" name="Rectangle 3"/>
          <p:cNvSpPr>
            <a:spLocks noChangeArrowheads="1"/>
          </p:cNvSpPr>
          <p:nvPr/>
        </p:nvSpPr>
        <p:spPr bwMode="auto">
          <a:xfrm>
            <a:off x="2286000" y="4929188"/>
            <a:ext cx="457200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rgbClr val="FF3300"/>
                </a:solidFill>
                <a:latin typeface="Arial" panose="020B0604020202020204" pitchFamily="34" charset="0"/>
                <a:ea typeface="宋体" panose="02010600030101010101" pitchFamily="2" charset="-122"/>
              </a:defRPr>
            </a:lvl1pPr>
            <a:lvl2pPr marL="742950" indent="-285750" eaLnBrk="0" hangingPunct="0">
              <a:defRPr sz="6000">
                <a:solidFill>
                  <a:srgbClr val="FF3300"/>
                </a:solidFill>
                <a:latin typeface="Arial" panose="020B0604020202020204" pitchFamily="34" charset="0"/>
                <a:ea typeface="宋体" panose="02010600030101010101" pitchFamily="2" charset="-122"/>
              </a:defRPr>
            </a:lvl2pPr>
            <a:lvl3pPr marL="1143000" indent="-228600" eaLnBrk="0" hangingPunct="0">
              <a:defRPr sz="6000">
                <a:solidFill>
                  <a:srgbClr val="FF3300"/>
                </a:solidFill>
                <a:latin typeface="Arial" panose="020B0604020202020204" pitchFamily="34" charset="0"/>
                <a:ea typeface="宋体" panose="02010600030101010101" pitchFamily="2" charset="-122"/>
              </a:defRPr>
            </a:lvl3pPr>
            <a:lvl4pPr marL="1600200" indent="-228600" eaLnBrk="0" hangingPunct="0">
              <a:defRPr sz="6000">
                <a:solidFill>
                  <a:srgbClr val="FF3300"/>
                </a:solidFill>
                <a:latin typeface="Arial" panose="020B0604020202020204" pitchFamily="34" charset="0"/>
                <a:ea typeface="宋体" panose="02010600030101010101" pitchFamily="2" charset="-122"/>
              </a:defRPr>
            </a:lvl4pPr>
            <a:lvl5pPr marL="2057400" indent="-228600" eaLnBrk="0" hangingPunct="0">
              <a:defRPr sz="6000">
                <a:solidFill>
                  <a:srgbClr val="FF33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9pPr>
          </a:lstStyle>
          <a:p>
            <a:pPr algn="ctr">
              <a:spcBef>
                <a:spcPct val="50000"/>
              </a:spcBef>
              <a:spcAft>
                <a:spcPct val="10000"/>
              </a:spcAft>
            </a:pPr>
            <a:r>
              <a:rPr kumimoji="1" lang="zh-CN" altLang="en-US" sz="3200" b="1">
                <a:solidFill>
                  <a:schemeClr val="tx1"/>
                </a:solidFill>
                <a:effectLst/>
                <a:latin typeface="华文行楷" panose="02010800040101010101" pitchFamily="2" charset="-122"/>
                <a:ea typeface="华文行楷" panose="02010800040101010101" pitchFamily="2" charset="-122"/>
              </a:rPr>
              <a:t>王 涛</a:t>
            </a:r>
            <a:endParaRPr kumimoji="1" lang="en-US" altLang="zh-CN" sz="3200" b="1">
              <a:solidFill>
                <a:schemeClr val="tx1"/>
              </a:solidFill>
              <a:effectLst/>
              <a:latin typeface="华文行楷" panose="02010800040101010101" pitchFamily="2" charset="-122"/>
              <a:ea typeface="华文行楷" panose="02010800040101010101" pitchFamily="2" charset="-122"/>
            </a:endParaRPr>
          </a:p>
          <a:p>
            <a:pPr algn="ctr">
              <a:spcBef>
                <a:spcPct val="50000"/>
              </a:spcBef>
              <a:spcAft>
                <a:spcPct val="10000"/>
              </a:spcAft>
            </a:pPr>
            <a:r>
              <a:rPr kumimoji="1" lang="en-US" altLang="zh-CN" sz="3200" b="1">
                <a:solidFill>
                  <a:schemeClr val="tx1"/>
                </a:solidFill>
                <a:effectLst/>
                <a:latin typeface="华文行楷" panose="02010800040101010101" pitchFamily="2" charset="-122"/>
                <a:ea typeface="华文行楷" panose="02010800040101010101" pitchFamily="2" charset="-122"/>
              </a:rPr>
              <a:t>2011</a:t>
            </a:r>
            <a:r>
              <a:rPr kumimoji="1" lang="zh-CN" altLang="en-US" sz="3200" b="1">
                <a:solidFill>
                  <a:schemeClr val="tx1"/>
                </a:solidFill>
                <a:effectLst/>
                <a:latin typeface="华文行楷" panose="02010800040101010101" pitchFamily="2" charset="-122"/>
                <a:ea typeface="华文行楷" panose="02010800040101010101" pitchFamily="2" charset="-122"/>
              </a:rPr>
              <a:t>年</a:t>
            </a:r>
            <a:r>
              <a:rPr kumimoji="1" lang="en-US" altLang="zh-CN" sz="3200" b="1">
                <a:solidFill>
                  <a:schemeClr val="tx1"/>
                </a:solidFill>
                <a:effectLst/>
                <a:latin typeface="华文行楷" panose="02010800040101010101" pitchFamily="2" charset="-122"/>
                <a:ea typeface="华文行楷" panose="02010800040101010101" pitchFamily="2" charset="-122"/>
              </a:rPr>
              <a:t>1</a:t>
            </a:r>
            <a:r>
              <a:rPr kumimoji="1" lang="zh-CN" altLang="en-US" sz="3200" b="1">
                <a:solidFill>
                  <a:schemeClr val="tx1"/>
                </a:solidFill>
                <a:effectLst/>
                <a:latin typeface="华文行楷" panose="02010800040101010101" pitchFamily="2" charset="-122"/>
                <a:ea typeface="华文行楷" panose="02010800040101010101" pitchFamily="2" charset="-122"/>
              </a:rPr>
              <a:t>月</a:t>
            </a:r>
            <a:r>
              <a:rPr kumimoji="1" lang="en-US" altLang="zh-CN" sz="3200" b="1">
                <a:solidFill>
                  <a:schemeClr val="tx1"/>
                </a:solidFill>
                <a:effectLst/>
                <a:latin typeface="华文行楷" panose="02010800040101010101" pitchFamily="2" charset="-122"/>
                <a:ea typeface="华文行楷" panose="02010800040101010101" pitchFamily="2" charset="-122"/>
              </a:rPr>
              <a:t>24</a:t>
            </a:r>
          </a:p>
          <a:p>
            <a:pPr>
              <a:spcBef>
                <a:spcPct val="50000"/>
              </a:spcBef>
              <a:spcAft>
                <a:spcPct val="10000"/>
              </a:spcAft>
            </a:pPr>
            <a:endParaRPr kumimoji="1" lang="zh-CN" altLang="en-US" sz="3200" b="1">
              <a:solidFill>
                <a:schemeClr val="tx1"/>
              </a:solidFill>
              <a:effectLst/>
              <a:latin typeface="华文行楷" panose="02010800040101010101" pitchFamily="2" charset="-122"/>
              <a:ea typeface="华文行楷" panose="02010800040101010101" pitchFamily="2" charset="-122"/>
            </a:endParaRPr>
          </a:p>
        </p:txBody>
      </p:sp>
      <p:sp>
        <p:nvSpPr>
          <p:cNvPr id="6148" name="Rectangle 4"/>
          <p:cNvSpPr>
            <a:spLocks noChangeArrowheads="1"/>
          </p:cNvSpPr>
          <p:nvPr/>
        </p:nvSpPr>
        <p:spPr bwMode="auto">
          <a:xfrm>
            <a:off x="4929188" y="3714750"/>
            <a:ext cx="3124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rgbClr val="FF3300"/>
                </a:solidFill>
                <a:latin typeface="Arial" panose="020B0604020202020204" pitchFamily="34" charset="0"/>
                <a:ea typeface="宋体" panose="02010600030101010101" pitchFamily="2" charset="-122"/>
              </a:defRPr>
            </a:lvl1pPr>
            <a:lvl2pPr marL="742950" indent="-285750" eaLnBrk="0" hangingPunct="0">
              <a:defRPr sz="6000">
                <a:solidFill>
                  <a:srgbClr val="FF3300"/>
                </a:solidFill>
                <a:latin typeface="Arial" panose="020B0604020202020204" pitchFamily="34" charset="0"/>
                <a:ea typeface="宋体" panose="02010600030101010101" pitchFamily="2" charset="-122"/>
              </a:defRPr>
            </a:lvl2pPr>
            <a:lvl3pPr marL="1143000" indent="-228600" eaLnBrk="0" hangingPunct="0">
              <a:defRPr sz="6000">
                <a:solidFill>
                  <a:srgbClr val="FF3300"/>
                </a:solidFill>
                <a:latin typeface="Arial" panose="020B0604020202020204" pitchFamily="34" charset="0"/>
                <a:ea typeface="宋体" panose="02010600030101010101" pitchFamily="2" charset="-122"/>
              </a:defRPr>
            </a:lvl3pPr>
            <a:lvl4pPr marL="1600200" indent="-228600" eaLnBrk="0" hangingPunct="0">
              <a:defRPr sz="6000">
                <a:solidFill>
                  <a:srgbClr val="FF3300"/>
                </a:solidFill>
                <a:latin typeface="Arial" panose="020B0604020202020204" pitchFamily="34" charset="0"/>
                <a:ea typeface="宋体" panose="02010600030101010101" pitchFamily="2" charset="-122"/>
              </a:defRPr>
            </a:lvl4pPr>
            <a:lvl5pPr marL="2057400" indent="-228600" eaLnBrk="0" hangingPunct="0">
              <a:defRPr sz="6000">
                <a:solidFill>
                  <a:srgbClr val="FF33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9pPr>
          </a:lstStyle>
          <a:p>
            <a:r>
              <a:rPr kumimoji="1" lang="zh-CN" altLang="en-US" sz="1800">
                <a:solidFill>
                  <a:srgbClr val="336600"/>
                </a:solidFill>
                <a:effectLst/>
                <a:latin typeface="华文行楷" panose="02010800040101010101" pitchFamily="2" charset="-122"/>
                <a:ea typeface="华文行楷" panose="02010800040101010101" pitchFamily="2" charset="-122"/>
              </a:rPr>
              <a:t>公共卫生学院</a:t>
            </a:r>
          </a:p>
          <a:p>
            <a:r>
              <a:rPr kumimoji="1" lang="zh-CN" altLang="en-US" sz="1800">
                <a:solidFill>
                  <a:srgbClr val="336600"/>
                </a:solidFill>
                <a:effectLst/>
                <a:latin typeface="华文行楷" panose="02010800040101010101" pitchFamily="2" charset="-122"/>
                <a:ea typeface="华文行楷" panose="02010800040101010101" pitchFamily="2" charset="-122"/>
              </a:rPr>
              <a:t>流行病学与卫生统计学系</a:t>
            </a:r>
          </a:p>
          <a:p>
            <a:r>
              <a:rPr kumimoji="1" lang="en-US" altLang="zh-CN" sz="1800">
                <a:solidFill>
                  <a:srgbClr val="336600"/>
                </a:solidFill>
                <a:effectLst/>
                <a:latin typeface="华文行楷" panose="02010800040101010101" pitchFamily="2" charset="-122"/>
                <a:ea typeface="华文行楷" panose="02010800040101010101" pitchFamily="2" charset="-122"/>
              </a:rPr>
              <a:t>School of Public Health</a:t>
            </a:r>
          </a:p>
          <a:p>
            <a:r>
              <a:rPr kumimoji="1" lang="en-US" altLang="zh-CN" sz="1800">
                <a:solidFill>
                  <a:srgbClr val="336600"/>
                </a:solidFill>
                <a:effectLst/>
                <a:latin typeface="华文行楷" panose="02010800040101010101" pitchFamily="2" charset="-122"/>
                <a:ea typeface="华文行楷" panose="02010800040101010101" pitchFamily="2" charset="-122"/>
              </a:rPr>
              <a:t>Dept of Epi &amp; Health Statistics</a:t>
            </a:r>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3429000"/>
            <a:ext cx="40322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43063" y="1143000"/>
            <a:ext cx="6643687" cy="6367463"/>
          </a:xfrm>
          <a:noFill/>
        </p:spPr>
      </p:pic>
      <p:sp>
        <p:nvSpPr>
          <p:cNvPr id="3" name="矩形 2"/>
          <p:cNvSpPr/>
          <p:nvPr/>
        </p:nvSpPr>
        <p:spPr>
          <a:xfrm>
            <a:off x="285750" y="2000250"/>
            <a:ext cx="857250" cy="3416300"/>
          </a:xfrm>
          <a:prstGeom prst="rect">
            <a:avLst/>
          </a:prstGeom>
        </p:spPr>
        <p:txBody>
          <a:bodyPr>
            <a:spAutoFit/>
          </a:bodyPr>
          <a:lstStyle/>
          <a:p>
            <a:pPr>
              <a:defRPr/>
            </a:pPr>
            <a:r>
              <a:rPr lang="zh-CN" altLang="en-US" sz="3600" b="1" dirty="0">
                <a:solidFill>
                  <a:srgbClr val="FF0000"/>
                </a:solidFill>
                <a:latin typeface="华文楷体" pitchFamily="2" charset="-122"/>
                <a:ea typeface="华文楷体" pitchFamily="2" charset="-122"/>
              </a:rPr>
              <a:t>二手烟与健康</a:t>
            </a:r>
            <a:endParaRPr lang="zh-CN" altLang="en-US" sz="3600" dirty="0">
              <a:latin typeface="Arial" charset="0"/>
              <a:ea typeface="宋体"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p:txBody>
          <a:bodyPr/>
          <a:lstStyle/>
          <a:p>
            <a:pPr eaLnBrk="1" hangingPunct="1"/>
            <a:r>
              <a:rPr lang="zh-CN" altLang="en-US" b="1" smtClean="0">
                <a:solidFill>
                  <a:srgbClr val="FF3300"/>
                </a:solidFill>
                <a:latin typeface="华文楷体" panose="02010600040101010101" pitchFamily="2" charset="-122"/>
                <a:ea typeface="华文楷体" panose="02010600040101010101" pitchFamily="2" charset="-122"/>
              </a:rPr>
              <a:t>二手烟危害</a:t>
            </a:r>
          </a:p>
        </p:txBody>
      </p:sp>
      <p:sp>
        <p:nvSpPr>
          <p:cNvPr id="12291" name="内容占位符 2"/>
          <p:cNvSpPr>
            <a:spLocks noGrp="1"/>
          </p:cNvSpPr>
          <p:nvPr>
            <p:ph idx="1"/>
          </p:nvPr>
        </p:nvSpPr>
        <p:spPr/>
        <p:txBody>
          <a:bodyPr/>
          <a:lstStyle/>
          <a:p>
            <a:pPr eaLnBrk="1" hangingPunct="1">
              <a:defRPr/>
            </a:pPr>
            <a:r>
              <a:rPr lang="en-US" altLang="zh-CN" b="1" dirty="0" smtClean="0">
                <a:solidFill>
                  <a:schemeClr val="accent2">
                    <a:lumMod val="60000"/>
                    <a:lumOff val="40000"/>
                  </a:schemeClr>
                </a:solidFill>
                <a:latin typeface="华文楷体" pitchFamily="2" charset="-122"/>
                <a:ea typeface="华文楷体" pitchFamily="2" charset="-122"/>
              </a:rPr>
              <a:t>2005</a:t>
            </a:r>
            <a:r>
              <a:rPr lang="zh-CN" altLang="en-US" b="1" dirty="0" smtClean="0">
                <a:solidFill>
                  <a:schemeClr val="accent2">
                    <a:lumMod val="60000"/>
                    <a:lumOff val="40000"/>
                  </a:schemeClr>
                </a:solidFill>
                <a:latin typeface="华文楷体" pitchFamily="2" charset="-122"/>
                <a:ea typeface="华文楷体" pitchFamily="2" charset="-122"/>
              </a:rPr>
              <a:t>年归因于烟草的死亡已经达到</a:t>
            </a:r>
            <a:r>
              <a:rPr lang="en-US" altLang="zh-CN" b="1" dirty="0" smtClean="0">
                <a:solidFill>
                  <a:schemeClr val="accent2">
                    <a:lumMod val="60000"/>
                    <a:lumOff val="40000"/>
                  </a:schemeClr>
                </a:solidFill>
                <a:latin typeface="华文楷体" pitchFamily="2" charset="-122"/>
                <a:ea typeface="华文楷体" pitchFamily="2" charset="-122"/>
              </a:rPr>
              <a:t>120</a:t>
            </a:r>
            <a:r>
              <a:rPr lang="zh-CN" altLang="en-US" b="1" dirty="0" smtClean="0">
                <a:solidFill>
                  <a:schemeClr val="accent2">
                    <a:lumMod val="60000"/>
                    <a:lumOff val="40000"/>
                  </a:schemeClr>
                </a:solidFill>
                <a:latin typeface="华文楷体" pitchFamily="2" charset="-122"/>
                <a:ea typeface="华文楷体" pitchFamily="2" charset="-122"/>
              </a:rPr>
              <a:t>万，负</a:t>
            </a:r>
            <a:r>
              <a:rPr lang="en-US" altLang="zh-CN" b="1" dirty="0" smtClean="0">
                <a:solidFill>
                  <a:schemeClr val="accent2">
                    <a:lumMod val="60000"/>
                    <a:lumOff val="40000"/>
                  </a:schemeClr>
                </a:solidFill>
                <a:latin typeface="华文楷体" pitchFamily="2" charset="-122"/>
                <a:ea typeface="华文楷体" pitchFamily="2" charset="-122"/>
              </a:rPr>
              <a:t>600</a:t>
            </a:r>
            <a:r>
              <a:rPr lang="zh-CN" altLang="en-US" b="1" dirty="0" smtClean="0">
                <a:solidFill>
                  <a:schemeClr val="accent2">
                    <a:lumMod val="60000"/>
                    <a:lumOff val="40000"/>
                  </a:schemeClr>
                </a:solidFill>
                <a:latin typeface="华文楷体" pitchFamily="2" charset="-122"/>
                <a:ea typeface="华文楷体" pitchFamily="2" charset="-122"/>
              </a:rPr>
              <a:t>亿是我们的烟草控制净效益，</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no smoking 50%_edited-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3714750"/>
            <a:ext cx="20494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1"/>
          <p:cNvSpPr>
            <a:spLocks noGrp="1"/>
          </p:cNvSpPr>
          <p:nvPr>
            <p:ph type="title"/>
          </p:nvPr>
        </p:nvSpPr>
        <p:spPr>
          <a:xfrm>
            <a:off x="785813" y="857250"/>
            <a:ext cx="6072187" cy="1143000"/>
          </a:xfrm>
        </p:spPr>
        <p:txBody>
          <a:bodyPr/>
          <a:lstStyle/>
          <a:p>
            <a:pPr eaLnBrk="1" hangingPunct="1"/>
            <a:r>
              <a:rPr lang="zh-CN" altLang="en-US" sz="4200" b="1" smtClean="0">
                <a:solidFill>
                  <a:srgbClr val="FF0000"/>
                </a:solidFill>
                <a:latin typeface="华文楷体" panose="02010600040101010101" pitchFamily="2" charset="-122"/>
                <a:ea typeface="华文楷体" panose="02010600040101010101" pitchFamily="2" charset="-122"/>
                <a:cs typeface="Arial" panose="020B0604020202020204" pitchFamily="34" charset="0"/>
              </a:rPr>
              <a:t>控烟二手烟的办法</a:t>
            </a:r>
            <a:endParaRPr lang="en-US" altLang="zh-CN" sz="4200" b="1" smtClean="0">
              <a:solidFill>
                <a:srgbClr val="FF0000"/>
              </a:solidFill>
              <a:latin typeface="华文楷体" panose="02010600040101010101" pitchFamily="2" charset="-122"/>
              <a:ea typeface="华文楷体" panose="02010600040101010101" pitchFamily="2" charset="-122"/>
              <a:cs typeface="Arial" panose="020B0604020202020204" pitchFamily="34" charset="0"/>
            </a:endParaRPr>
          </a:p>
        </p:txBody>
      </p:sp>
      <p:sp>
        <p:nvSpPr>
          <p:cNvPr id="13316" name="Content Placeholder 2"/>
          <p:cNvSpPr>
            <a:spLocks noGrp="1"/>
          </p:cNvSpPr>
          <p:nvPr>
            <p:ph idx="1"/>
          </p:nvPr>
        </p:nvSpPr>
        <p:spPr>
          <a:xfrm>
            <a:off x="428625" y="2357438"/>
            <a:ext cx="8140700" cy="3509962"/>
          </a:xfrm>
        </p:spPr>
        <p:txBody>
          <a:bodyPr/>
          <a:lstStyle/>
          <a:p>
            <a:pPr eaLnBrk="1" hangingPunct="1">
              <a:defRPr/>
            </a:pPr>
            <a:r>
              <a:rPr lang="zh-CN" altLang="en-US" b="1" dirty="0" smtClean="0">
                <a:solidFill>
                  <a:schemeClr val="accent2">
                    <a:lumMod val="60000"/>
                    <a:lumOff val="40000"/>
                  </a:schemeClr>
                </a:solidFill>
                <a:latin typeface="华文楷体" pitchFamily="2" charset="-122"/>
                <a:ea typeface="华文楷体" pitchFamily="2" charset="-122"/>
                <a:cs typeface="Arial" charset="0"/>
              </a:rPr>
              <a:t>在所有公共场所和工作场所实施</a:t>
            </a:r>
            <a:r>
              <a:rPr lang="zh-CN" altLang="en-US" b="1" dirty="0" smtClean="0">
                <a:solidFill>
                  <a:srgbClr val="FF0000"/>
                </a:solidFill>
                <a:latin typeface="华文楷体" pitchFamily="2" charset="-122"/>
                <a:ea typeface="华文楷体" pitchFamily="2" charset="-122"/>
                <a:cs typeface="Arial" charset="0"/>
              </a:rPr>
              <a:t>有效</a:t>
            </a:r>
            <a:r>
              <a:rPr lang="zh-CN" altLang="en-US" b="1" dirty="0" smtClean="0">
                <a:solidFill>
                  <a:schemeClr val="accent2">
                    <a:lumMod val="60000"/>
                    <a:lumOff val="40000"/>
                  </a:schemeClr>
                </a:solidFill>
                <a:latin typeface="华文楷体" pitchFamily="2" charset="-122"/>
                <a:ea typeface="华文楷体" pitchFamily="2" charset="-122"/>
                <a:cs typeface="Arial" charset="0"/>
              </a:rPr>
              <a:t>的无烟化立法</a:t>
            </a:r>
            <a:endParaRPr lang="zh-CN" altLang="en-GB" b="1" dirty="0" smtClean="0">
              <a:solidFill>
                <a:schemeClr val="accent2">
                  <a:lumMod val="60000"/>
                  <a:lumOff val="40000"/>
                </a:schemeClr>
              </a:solidFill>
              <a:latin typeface="华文楷体" pitchFamily="2" charset="-122"/>
              <a:ea typeface="华文楷体" pitchFamily="2" charset="-122"/>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a:xfrm>
            <a:off x="571500" y="214313"/>
            <a:ext cx="7772400" cy="1143000"/>
          </a:xfrm>
        </p:spPr>
        <p:txBody>
          <a:bodyPr/>
          <a:lstStyle/>
          <a:p>
            <a:pPr>
              <a:lnSpc>
                <a:spcPct val="140000"/>
              </a:lnSpc>
              <a:defRPr/>
            </a:pPr>
            <a:r>
              <a:rPr lang="en-US" altLang="zh-CN" sz="2800" b="1" dirty="0">
                <a:solidFill>
                  <a:schemeClr val="accent2">
                    <a:lumMod val="60000"/>
                    <a:lumOff val="40000"/>
                  </a:schemeClr>
                </a:solidFill>
                <a:latin typeface="华文楷体" pitchFamily="2" charset="-122"/>
                <a:ea typeface="华文楷体" pitchFamily="2" charset="-122"/>
              </a:rPr>
              <a:t> </a:t>
            </a:r>
            <a:r>
              <a:rPr lang="zh-CN" altLang="en-US" sz="2800" b="1" dirty="0">
                <a:solidFill>
                  <a:srgbClr val="FF0000"/>
                </a:solidFill>
                <a:latin typeface="华文楷体" pitchFamily="2" charset="-122"/>
                <a:ea typeface="华文楷体" pitchFamily="2" charset="-122"/>
              </a:rPr>
              <a:t>第八条实施准则 </a:t>
            </a:r>
            <a:r>
              <a:rPr lang="en-US" altLang="zh-CN" sz="2800" b="1" dirty="0">
                <a:solidFill>
                  <a:srgbClr val="FF0000"/>
                </a:solidFill>
                <a:latin typeface="华文楷体" pitchFamily="2" charset="-122"/>
                <a:ea typeface="华文楷体" pitchFamily="2" charset="-122"/>
              </a:rPr>
              <a:t>—— </a:t>
            </a:r>
            <a:r>
              <a:rPr lang="en-US" altLang="zh-CN" sz="2800" b="1" dirty="0">
                <a:solidFill>
                  <a:schemeClr val="accent2">
                    <a:lumMod val="60000"/>
                    <a:lumOff val="40000"/>
                  </a:schemeClr>
                </a:solidFill>
                <a:latin typeface="华文楷体" pitchFamily="2" charset="-122"/>
                <a:ea typeface="华文楷体" pitchFamily="2" charset="-122"/>
              </a:rPr>
              <a:t/>
            </a:r>
            <a:br>
              <a:rPr lang="en-US" altLang="zh-CN" sz="2800" b="1" dirty="0">
                <a:solidFill>
                  <a:schemeClr val="accent2">
                    <a:lumMod val="60000"/>
                    <a:lumOff val="40000"/>
                  </a:schemeClr>
                </a:solidFill>
                <a:latin typeface="华文楷体" pitchFamily="2" charset="-122"/>
                <a:ea typeface="华文楷体" pitchFamily="2" charset="-122"/>
              </a:rPr>
            </a:br>
            <a:r>
              <a:rPr lang="en-US" altLang="zh-CN" sz="2800" b="1" dirty="0">
                <a:solidFill>
                  <a:schemeClr val="accent2">
                    <a:lumMod val="60000"/>
                    <a:lumOff val="40000"/>
                  </a:schemeClr>
                </a:solidFill>
                <a:latin typeface="华文楷体" pitchFamily="2" charset="-122"/>
                <a:ea typeface="华文楷体" pitchFamily="2" charset="-122"/>
              </a:rPr>
              <a:t>                                  </a:t>
            </a:r>
            <a:r>
              <a:rPr lang="zh-CN" altLang="en-US" sz="2800" b="1" dirty="0">
                <a:solidFill>
                  <a:srgbClr val="FF0000"/>
                </a:solidFill>
                <a:latin typeface="华文楷体" pitchFamily="2" charset="-122"/>
                <a:ea typeface="华文楷体" pitchFamily="2" charset="-122"/>
              </a:rPr>
              <a:t>法律有效范围</a:t>
            </a:r>
          </a:p>
        </p:txBody>
      </p:sp>
      <p:sp>
        <p:nvSpPr>
          <p:cNvPr id="448515" name="Rectangle 3"/>
          <p:cNvSpPr>
            <a:spLocks noGrp="1" noChangeArrowheads="1"/>
          </p:cNvSpPr>
          <p:nvPr>
            <p:ph type="body" idx="1"/>
          </p:nvPr>
        </p:nvSpPr>
        <p:spPr>
          <a:xfrm>
            <a:off x="357188" y="1428750"/>
            <a:ext cx="8072437" cy="5429250"/>
          </a:xfrm>
        </p:spPr>
        <p:txBody>
          <a:bodyPr/>
          <a:lstStyle/>
          <a:p>
            <a:pPr>
              <a:lnSpc>
                <a:spcPct val="170000"/>
              </a:lnSpc>
              <a:spcBef>
                <a:spcPct val="0"/>
              </a:spcBef>
            </a:pPr>
            <a:r>
              <a:rPr lang="zh-CN" altLang="en-US" sz="2800" b="1" smtClean="0">
                <a:solidFill>
                  <a:srgbClr val="FF0000"/>
                </a:solidFill>
                <a:latin typeface="华文楷体" panose="02010600040101010101" pitchFamily="2" charset="-122"/>
                <a:ea typeface="华文楷体" panose="02010600040101010101" pitchFamily="2" charset="-122"/>
              </a:rPr>
              <a:t>场所：</a:t>
            </a:r>
            <a:r>
              <a:rPr lang="zh-CN" altLang="en-US" sz="2800" b="1" smtClean="0">
                <a:solidFill>
                  <a:srgbClr val="7575D1"/>
                </a:solidFill>
                <a:latin typeface="华文楷体" panose="02010600040101010101" pitchFamily="2" charset="-122"/>
                <a:ea typeface="华文楷体" panose="02010600040101010101" pitchFamily="2" charset="-122"/>
              </a:rPr>
              <a:t>室内工作场所、公共场所、公共交通工具、其他公共场所</a:t>
            </a:r>
          </a:p>
          <a:p>
            <a:pPr>
              <a:lnSpc>
                <a:spcPct val="170000"/>
              </a:lnSpc>
              <a:spcBef>
                <a:spcPct val="0"/>
              </a:spcBef>
            </a:pPr>
            <a:r>
              <a:rPr lang="zh-CN" altLang="en-US" sz="2800" b="1" smtClean="0">
                <a:solidFill>
                  <a:srgbClr val="FF0000"/>
                </a:solidFill>
                <a:latin typeface="华文楷体" panose="02010600040101010101" pitchFamily="2" charset="-122"/>
                <a:ea typeface="华文楷体" panose="02010600040101010101" pitchFamily="2" charset="-122"/>
              </a:rPr>
              <a:t>时间：</a:t>
            </a:r>
            <a:r>
              <a:rPr lang="en-US" altLang="zh-CN" sz="2800" b="1" smtClean="0">
                <a:solidFill>
                  <a:srgbClr val="7575D1"/>
                </a:solidFill>
                <a:latin typeface="华文楷体" panose="02010600040101010101" pitchFamily="2" charset="-122"/>
                <a:ea typeface="华文楷体" panose="02010600040101010101" pitchFamily="2" charset="-122"/>
              </a:rPr>
              <a:t>FCTC </a:t>
            </a:r>
            <a:r>
              <a:rPr lang="zh-CN" altLang="en-US" sz="2800" b="1" smtClean="0">
                <a:solidFill>
                  <a:srgbClr val="7575D1"/>
                </a:solidFill>
                <a:latin typeface="华文楷体" panose="02010600040101010101" pitchFamily="2" charset="-122"/>
                <a:ea typeface="华文楷体" panose="02010600040101010101" pitchFamily="2" charset="-122"/>
              </a:rPr>
              <a:t>生效五年之内</a:t>
            </a:r>
          </a:p>
          <a:p>
            <a:pPr>
              <a:lnSpc>
                <a:spcPct val="170000"/>
              </a:lnSpc>
              <a:spcBef>
                <a:spcPct val="0"/>
              </a:spcBef>
            </a:pPr>
            <a:r>
              <a:rPr lang="zh-CN" altLang="en-US" sz="2800" b="1" smtClean="0">
                <a:solidFill>
                  <a:srgbClr val="7575D1"/>
                </a:solidFill>
                <a:latin typeface="华文楷体" panose="02010600040101010101" pitchFamily="2" charset="-122"/>
                <a:ea typeface="华文楷体" panose="02010600040101010101" pitchFamily="2" charset="-122"/>
              </a:rPr>
              <a:t>通风设备</a:t>
            </a:r>
            <a:r>
              <a:rPr lang="zh-CN" altLang="en-US" sz="2800" b="1" smtClean="0">
                <a:solidFill>
                  <a:srgbClr val="FF0000"/>
                </a:solidFill>
                <a:latin typeface="华文楷体" panose="02010600040101010101" pitchFamily="2" charset="-122"/>
                <a:ea typeface="华文楷体" panose="02010600040101010101" pitchFamily="2" charset="-122"/>
              </a:rPr>
              <a:t>不能消除</a:t>
            </a:r>
            <a:r>
              <a:rPr lang="zh-CN" altLang="en-US" sz="2800" b="1" smtClean="0">
                <a:solidFill>
                  <a:srgbClr val="7575D1"/>
                </a:solidFill>
                <a:latin typeface="华文楷体" panose="02010600040101010101" pitchFamily="2" charset="-122"/>
                <a:ea typeface="华文楷体" panose="02010600040101010101" pitchFamily="2" charset="-122"/>
              </a:rPr>
              <a:t>被动吸烟危害</a:t>
            </a:r>
          </a:p>
          <a:p>
            <a:pPr>
              <a:lnSpc>
                <a:spcPct val="170000"/>
              </a:lnSpc>
              <a:spcBef>
                <a:spcPct val="0"/>
              </a:spcBef>
            </a:pPr>
            <a:r>
              <a:rPr lang="zh-CN" altLang="en-US" sz="2800" b="1" smtClean="0">
                <a:solidFill>
                  <a:srgbClr val="7575D1"/>
                </a:solidFill>
                <a:latin typeface="华文楷体" panose="02010600040101010101" pitchFamily="2" charset="-122"/>
                <a:ea typeface="华文楷体" panose="02010600040101010101" pitchFamily="2" charset="-122"/>
              </a:rPr>
              <a:t>用于工作场所机动车辆（出租车、救护车）</a:t>
            </a:r>
          </a:p>
          <a:p>
            <a:pPr>
              <a:lnSpc>
                <a:spcPct val="170000"/>
              </a:lnSpc>
              <a:spcBef>
                <a:spcPct val="0"/>
              </a:spcBef>
            </a:pPr>
            <a:r>
              <a:rPr lang="zh-CN" altLang="en-US" sz="2800" b="1" smtClean="0">
                <a:solidFill>
                  <a:srgbClr val="7575D1"/>
                </a:solidFill>
                <a:latin typeface="华文楷体" panose="02010600040101010101" pitchFamily="2" charset="-122"/>
                <a:ea typeface="华文楷体" panose="02010600040101010101" pitchFamily="2" charset="-122"/>
              </a:rPr>
              <a:t>适时其他场所“</a:t>
            </a:r>
            <a:r>
              <a:rPr lang="zh-CN" altLang="en-US" sz="2800" b="1" smtClean="0">
                <a:solidFill>
                  <a:srgbClr val="FF0000"/>
                </a:solidFill>
                <a:latin typeface="华文楷体" panose="02010600040101010101" pitchFamily="2" charset="-122"/>
                <a:ea typeface="华文楷体" panose="02010600040101010101" pitchFamily="2" charset="-122"/>
              </a:rPr>
              <a:t>室外</a:t>
            </a:r>
            <a:r>
              <a:rPr lang="en-US" altLang="zh-CN" sz="2800" b="1" smtClean="0">
                <a:solidFill>
                  <a:srgbClr val="7575D1"/>
                </a:solidFill>
                <a:latin typeface="华文楷体" panose="02010600040101010101" pitchFamily="2" charset="-122"/>
                <a:ea typeface="华文楷体" panose="02010600040101010101" pitchFamily="2" charset="-122"/>
              </a:rPr>
              <a:t>”</a:t>
            </a:r>
            <a:endParaRPr lang="zh-CN" altLang="en-US" sz="2800" b="1" smtClean="0">
              <a:solidFill>
                <a:srgbClr val="7575D1"/>
              </a:solidFill>
              <a:latin typeface="华文楷体" panose="02010600040101010101" pitchFamily="2" charset="-122"/>
              <a:ea typeface="华文楷体" panose="02010600040101010101" pitchFamily="2" charset="-122"/>
            </a:endParaRPr>
          </a:p>
          <a:p>
            <a:pPr>
              <a:lnSpc>
                <a:spcPct val="170000"/>
              </a:lnSpc>
            </a:pPr>
            <a:endParaRPr lang="en-US" altLang="zh-CN" sz="2400" b="1" smtClean="0">
              <a:solidFill>
                <a:srgbClr val="7575D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57188" y="571500"/>
            <a:ext cx="7772400" cy="857250"/>
          </a:xfrm>
        </p:spPr>
        <p:txBody>
          <a:bodyPr/>
          <a:lstStyle/>
          <a:p>
            <a:r>
              <a:rPr lang="en-US" altLang="zh-CN" sz="2800" b="1" smtClean="0">
                <a:solidFill>
                  <a:srgbClr val="FF0000"/>
                </a:solidFill>
                <a:latin typeface="华文楷体" panose="02010600040101010101" pitchFamily="2" charset="-122"/>
                <a:ea typeface="华文楷体" panose="02010600040101010101" pitchFamily="2" charset="-122"/>
              </a:rPr>
              <a:t>FCTC </a:t>
            </a:r>
            <a:r>
              <a:rPr lang="zh-CN" altLang="en-US" sz="2800" b="1" smtClean="0">
                <a:solidFill>
                  <a:srgbClr val="FF0000"/>
                </a:solidFill>
                <a:latin typeface="华文楷体" panose="02010600040101010101" pitchFamily="2" charset="-122"/>
                <a:ea typeface="华文楷体" panose="02010600040101010101" pitchFamily="2" charset="-122"/>
              </a:rPr>
              <a:t>要求</a:t>
            </a:r>
            <a:r>
              <a:rPr lang="en-US" altLang="zh-CN" sz="2800" b="1" smtClean="0">
                <a:solidFill>
                  <a:srgbClr val="FF0000"/>
                </a:solidFill>
                <a:latin typeface="华文楷体" panose="02010600040101010101" pitchFamily="2" charset="-122"/>
                <a:ea typeface="华文楷体" panose="02010600040101010101" pitchFamily="2" charset="-122"/>
              </a:rPr>
              <a:t>COP3 </a:t>
            </a:r>
            <a:r>
              <a:rPr lang="zh-CN" altLang="en-US" sz="2800" b="1" smtClean="0">
                <a:solidFill>
                  <a:srgbClr val="FF0000"/>
                </a:solidFill>
                <a:latin typeface="华文楷体" panose="02010600040101010101" pitchFamily="2" charset="-122"/>
                <a:ea typeface="华文楷体" panose="02010600040101010101" pitchFamily="2" charset="-122"/>
              </a:rPr>
              <a:t>有关第八条原则</a:t>
            </a:r>
          </a:p>
        </p:txBody>
      </p:sp>
      <p:sp>
        <p:nvSpPr>
          <p:cNvPr id="447491" name="Rectangle 3"/>
          <p:cNvSpPr>
            <a:spLocks noGrp="1" noChangeArrowheads="1"/>
          </p:cNvSpPr>
          <p:nvPr>
            <p:ph type="body" idx="1"/>
          </p:nvPr>
        </p:nvSpPr>
        <p:spPr>
          <a:xfrm>
            <a:off x="571500" y="1428750"/>
            <a:ext cx="7772400" cy="4714875"/>
          </a:xfrm>
        </p:spPr>
        <p:txBody>
          <a:bodyPr/>
          <a:lstStyle/>
          <a:p>
            <a:pPr marL="381000" indent="-381000">
              <a:lnSpc>
                <a:spcPct val="150000"/>
              </a:lnSpc>
              <a:buFontTx/>
              <a:buAutoNum type="arabicPeriod"/>
              <a:defRPr/>
            </a:pPr>
            <a:r>
              <a:rPr lang="en-US" altLang="zh-CN" sz="2400" b="1" dirty="0">
                <a:solidFill>
                  <a:schemeClr val="accent2">
                    <a:lumMod val="60000"/>
                    <a:lumOff val="40000"/>
                  </a:schemeClr>
                </a:solidFill>
                <a:latin typeface="华文楷体" pitchFamily="2" charset="-122"/>
                <a:ea typeface="华文楷体" pitchFamily="2" charset="-122"/>
              </a:rPr>
              <a:t>100% </a:t>
            </a:r>
            <a:r>
              <a:rPr lang="zh-CN" altLang="en-US" sz="2400" b="1" dirty="0">
                <a:solidFill>
                  <a:schemeClr val="accent2">
                    <a:lumMod val="60000"/>
                    <a:lumOff val="40000"/>
                  </a:schemeClr>
                </a:solidFill>
                <a:latin typeface="华文楷体" pitchFamily="2" charset="-122"/>
                <a:ea typeface="华文楷体" pitchFamily="2" charset="-122"/>
              </a:rPr>
              <a:t>无烟环境，</a:t>
            </a:r>
            <a:r>
              <a:rPr lang="zh-CN" altLang="en-US" sz="2400" b="1" dirty="0">
                <a:solidFill>
                  <a:srgbClr val="FF0000"/>
                </a:solidFill>
                <a:latin typeface="华文楷体" pitchFamily="2" charset="-122"/>
                <a:ea typeface="华文楷体" pitchFamily="2" charset="-122"/>
              </a:rPr>
              <a:t>被动吸烟无安全水平</a:t>
            </a:r>
            <a:r>
              <a:rPr lang="zh-CN" altLang="en-US" sz="2400" b="1" dirty="0">
                <a:solidFill>
                  <a:schemeClr val="accent2">
                    <a:lumMod val="60000"/>
                    <a:lumOff val="40000"/>
                  </a:schemeClr>
                </a:solidFill>
                <a:latin typeface="华文楷体" pitchFamily="2" charset="-122"/>
                <a:ea typeface="华文楷体" pitchFamily="2" charset="-122"/>
              </a:rPr>
              <a:t>；</a:t>
            </a:r>
          </a:p>
          <a:p>
            <a:pPr marL="381000" indent="-381000">
              <a:lnSpc>
                <a:spcPct val="150000"/>
              </a:lnSpc>
              <a:buFontTx/>
              <a:buAutoNum type="arabicPeriod"/>
              <a:defRPr/>
            </a:pPr>
            <a:r>
              <a:rPr lang="zh-CN" altLang="en-US" sz="2400" b="1" dirty="0">
                <a:solidFill>
                  <a:schemeClr val="accent2">
                    <a:lumMod val="60000"/>
                    <a:lumOff val="40000"/>
                  </a:schemeClr>
                </a:solidFill>
                <a:latin typeface="华文楷体" pitchFamily="2" charset="-122"/>
                <a:ea typeface="华文楷体" pitchFamily="2" charset="-122"/>
              </a:rPr>
              <a:t>保护所有人，室内工作场所和公共场所；</a:t>
            </a:r>
          </a:p>
          <a:p>
            <a:pPr marL="381000" indent="-381000">
              <a:lnSpc>
                <a:spcPct val="150000"/>
              </a:lnSpc>
              <a:buFontTx/>
              <a:buAutoNum type="arabicPeriod"/>
              <a:defRPr/>
            </a:pPr>
            <a:r>
              <a:rPr lang="zh-CN" altLang="en-US" sz="2400" b="1" dirty="0">
                <a:solidFill>
                  <a:schemeClr val="accent2">
                    <a:lumMod val="60000"/>
                    <a:lumOff val="40000"/>
                  </a:schemeClr>
                </a:solidFill>
                <a:latin typeface="华文楷体" pitchFamily="2" charset="-122"/>
                <a:ea typeface="华文楷体" pitchFamily="2" charset="-122"/>
              </a:rPr>
              <a:t>自愿</a:t>
            </a:r>
            <a:r>
              <a:rPr lang="zh-CN" altLang="en-US" sz="2400" b="1" dirty="0" smtClean="0">
                <a:solidFill>
                  <a:schemeClr val="accent2">
                    <a:lumMod val="60000"/>
                    <a:lumOff val="40000"/>
                  </a:schemeClr>
                </a:solidFill>
                <a:latin typeface="华文楷体" pitchFamily="2" charset="-122"/>
                <a:ea typeface="华文楷体" pitchFamily="2" charset="-122"/>
              </a:rPr>
              <a:t>的禁烟政策</a:t>
            </a:r>
            <a:r>
              <a:rPr lang="zh-CN" altLang="en-US" sz="2400" b="1" dirty="0">
                <a:solidFill>
                  <a:schemeClr val="accent2">
                    <a:lumMod val="60000"/>
                    <a:lumOff val="40000"/>
                  </a:schemeClr>
                </a:solidFill>
                <a:latin typeface="华文楷体" pitchFamily="2" charset="-122"/>
                <a:ea typeface="华文楷体" pitchFamily="2" charset="-122"/>
              </a:rPr>
              <a:t>是无效的；</a:t>
            </a:r>
          </a:p>
          <a:p>
            <a:pPr marL="381000" indent="-381000">
              <a:lnSpc>
                <a:spcPct val="150000"/>
              </a:lnSpc>
              <a:buFontTx/>
              <a:buAutoNum type="arabicPeriod"/>
              <a:defRPr/>
            </a:pPr>
            <a:r>
              <a:rPr lang="zh-CN" altLang="en-US" sz="2400" b="1" dirty="0">
                <a:solidFill>
                  <a:schemeClr val="accent2">
                    <a:lumMod val="60000"/>
                    <a:lumOff val="40000"/>
                  </a:schemeClr>
                </a:solidFill>
                <a:latin typeface="华文楷体" pitchFamily="2" charset="-122"/>
                <a:ea typeface="华文楷体" pitchFamily="2" charset="-122"/>
              </a:rPr>
              <a:t>周密的计划和充分的资源至关重要</a:t>
            </a:r>
          </a:p>
          <a:p>
            <a:pPr marL="381000" indent="-381000">
              <a:lnSpc>
                <a:spcPct val="150000"/>
              </a:lnSpc>
              <a:buFontTx/>
              <a:buAutoNum type="arabicPeriod"/>
              <a:defRPr/>
            </a:pPr>
            <a:r>
              <a:rPr lang="zh-CN" altLang="en-US" sz="2400" b="1" dirty="0">
                <a:solidFill>
                  <a:schemeClr val="accent2">
                    <a:lumMod val="60000"/>
                    <a:lumOff val="40000"/>
                  </a:schemeClr>
                </a:solidFill>
                <a:latin typeface="华文楷体" pitchFamily="2" charset="-122"/>
                <a:ea typeface="华文楷体" pitchFamily="2" charset="-122"/>
              </a:rPr>
              <a:t>民间组织刻发挥关键作用</a:t>
            </a:r>
          </a:p>
          <a:p>
            <a:pPr marL="381000" indent="-381000">
              <a:lnSpc>
                <a:spcPct val="150000"/>
              </a:lnSpc>
              <a:buFontTx/>
              <a:buAutoNum type="arabicPeriod"/>
              <a:defRPr/>
            </a:pPr>
            <a:r>
              <a:rPr lang="zh-CN" altLang="en-US" sz="2400" b="1" dirty="0">
                <a:solidFill>
                  <a:schemeClr val="accent2">
                    <a:lumMod val="60000"/>
                    <a:lumOff val="40000"/>
                  </a:schemeClr>
                </a:solidFill>
                <a:latin typeface="华文楷体" pitchFamily="2" charset="-122"/>
                <a:ea typeface="华文楷体" pitchFamily="2" charset="-122"/>
              </a:rPr>
              <a:t>应当监督和评估无烟的实施和强制执行情况</a:t>
            </a:r>
          </a:p>
          <a:p>
            <a:pPr marL="381000" indent="-381000">
              <a:lnSpc>
                <a:spcPct val="150000"/>
              </a:lnSpc>
              <a:buFontTx/>
              <a:buAutoNum type="arabicPeriod"/>
              <a:defRPr/>
            </a:pPr>
            <a:r>
              <a:rPr lang="zh-CN" altLang="en-US" sz="2400" b="1" dirty="0">
                <a:solidFill>
                  <a:schemeClr val="accent2">
                    <a:lumMod val="60000"/>
                    <a:lumOff val="40000"/>
                  </a:schemeClr>
                </a:solidFill>
                <a:latin typeface="华文楷体" pitchFamily="2" charset="-122"/>
                <a:ea typeface="华文楷体" pitchFamily="2" charset="-122"/>
              </a:rPr>
              <a:t>加强研究、修改立法、加强执法</a:t>
            </a:r>
          </a:p>
          <a:p>
            <a:pPr marL="381000" indent="-381000">
              <a:lnSpc>
                <a:spcPct val="150000"/>
              </a:lnSpc>
              <a:buFontTx/>
              <a:buAutoNum type="arabicPeriod"/>
              <a:defRPr/>
            </a:pPr>
            <a:endParaRPr lang="zh-CN" altLang="en-US" sz="2400" b="1" dirty="0">
              <a:solidFill>
                <a:schemeClr val="accent2">
                  <a:lumMod val="60000"/>
                  <a:lumOff val="40000"/>
                </a:schemeClr>
              </a:solidFill>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500063" y="285750"/>
            <a:ext cx="7772400" cy="609600"/>
          </a:xfrm>
        </p:spPr>
        <p:txBody>
          <a:bodyPr lIns="91386" tIns="45695" rIns="91386" bIns="45695" anchor="b"/>
          <a:lstStyle/>
          <a:p>
            <a:r>
              <a:rPr lang="zh-CN" altLang="en-US" b="1" smtClean="0">
                <a:solidFill>
                  <a:srgbClr val="FF0000"/>
                </a:solidFill>
                <a:latin typeface="华文楷体" panose="02010600040101010101" pitchFamily="2" charset="-122"/>
                <a:ea typeface="华文楷体" panose="02010600040101010101" pitchFamily="2" charset="-122"/>
              </a:rPr>
              <a:t>划分吸烟区是无效的</a:t>
            </a:r>
          </a:p>
        </p:txBody>
      </p:sp>
      <p:sp>
        <p:nvSpPr>
          <p:cNvPr id="23555" name="Slide Number Placeholder 3"/>
          <p:cNvSpPr txBox="1">
            <a:spLocks noGrp="1"/>
          </p:cNvSpPr>
          <p:nvPr/>
        </p:nvSpPr>
        <p:spPr bwMode="auto">
          <a:xfrm>
            <a:off x="8285163" y="6521450"/>
            <a:ext cx="5143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sz="6000">
                <a:solidFill>
                  <a:srgbClr val="FF3300"/>
                </a:solidFill>
                <a:latin typeface="Arial" panose="020B0604020202020204" pitchFamily="34" charset="0"/>
                <a:ea typeface="宋体" panose="02010600030101010101" pitchFamily="2" charset="-122"/>
              </a:defRPr>
            </a:lvl1pPr>
            <a:lvl2pPr marL="742950" indent="-285750" eaLnBrk="0" hangingPunct="0">
              <a:defRPr sz="6000">
                <a:solidFill>
                  <a:srgbClr val="FF3300"/>
                </a:solidFill>
                <a:latin typeface="Arial" panose="020B0604020202020204" pitchFamily="34" charset="0"/>
                <a:ea typeface="宋体" panose="02010600030101010101" pitchFamily="2" charset="-122"/>
              </a:defRPr>
            </a:lvl2pPr>
            <a:lvl3pPr marL="1143000" indent="-228600" eaLnBrk="0" hangingPunct="0">
              <a:defRPr sz="6000">
                <a:solidFill>
                  <a:srgbClr val="FF3300"/>
                </a:solidFill>
                <a:latin typeface="Arial" panose="020B0604020202020204" pitchFamily="34" charset="0"/>
                <a:ea typeface="宋体" panose="02010600030101010101" pitchFamily="2" charset="-122"/>
              </a:defRPr>
            </a:lvl3pPr>
            <a:lvl4pPr marL="1600200" indent="-228600" eaLnBrk="0" hangingPunct="0">
              <a:defRPr sz="6000">
                <a:solidFill>
                  <a:srgbClr val="FF3300"/>
                </a:solidFill>
                <a:latin typeface="Arial" panose="020B0604020202020204" pitchFamily="34" charset="0"/>
                <a:ea typeface="宋体" panose="02010600030101010101" pitchFamily="2" charset="-122"/>
              </a:defRPr>
            </a:lvl4pPr>
            <a:lvl5pPr marL="2057400" indent="-228600" eaLnBrk="0" hangingPunct="0">
              <a:defRPr sz="6000">
                <a:solidFill>
                  <a:srgbClr val="FF33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9pPr>
          </a:lstStyle>
          <a:p>
            <a:pPr eaLnBrk="1" hangingPunct="1"/>
            <a:fld id="{ABF6A2C1-C882-4215-844D-DD227667B75C}" type="slidenum">
              <a:rPr lang="en-US" altLang="zh-CN" sz="1200">
                <a:solidFill>
                  <a:srgbClr val="FFFFFF"/>
                </a:solidFill>
                <a:effectLst/>
                <a:latin typeface="Trebuchet MS" panose="020B0603020202020204" pitchFamily="34" charset="0"/>
              </a:rPr>
              <a:pPr eaLnBrk="1" hangingPunct="1"/>
              <a:t>15</a:t>
            </a:fld>
            <a:endParaRPr lang="en-US" altLang="zh-CN" sz="1200">
              <a:solidFill>
                <a:srgbClr val="FFFFFF"/>
              </a:solidFill>
              <a:effectLst/>
              <a:latin typeface="Trebuchet MS" panose="020B0603020202020204" pitchFamily="34" charset="0"/>
            </a:endParaRPr>
          </a:p>
        </p:txBody>
      </p:sp>
      <p:pic>
        <p:nvPicPr>
          <p:cNvPr id="23556" name="Picture 71"/>
          <p:cNvPicPr>
            <a:picLocks noChangeAspect="1" noChangeArrowheads="1"/>
          </p:cNvPicPr>
          <p:nvPr/>
        </p:nvPicPr>
        <p:blipFill>
          <a:blip r:embed="rId2">
            <a:extLst>
              <a:ext uri="{28A0092B-C50C-407E-A947-70E740481C1C}">
                <a14:useLocalDpi xmlns:a14="http://schemas.microsoft.com/office/drawing/2010/main" val="0"/>
              </a:ext>
            </a:extLst>
          </a:blip>
          <a:srcRect l="2832" t="1743" r="885" b="653"/>
          <a:stretch>
            <a:fillRect/>
          </a:stretch>
        </p:blipFill>
        <p:spPr bwMode="auto">
          <a:xfrm>
            <a:off x="714375" y="1000125"/>
            <a:ext cx="3843338" cy="5389563"/>
          </a:xfrm>
          <a:prstGeom prst="rect">
            <a:avLst/>
          </a:prstGeom>
          <a:noFill/>
          <a:ln w="12700">
            <a:solidFill>
              <a:srgbClr val="666666"/>
            </a:solidFill>
            <a:miter lim="800000"/>
            <a:headEnd/>
            <a:tailEnd/>
          </a:ln>
          <a:extLst>
            <a:ext uri="{909E8E84-426E-40DD-AFC4-6F175D3DCCD1}">
              <a14:hiddenFill xmlns:a14="http://schemas.microsoft.com/office/drawing/2010/main">
                <a:solidFill>
                  <a:srgbClr val="FFFFFF"/>
                </a:solidFill>
              </a14:hiddenFill>
            </a:ext>
          </a:extLst>
        </p:spPr>
      </p:pic>
      <p:pic>
        <p:nvPicPr>
          <p:cNvPr id="23557" name="Picture 2" descr="peeing section"/>
          <p:cNvPicPr>
            <a:picLocks noChangeAspect="1" noChangeArrowheads="1"/>
          </p:cNvPicPr>
          <p:nvPr/>
        </p:nvPicPr>
        <p:blipFill>
          <a:blip r:embed="rId3">
            <a:lum contrast="6000"/>
            <a:extLst>
              <a:ext uri="{28A0092B-C50C-407E-A947-70E740481C1C}">
                <a14:useLocalDpi xmlns:a14="http://schemas.microsoft.com/office/drawing/2010/main" val="0"/>
              </a:ext>
            </a:extLst>
          </a:blip>
          <a:srcRect l="12801" t="14388" r="12801" b="19183"/>
          <a:stretch>
            <a:fillRect/>
          </a:stretch>
        </p:blipFill>
        <p:spPr bwMode="auto">
          <a:xfrm>
            <a:off x="5143500" y="1643063"/>
            <a:ext cx="3714750" cy="3865562"/>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txBox="1">
            <a:spLocks noGrp="1"/>
          </p:cNvSpPr>
          <p:nvPr/>
        </p:nvSpPr>
        <p:spPr bwMode="auto">
          <a:xfrm>
            <a:off x="8285163" y="6521450"/>
            <a:ext cx="5143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sz="6000">
                <a:solidFill>
                  <a:srgbClr val="FF3300"/>
                </a:solidFill>
                <a:latin typeface="Arial" panose="020B0604020202020204" pitchFamily="34" charset="0"/>
                <a:ea typeface="宋体" panose="02010600030101010101" pitchFamily="2" charset="-122"/>
              </a:defRPr>
            </a:lvl1pPr>
            <a:lvl2pPr marL="742950" indent="-285750" eaLnBrk="0" hangingPunct="0">
              <a:defRPr sz="6000">
                <a:solidFill>
                  <a:srgbClr val="FF3300"/>
                </a:solidFill>
                <a:latin typeface="Arial" panose="020B0604020202020204" pitchFamily="34" charset="0"/>
                <a:ea typeface="宋体" panose="02010600030101010101" pitchFamily="2" charset="-122"/>
              </a:defRPr>
            </a:lvl2pPr>
            <a:lvl3pPr marL="1143000" indent="-228600" eaLnBrk="0" hangingPunct="0">
              <a:defRPr sz="6000">
                <a:solidFill>
                  <a:srgbClr val="FF3300"/>
                </a:solidFill>
                <a:latin typeface="Arial" panose="020B0604020202020204" pitchFamily="34" charset="0"/>
                <a:ea typeface="宋体" panose="02010600030101010101" pitchFamily="2" charset="-122"/>
              </a:defRPr>
            </a:lvl3pPr>
            <a:lvl4pPr marL="1600200" indent="-228600" eaLnBrk="0" hangingPunct="0">
              <a:defRPr sz="6000">
                <a:solidFill>
                  <a:srgbClr val="FF3300"/>
                </a:solidFill>
                <a:latin typeface="Arial" panose="020B0604020202020204" pitchFamily="34" charset="0"/>
                <a:ea typeface="宋体" panose="02010600030101010101" pitchFamily="2" charset="-122"/>
              </a:defRPr>
            </a:lvl4pPr>
            <a:lvl5pPr marL="2057400" indent="-228600" eaLnBrk="0" hangingPunct="0">
              <a:defRPr sz="6000">
                <a:solidFill>
                  <a:srgbClr val="FF33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9pPr>
          </a:lstStyle>
          <a:p>
            <a:pPr eaLnBrk="1" hangingPunct="1"/>
            <a:fld id="{B70FFF0E-0BE9-4E93-BDA7-A46297FB2977}" type="slidenum">
              <a:rPr lang="en-US" altLang="zh-CN" sz="1200">
                <a:solidFill>
                  <a:srgbClr val="FFFFFF"/>
                </a:solidFill>
                <a:effectLst/>
                <a:latin typeface="Trebuchet MS" panose="020B0603020202020204" pitchFamily="34" charset="0"/>
              </a:rPr>
              <a:pPr eaLnBrk="1" hangingPunct="1"/>
              <a:t>16</a:t>
            </a:fld>
            <a:endParaRPr lang="en-US" altLang="zh-CN" sz="1200">
              <a:solidFill>
                <a:srgbClr val="FFFFFF"/>
              </a:solidFill>
              <a:effectLst/>
              <a:latin typeface="Trebuchet MS" panose="020B0603020202020204" pitchFamily="34" charset="0"/>
            </a:endParaRPr>
          </a:p>
        </p:txBody>
      </p:sp>
      <p:sp>
        <p:nvSpPr>
          <p:cNvPr id="24579" name="Rectangle 2"/>
          <p:cNvSpPr>
            <a:spLocks noChangeArrowheads="1"/>
          </p:cNvSpPr>
          <p:nvPr/>
        </p:nvSpPr>
        <p:spPr bwMode="auto">
          <a:xfrm>
            <a:off x="406400" y="6049963"/>
            <a:ext cx="292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eaLnBrk="0" hangingPunct="0">
              <a:defRPr sz="6000">
                <a:solidFill>
                  <a:srgbClr val="FF3300"/>
                </a:solidFill>
                <a:latin typeface="Arial" panose="020B0604020202020204" pitchFamily="34" charset="0"/>
                <a:ea typeface="宋体" panose="02010600030101010101" pitchFamily="2" charset="-122"/>
              </a:defRPr>
            </a:lvl1pPr>
            <a:lvl2pPr marL="742950" indent="-285750" eaLnBrk="0" hangingPunct="0">
              <a:defRPr sz="6000">
                <a:solidFill>
                  <a:srgbClr val="FF3300"/>
                </a:solidFill>
                <a:latin typeface="Arial" panose="020B0604020202020204" pitchFamily="34" charset="0"/>
                <a:ea typeface="宋体" panose="02010600030101010101" pitchFamily="2" charset="-122"/>
              </a:defRPr>
            </a:lvl2pPr>
            <a:lvl3pPr marL="1143000" indent="-228600" eaLnBrk="0" hangingPunct="0">
              <a:defRPr sz="6000">
                <a:solidFill>
                  <a:srgbClr val="FF3300"/>
                </a:solidFill>
                <a:latin typeface="Arial" panose="020B0604020202020204" pitchFamily="34" charset="0"/>
                <a:ea typeface="宋体" panose="02010600030101010101" pitchFamily="2" charset="-122"/>
              </a:defRPr>
            </a:lvl3pPr>
            <a:lvl4pPr marL="1600200" indent="-228600" eaLnBrk="0" hangingPunct="0">
              <a:defRPr sz="6000">
                <a:solidFill>
                  <a:srgbClr val="FF3300"/>
                </a:solidFill>
                <a:latin typeface="Arial" panose="020B0604020202020204" pitchFamily="34" charset="0"/>
                <a:ea typeface="宋体" panose="02010600030101010101" pitchFamily="2" charset="-122"/>
              </a:defRPr>
            </a:lvl4pPr>
            <a:lvl5pPr marL="2057400" indent="-228600" eaLnBrk="0" hangingPunct="0">
              <a:defRPr sz="6000">
                <a:solidFill>
                  <a:srgbClr val="FF33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9pPr>
          </a:lstStyle>
          <a:p>
            <a:r>
              <a:rPr lang="en-US" altLang="zh-CN" sz="1200">
                <a:solidFill>
                  <a:schemeClr val="tx1"/>
                </a:solidFill>
                <a:effectLst/>
                <a:latin typeface="Trebuchet MS" panose="020B0603020202020204" pitchFamily="34" charset="0"/>
                <a:ea typeface="MS PGothic" panose="020B0600070205080204" pitchFamily="34" charset="-128"/>
              </a:rPr>
              <a:t>Source: </a:t>
            </a:r>
            <a:r>
              <a:rPr lang="en-US" altLang="zh-CN" sz="1200">
                <a:solidFill>
                  <a:schemeClr val="tx1"/>
                </a:solidFill>
                <a:effectLst/>
                <a:latin typeface="Trebuchet MS" panose="020B0603020202020204" pitchFamily="34" charset="0"/>
              </a:rPr>
              <a:t>Fichtenberg and Glantz. (2002).</a:t>
            </a:r>
          </a:p>
        </p:txBody>
      </p:sp>
      <p:sp>
        <p:nvSpPr>
          <p:cNvPr id="545796" name="Rectangle 3"/>
          <p:cNvSpPr>
            <a:spLocks noGrp="1" noChangeArrowheads="1"/>
          </p:cNvSpPr>
          <p:nvPr>
            <p:ph type="title" idx="4294967295"/>
          </p:nvPr>
        </p:nvSpPr>
        <p:spPr>
          <a:xfrm>
            <a:off x="285750" y="571500"/>
            <a:ext cx="8229600" cy="1143000"/>
          </a:xfrm>
        </p:spPr>
        <p:txBody>
          <a:bodyPr lIns="91386" tIns="45695" rIns="91386" bIns="45695" anchor="b"/>
          <a:lstStyle/>
          <a:p>
            <a:pPr>
              <a:defRPr/>
            </a:pPr>
            <a:r>
              <a:rPr lang="en-US" altLang="zh-CN" b="1" dirty="0">
                <a:solidFill>
                  <a:schemeClr val="accent2">
                    <a:lumMod val="60000"/>
                    <a:lumOff val="40000"/>
                  </a:schemeClr>
                </a:solidFill>
                <a:latin typeface="华文楷体" pitchFamily="2" charset="-122"/>
                <a:ea typeface="华文楷体" pitchFamily="2" charset="-122"/>
              </a:rPr>
              <a:t> </a:t>
            </a:r>
            <a:r>
              <a:rPr lang="zh-CN" altLang="en-US" b="1" dirty="0">
                <a:solidFill>
                  <a:srgbClr val="FF0000"/>
                </a:solidFill>
                <a:latin typeface="华文楷体" pitchFamily="2" charset="-122"/>
                <a:ea typeface="华文楷体" pitchFamily="2" charset="-122"/>
              </a:rPr>
              <a:t>工作场所无烟法</a:t>
            </a:r>
            <a:r>
              <a:rPr lang="zh-CN" altLang="en-US" b="1" dirty="0" smtClean="0">
                <a:solidFill>
                  <a:srgbClr val="FF0000"/>
                </a:solidFill>
                <a:latin typeface="华文楷体" pitchFamily="2" charset="-122"/>
                <a:ea typeface="华文楷体" pitchFamily="2" charset="-122"/>
              </a:rPr>
              <a:t>能够</a:t>
            </a:r>
            <a:r>
              <a:rPr lang="en-US" altLang="zh-CN" b="1" dirty="0" smtClean="0">
                <a:solidFill>
                  <a:srgbClr val="FF0000"/>
                </a:solidFill>
                <a:latin typeface="华文楷体" pitchFamily="2" charset="-122"/>
                <a:ea typeface="华文楷体" pitchFamily="2" charset="-122"/>
              </a:rPr>
              <a:t/>
            </a:r>
            <a:br>
              <a:rPr lang="en-US" altLang="zh-CN" b="1" dirty="0" smtClean="0">
                <a:solidFill>
                  <a:srgbClr val="FF0000"/>
                </a:solidFill>
                <a:latin typeface="华文楷体" pitchFamily="2" charset="-122"/>
                <a:ea typeface="华文楷体" pitchFamily="2" charset="-122"/>
              </a:rPr>
            </a:br>
            <a:r>
              <a:rPr lang="zh-CN" altLang="en-US" b="1" dirty="0" smtClean="0">
                <a:solidFill>
                  <a:srgbClr val="FF0000"/>
                </a:solidFill>
                <a:latin typeface="华文楷体" pitchFamily="2" charset="-122"/>
                <a:ea typeface="华文楷体" pitchFamily="2" charset="-122"/>
              </a:rPr>
              <a:t>的确</a:t>
            </a:r>
            <a:r>
              <a:rPr lang="zh-CN" altLang="en-US" b="1" dirty="0">
                <a:solidFill>
                  <a:srgbClr val="FF0000"/>
                </a:solidFill>
                <a:latin typeface="华文楷体" pitchFamily="2" charset="-122"/>
                <a:ea typeface="华文楷体" pitchFamily="2" charset="-122"/>
              </a:rPr>
              <a:t>减少烟草使用</a:t>
            </a:r>
          </a:p>
        </p:txBody>
      </p:sp>
      <p:sp>
        <p:nvSpPr>
          <p:cNvPr id="545797" name="Rectangle 4"/>
          <p:cNvSpPr>
            <a:spLocks noGrp="1" noChangeArrowheads="1"/>
          </p:cNvSpPr>
          <p:nvPr>
            <p:ph type="body" idx="4294967295"/>
          </p:nvPr>
        </p:nvSpPr>
        <p:spPr>
          <a:xfrm>
            <a:off x="285750" y="1500188"/>
            <a:ext cx="5246688" cy="4114800"/>
          </a:xfrm>
        </p:spPr>
        <p:txBody>
          <a:bodyPr lIns="91429" tIns="45715" rIns="91429" bIns="45715"/>
          <a:lstStyle/>
          <a:p>
            <a:pPr marL="349250" indent="-349250">
              <a:lnSpc>
                <a:spcPct val="130000"/>
              </a:lnSpc>
              <a:defRPr/>
            </a:pPr>
            <a:r>
              <a:rPr lang="en-US" altLang="zh-CN" b="1" dirty="0">
                <a:solidFill>
                  <a:schemeClr val="accent2">
                    <a:lumMod val="60000"/>
                    <a:lumOff val="40000"/>
                  </a:schemeClr>
                </a:solidFill>
                <a:latin typeface="华文楷体" pitchFamily="2" charset="-122"/>
                <a:ea typeface="华文楷体" pitchFamily="2" charset="-122"/>
              </a:rPr>
              <a:t> </a:t>
            </a:r>
            <a:r>
              <a:rPr lang="zh-CN" altLang="en-US" b="1" dirty="0">
                <a:solidFill>
                  <a:schemeClr val="accent2">
                    <a:lumMod val="60000"/>
                    <a:lumOff val="40000"/>
                  </a:schemeClr>
                </a:solidFill>
                <a:latin typeface="华文楷体" pitchFamily="2" charset="-122"/>
                <a:ea typeface="华文楷体" pitchFamily="2" charset="-122"/>
              </a:rPr>
              <a:t>系统性的分析了</a:t>
            </a:r>
            <a:r>
              <a:rPr lang="en-US" altLang="zh-CN" b="1" dirty="0">
                <a:solidFill>
                  <a:schemeClr val="accent2">
                    <a:lumMod val="60000"/>
                    <a:lumOff val="40000"/>
                  </a:schemeClr>
                </a:solidFill>
                <a:latin typeface="华文楷体" pitchFamily="2" charset="-122"/>
                <a:ea typeface="华文楷体" pitchFamily="2" charset="-122"/>
              </a:rPr>
              <a:t>26</a:t>
            </a:r>
            <a:r>
              <a:rPr lang="zh-CN" altLang="en-US" b="1" dirty="0">
                <a:solidFill>
                  <a:schemeClr val="accent2">
                    <a:lumMod val="60000"/>
                    <a:lumOff val="40000"/>
                  </a:schemeClr>
                </a:solidFill>
                <a:latin typeface="华文楷体" pitchFamily="2" charset="-122"/>
                <a:ea typeface="华文楷体" pitchFamily="2" charset="-122"/>
              </a:rPr>
              <a:t>篇文章，发现：</a:t>
            </a:r>
          </a:p>
          <a:p>
            <a:pPr marL="857250" lvl="1" indent="-393700">
              <a:lnSpc>
                <a:spcPct val="130000"/>
              </a:lnSpc>
              <a:defRPr/>
            </a:pPr>
            <a:r>
              <a:rPr lang="zh-CN" altLang="en-US" b="1" dirty="0" smtClean="0">
                <a:solidFill>
                  <a:schemeClr val="accent2">
                    <a:lumMod val="60000"/>
                    <a:lumOff val="40000"/>
                  </a:schemeClr>
                </a:solidFill>
                <a:latin typeface="华文楷体" pitchFamily="2" charset="-122"/>
                <a:ea typeface="华文楷体" pitchFamily="2" charset="-122"/>
              </a:rPr>
              <a:t>吸烟</a:t>
            </a:r>
            <a:r>
              <a:rPr lang="zh-CN" altLang="en-US" b="1" dirty="0">
                <a:solidFill>
                  <a:schemeClr val="accent2">
                    <a:lumMod val="60000"/>
                    <a:lumOff val="40000"/>
                  </a:schemeClr>
                </a:solidFill>
                <a:latin typeface="华文楷体" pitchFamily="2" charset="-122"/>
                <a:ea typeface="华文楷体" pitchFamily="2" charset="-122"/>
              </a:rPr>
              <a:t>率</a:t>
            </a:r>
            <a:r>
              <a:rPr lang="zh-CN" altLang="en-US" b="1" dirty="0">
                <a:solidFill>
                  <a:srgbClr val="FF0000"/>
                </a:solidFill>
                <a:latin typeface="华文楷体" pitchFamily="2" charset="-122"/>
                <a:ea typeface="华文楷体" pitchFamily="2" charset="-122"/>
              </a:rPr>
              <a:t>下降 </a:t>
            </a:r>
            <a:r>
              <a:rPr lang="en-US" altLang="zh-CN" b="1" dirty="0">
                <a:solidFill>
                  <a:srgbClr val="FF0000"/>
                </a:solidFill>
                <a:latin typeface="华文楷体" pitchFamily="2" charset="-122"/>
                <a:ea typeface="华文楷体" pitchFamily="2" charset="-122"/>
              </a:rPr>
              <a:t>3.8% </a:t>
            </a:r>
            <a:r>
              <a:rPr lang="en-US" altLang="zh-CN" b="1" dirty="0">
                <a:solidFill>
                  <a:schemeClr val="accent2">
                    <a:lumMod val="60000"/>
                    <a:lumOff val="40000"/>
                  </a:schemeClr>
                </a:solidFill>
                <a:latin typeface="华文楷体" pitchFamily="2" charset="-122"/>
                <a:ea typeface="华文楷体" pitchFamily="2" charset="-122"/>
              </a:rPr>
              <a:t>(95% CI*: 2.8%, 4.7</a:t>
            </a:r>
            <a:r>
              <a:rPr lang="en-US" altLang="zh-CN" b="1" dirty="0" smtClean="0">
                <a:solidFill>
                  <a:schemeClr val="accent2">
                    <a:lumMod val="60000"/>
                    <a:lumOff val="40000"/>
                  </a:schemeClr>
                </a:solidFill>
                <a:latin typeface="华文楷体" pitchFamily="2" charset="-122"/>
                <a:ea typeface="华文楷体" pitchFamily="2" charset="-122"/>
              </a:rPr>
              <a:t>%)</a:t>
            </a:r>
          </a:p>
          <a:p>
            <a:pPr marL="857250" lvl="1" indent="-393700">
              <a:lnSpc>
                <a:spcPct val="130000"/>
              </a:lnSpc>
              <a:defRPr/>
            </a:pPr>
            <a:r>
              <a:rPr lang="zh-CN" altLang="en-US" b="1" dirty="0" smtClean="0">
                <a:solidFill>
                  <a:schemeClr val="accent2">
                    <a:lumMod val="60000"/>
                    <a:lumOff val="40000"/>
                  </a:schemeClr>
                </a:solidFill>
                <a:latin typeface="华文楷体" pitchFamily="2" charset="-122"/>
                <a:ea typeface="华文楷体" pitchFamily="2" charset="-122"/>
              </a:rPr>
              <a:t>吸烟者平均每天</a:t>
            </a:r>
            <a:r>
              <a:rPr lang="zh-CN" altLang="en-US" b="1" dirty="0" smtClean="0">
                <a:solidFill>
                  <a:srgbClr val="FF0000"/>
                </a:solidFill>
                <a:latin typeface="华文楷体" pitchFamily="2" charset="-122"/>
                <a:ea typeface="华文楷体" pitchFamily="2" charset="-122"/>
              </a:rPr>
              <a:t>少吸 </a:t>
            </a:r>
            <a:r>
              <a:rPr lang="en-US" altLang="zh-CN" b="1" dirty="0" smtClean="0">
                <a:solidFill>
                  <a:srgbClr val="FF0000"/>
                </a:solidFill>
                <a:latin typeface="华文楷体" pitchFamily="2" charset="-122"/>
                <a:ea typeface="华文楷体" pitchFamily="2" charset="-122"/>
              </a:rPr>
              <a:t>3.1</a:t>
            </a:r>
            <a:r>
              <a:rPr lang="zh-CN" altLang="en-US" b="1" dirty="0" smtClean="0">
                <a:solidFill>
                  <a:srgbClr val="FF0000"/>
                </a:solidFill>
                <a:latin typeface="华文楷体" pitchFamily="2" charset="-122"/>
                <a:ea typeface="华文楷体" pitchFamily="2" charset="-122"/>
              </a:rPr>
              <a:t>支</a:t>
            </a:r>
            <a:r>
              <a:rPr lang="zh-CN" altLang="en-US" b="1" dirty="0" smtClean="0">
                <a:solidFill>
                  <a:schemeClr val="accent2">
                    <a:lumMod val="60000"/>
                    <a:lumOff val="40000"/>
                  </a:schemeClr>
                </a:solidFill>
                <a:latin typeface="华文楷体" pitchFamily="2" charset="-122"/>
                <a:ea typeface="华文楷体" pitchFamily="2" charset="-122"/>
              </a:rPr>
              <a:t> </a:t>
            </a:r>
            <a:r>
              <a:rPr lang="en-US" altLang="zh-CN" b="1" dirty="0" smtClean="0">
                <a:solidFill>
                  <a:schemeClr val="accent2">
                    <a:lumMod val="60000"/>
                    <a:lumOff val="40000"/>
                  </a:schemeClr>
                </a:solidFill>
                <a:latin typeface="华文楷体" pitchFamily="2" charset="-122"/>
                <a:ea typeface="华文楷体" pitchFamily="2" charset="-122"/>
              </a:rPr>
              <a:t>(95% CI*: 2.4, 3.8)</a:t>
            </a:r>
            <a:br>
              <a:rPr lang="en-US" altLang="zh-CN" b="1" dirty="0" smtClean="0">
                <a:solidFill>
                  <a:schemeClr val="accent2">
                    <a:lumMod val="60000"/>
                    <a:lumOff val="40000"/>
                  </a:schemeClr>
                </a:solidFill>
                <a:latin typeface="华文楷体" pitchFamily="2" charset="-122"/>
                <a:ea typeface="华文楷体" pitchFamily="2" charset="-122"/>
              </a:rPr>
            </a:br>
            <a:r>
              <a:rPr lang="en-US" altLang="zh-CN" b="1" dirty="0" smtClean="0">
                <a:solidFill>
                  <a:schemeClr val="accent2">
                    <a:lumMod val="60000"/>
                    <a:lumOff val="40000"/>
                  </a:schemeClr>
                </a:solidFill>
                <a:latin typeface="华文楷体" pitchFamily="2" charset="-122"/>
                <a:ea typeface="华文楷体" pitchFamily="2" charset="-122"/>
              </a:rPr>
              <a:t>  </a:t>
            </a:r>
            <a:endParaRPr lang="en-US" altLang="zh-CN" b="1" dirty="0">
              <a:solidFill>
                <a:schemeClr val="accent2">
                  <a:lumMod val="60000"/>
                  <a:lumOff val="40000"/>
                </a:schemeClr>
              </a:solidFill>
              <a:latin typeface="华文楷体" pitchFamily="2" charset="-122"/>
              <a:ea typeface="华文楷体" pitchFamily="2" charset="-122"/>
            </a:endParaRPr>
          </a:p>
        </p:txBody>
      </p:sp>
      <p:grpSp>
        <p:nvGrpSpPr>
          <p:cNvPr id="24582" name="Group 5"/>
          <p:cNvGrpSpPr>
            <a:grpSpLocks/>
          </p:cNvGrpSpPr>
          <p:nvPr/>
        </p:nvGrpSpPr>
        <p:grpSpPr bwMode="auto">
          <a:xfrm>
            <a:off x="5715000" y="1571625"/>
            <a:ext cx="3101975" cy="3854450"/>
            <a:chOff x="3728" y="1004"/>
            <a:chExt cx="1954" cy="2428"/>
          </a:xfrm>
        </p:grpSpPr>
        <p:pic>
          <p:nvPicPr>
            <p:cNvPr id="24583" name="Picture 6" descr="Navas_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8" y="1004"/>
              <a:ext cx="1872" cy="2428"/>
            </a:xfrm>
            <a:prstGeom prst="rect">
              <a:avLst/>
            </a:prstGeom>
            <a:noFill/>
            <a:ln w="12700">
              <a:solidFill>
                <a:srgbClr val="666666"/>
              </a:solidFill>
              <a:miter lim="800000"/>
              <a:headEnd/>
              <a:tailEnd/>
            </a:ln>
            <a:extLst>
              <a:ext uri="{909E8E84-426E-40DD-AFC4-6F175D3DCCD1}">
                <a14:hiddenFill xmlns:a14="http://schemas.microsoft.com/office/drawing/2010/main">
                  <a:solidFill>
                    <a:srgbClr val="FFFFFF"/>
                  </a:solidFill>
                </a14:hiddenFill>
              </a:ext>
            </a:extLst>
          </p:spPr>
        </p:pic>
        <p:pic>
          <p:nvPicPr>
            <p:cNvPr id="24584" name="Picture 7" descr="large_shadow"/>
            <p:cNvPicPr>
              <a:picLocks noChangeAspect="1" noChangeArrowheads="1"/>
            </p:cNvPicPr>
            <p:nvPr/>
          </p:nvPicPr>
          <p:blipFill>
            <a:blip r:embed="rId5">
              <a:extLst>
                <a:ext uri="{28A0092B-C50C-407E-A947-70E740481C1C}">
                  <a14:useLocalDpi xmlns:a14="http://schemas.microsoft.com/office/drawing/2010/main" val="0"/>
                </a:ext>
              </a:extLst>
            </a:blip>
            <a:srcRect b="23259"/>
            <a:stretch>
              <a:fillRect/>
            </a:stretch>
          </p:blipFill>
          <p:spPr bwMode="auto">
            <a:xfrm>
              <a:off x="3835" y="2379"/>
              <a:ext cx="1847" cy="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571500"/>
            <a:ext cx="8564563" cy="609600"/>
          </a:xfrm>
        </p:spPr>
        <p:txBody>
          <a:bodyPr/>
          <a:lstStyle/>
          <a:p>
            <a:r>
              <a:rPr lang="zh-CN" altLang="en-US" sz="4000" b="1" smtClean="0">
                <a:solidFill>
                  <a:srgbClr val="FF0000"/>
                </a:solidFill>
                <a:latin typeface="华文楷体" panose="02010600040101010101" pitchFamily="2" charset="-122"/>
                <a:ea typeface="华文楷体" panose="02010600040101010101" pitchFamily="2" charset="-122"/>
              </a:rPr>
              <a:t>烟草销售量下降</a:t>
            </a:r>
          </a:p>
        </p:txBody>
      </p:sp>
      <p:graphicFrame>
        <p:nvGraphicFramePr>
          <p:cNvPr id="580611" name="Group 3"/>
          <p:cNvGraphicFramePr>
            <a:graphicFrameLocks noGrp="1"/>
          </p:cNvGraphicFramePr>
          <p:nvPr>
            <p:ph sz="half" idx="2"/>
          </p:nvPr>
        </p:nvGraphicFramePr>
        <p:xfrm>
          <a:off x="714375" y="1214438"/>
          <a:ext cx="7056438" cy="3816350"/>
        </p:xfrm>
        <a:graphic>
          <a:graphicData uri="http://schemas.openxmlformats.org/drawingml/2006/table">
            <a:tbl>
              <a:tblPr/>
              <a:tblGrid>
                <a:gridCol w="2352675"/>
                <a:gridCol w="2351087"/>
                <a:gridCol w="2352675"/>
              </a:tblGrid>
              <a:tr h="762000">
                <a:tc>
                  <a:txBody>
                    <a:bodyPr/>
                    <a:lstStyle/>
                    <a:p>
                      <a:pPr marL="0" marR="0" lvl="0" indent="0" algn="ctr" defTabSz="914400" rtl="0" eaLnBrk="1" fontAlgn="base" latinLnBrk="0" hangingPunct="1">
                        <a:lnSpc>
                          <a:spcPct val="100000"/>
                        </a:lnSpc>
                        <a:spcBef>
                          <a:spcPct val="20000"/>
                        </a:spcBef>
                        <a:spcAft>
                          <a:spcPct val="0"/>
                        </a:spcAft>
                        <a:buClrTx/>
                        <a:buSzPct val="75000"/>
                        <a:buFontTx/>
                        <a:buNone/>
                        <a:tabLst/>
                      </a:pPr>
                      <a:r>
                        <a:rPr kumimoji="1" lang="zh-CN" altLang="en-US" sz="2800" b="1" i="0" u="none" strike="noStrike" cap="none" normalizeH="0" baseline="0" dirty="0" smtClean="0">
                          <a:ln>
                            <a:noFill/>
                          </a:ln>
                          <a:solidFill>
                            <a:schemeClr val="tx1"/>
                          </a:solidFill>
                          <a:effectLst/>
                          <a:latin typeface="黑体" pitchFamily="2" charset="-122"/>
                          <a:ea typeface="黑体" pitchFamily="2" charset="-122"/>
                        </a:rPr>
                        <a:t>国家</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20000"/>
                        </a:spcBef>
                        <a:spcAft>
                          <a:spcPct val="0"/>
                        </a:spcAft>
                        <a:buClrTx/>
                        <a:buSzPct val="75000"/>
                        <a:buFontTx/>
                        <a:buNone/>
                        <a:tabLst/>
                      </a:pPr>
                      <a:r>
                        <a:rPr kumimoji="1" lang="zh-CN" altLang="en-US" sz="2800" b="1" i="0" u="none" strike="noStrike" cap="none" normalizeH="0" baseline="0" dirty="0" smtClean="0">
                          <a:ln>
                            <a:noFill/>
                          </a:ln>
                          <a:solidFill>
                            <a:schemeClr val="tx1"/>
                          </a:solidFill>
                          <a:effectLst/>
                          <a:latin typeface="黑体" pitchFamily="2" charset="-122"/>
                          <a:ea typeface="黑体" pitchFamily="2" charset="-122"/>
                        </a:rPr>
                        <a:t>烟草销售量下降</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zh-CN" altLang="en-US"/>
                    </a:p>
                  </a:txBody>
                  <a:tcPr/>
                </a:tc>
              </a:tr>
              <a:tr h="765175">
                <a:tc>
                  <a:txBody>
                    <a:bodyPr/>
                    <a:lstStyle/>
                    <a:p>
                      <a:pPr marL="0" marR="0" lvl="0" indent="0" algn="ctr" defTabSz="914400" rtl="0" eaLnBrk="1" fontAlgn="base" latinLnBrk="0" hangingPunct="1">
                        <a:lnSpc>
                          <a:spcPct val="100000"/>
                        </a:lnSpc>
                        <a:spcBef>
                          <a:spcPct val="20000"/>
                        </a:spcBef>
                        <a:spcAft>
                          <a:spcPct val="0"/>
                        </a:spcAft>
                        <a:buClrTx/>
                        <a:buSzPct val="75000"/>
                        <a:buFontTx/>
                        <a:buNone/>
                        <a:tabLst/>
                      </a:pPr>
                      <a:r>
                        <a:rPr kumimoji="1" lang="zh-CN" altLang="en-US" sz="2800" b="0" i="0" u="none" strike="noStrike" cap="none" normalizeH="0" baseline="0" dirty="0" smtClean="0">
                          <a:ln>
                            <a:noFill/>
                          </a:ln>
                          <a:solidFill>
                            <a:schemeClr val="tx1"/>
                          </a:solidFill>
                          <a:effectLst/>
                          <a:latin typeface="黑体" pitchFamily="2" charset="-122"/>
                          <a:ea typeface="黑体" pitchFamily="2" charset="-122"/>
                        </a:rPr>
                        <a:t>爱尔兰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Tx/>
                        <a:buNone/>
                        <a:tabLst/>
                      </a:pPr>
                      <a:r>
                        <a:rPr kumimoji="1" lang="en-US" altLang="zh-CN" sz="2800" b="0" i="0" u="none" strike="noStrike" cap="none" normalizeH="0" baseline="0" dirty="0" smtClean="0">
                          <a:ln>
                            <a:noFill/>
                          </a:ln>
                          <a:solidFill>
                            <a:schemeClr val="tx1"/>
                          </a:solidFill>
                          <a:effectLst/>
                          <a:latin typeface="黑体" pitchFamily="2" charset="-122"/>
                          <a:ea typeface="黑体" pitchFamily="2" charset="-122"/>
                        </a:rPr>
                        <a:t>6</a:t>
                      </a:r>
                      <a:r>
                        <a:rPr kumimoji="1" lang="zh-CN" altLang="en-US" sz="2800" b="0" i="0" u="none" strike="noStrike" cap="none" normalizeH="0" baseline="0" dirty="0" smtClean="0">
                          <a:ln>
                            <a:noFill/>
                          </a:ln>
                          <a:solidFill>
                            <a:schemeClr val="tx1"/>
                          </a:solidFill>
                          <a:effectLst/>
                          <a:latin typeface="黑体" pitchFamily="2" charset="-122"/>
                          <a:ea typeface="黑体" pitchFamily="2" charset="-122"/>
                        </a:rPr>
                        <a:t>个月</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Tx/>
                        <a:buNone/>
                        <a:tabLst/>
                      </a:pPr>
                      <a:r>
                        <a:rPr kumimoji="1" lang="zh-CN" altLang="en-US" sz="2800" b="0" i="0" u="none" strike="noStrike" cap="none" normalizeH="0" baseline="0" smtClean="0">
                          <a:ln>
                            <a:noFill/>
                          </a:ln>
                          <a:solidFill>
                            <a:schemeClr val="tx1"/>
                          </a:solidFill>
                          <a:effectLst/>
                          <a:latin typeface="黑体" pitchFamily="2" charset="-122"/>
                          <a:ea typeface="黑体" pitchFamily="2" charset="-122"/>
                        </a:rPr>
                        <a:t>下降</a:t>
                      </a:r>
                      <a:r>
                        <a:rPr kumimoji="1" lang="en-US" altLang="zh-CN" sz="2800" b="0" i="1" u="none" strike="noStrike" cap="none" normalizeH="0" baseline="0" smtClean="0">
                          <a:ln>
                            <a:noFill/>
                          </a:ln>
                          <a:solidFill>
                            <a:srgbClr val="FF3300"/>
                          </a:solidFill>
                          <a:effectLst/>
                          <a:latin typeface="黑体" pitchFamily="2" charset="-122"/>
                          <a:ea typeface="黑体" pitchFamily="2" charset="-122"/>
                        </a:rPr>
                        <a:t>16</a:t>
                      </a:r>
                      <a:r>
                        <a:rPr kumimoji="1" lang="zh-CN" altLang="en-US" sz="2800" b="0" i="1" u="none" strike="noStrike" cap="none" normalizeH="0" baseline="0" smtClean="0">
                          <a:ln>
                            <a:noFill/>
                          </a:ln>
                          <a:solidFill>
                            <a:srgbClr val="FF3300"/>
                          </a:solidFill>
                          <a:effectLst/>
                          <a:latin typeface="黑体" pitchFamily="2" charset="-122"/>
                          <a:ea typeface="黑体" pitchFamily="2" charset="-12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762000">
                <a:tc>
                  <a:txBody>
                    <a:bodyPr/>
                    <a:lstStyle/>
                    <a:p>
                      <a:pPr marL="0" marR="0" lvl="0" indent="0" algn="ctr" defTabSz="914400" rtl="0" eaLnBrk="1" fontAlgn="base" latinLnBrk="0" hangingPunct="1">
                        <a:lnSpc>
                          <a:spcPct val="100000"/>
                        </a:lnSpc>
                        <a:spcBef>
                          <a:spcPct val="20000"/>
                        </a:spcBef>
                        <a:spcAft>
                          <a:spcPct val="0"/>
                        </a:spcAft>
                        <a:buClrTx/>
                        <a:buSzPct val="75000"/>
                        <a:buFontTx/>
                        <a:buNone/>
                        <a:tabLst/>
                      </a:pPr>
                      <a:r>
                        <a:rPr kumimoji="1" lang="zh-CN" altLang="en-US" sz="2800" b="0" i="0" u="none" strike="noStrike" cap="none" normalizeH="0" baseline="0" smtClean="0">
                          <a:ln>
                            <a:noFill/>
                          </a:ln>
                          <a:solidFill>
                            <a:schemeClr val="tx1"/>
                          </a:solidFill>
                          <a:effectLst/>
                          <a:latin typeface="黑体" pitchFamily="2" charset="-122"/>
                          <a:ea typeface="黑体" pitchFamily="2" charset="-122"/>
                        </a:rPr>
                        <a:t>意大利</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Tx/>
                        <a:buNone/>
                        <a:tabLst/>
                      </a:pPr>
                      <a:r>
                        <a:rPr kumimoji="1" lang="en-US" altLang="zh-CN" sz="2800" b="0" i="0" u="none" strike="noStrike" cap="none" normalizeH="0" baseline="0" smtClean="0">
                          <a:ln>
                            <a:noFill/>
                          </a:ln>
                          <a:solidFill>
                            <a:schemeClr val="tx1"/>
                          </a:solidFill>
                          <a:effectLst/>
                          <a:latin typeface="黑体" pitchFamily="2" charset="-122"/>
                          <a:ea typeface="黑体" pitchFamily="2" charset="-122"/>
                        </a:rPr>
                        <a:t>11</a:t>
                      </a:r>
                      <a:r>
                        <a:rPr kumimoji="1" lang="zh-CN" altLang="en-US" sz="2800" b="0" i="0" u="none" strike="noStrike" cap="none" normalizeH="0" baseline="0" smtClean="0">
                          <a:ln>
                            <a:noFill/>
                          </a:ln>
                          <a:solidFill>
                            <a:schemeClr val="tx1"/>
                          </a:solidFill>
                          <a:effectLst/>
                          <a:latin typeface="黑体" pitchFamily="2" charset="-122"/>
                          <a:ea typeface="黑体" pitchFamily="2" charset="-122"/>
                        </a:rPr>
                        <a:t>个月</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Tx/>
                        <a:buNone/>
                        <a:tabLst/>
                      </a:pPr>
                      <a:r>
                        <a:rPr kumimoji="1" lang="zh-CN" altLang="en-US" sz="2800" b="0" i="0" u="none" strike="noStrike" cap="none" normalizeH="0" baseline="0" smtClean="0">
                          <a:ln>
                            <a:noFill/>
                          </a:ln>
                          <a:solidFill>
                            <a:schemeClr val="tx1"/>
                          </a:solidFill>
                          <a:effectLst/>
                          <a:latin typeface="黑体" pitchFamily="2" charset="-122"/>
                          <a:ea typeface="黑体" pitchFamily="2" charset="-122"/>
                        </a:rPr>
                        <a:t>下降</a:t>
                      </a:r>
                      <a:r>
                        <a:rPr kumimoji="1" lang="en-US" altLang="zh-CN" sz="2800" b="0" i="1" u="none" strike="noStrike" cap="none" normalizeH="0" baseline="0" smtClean="0">
                          <a:ln>
                            <a:noFill/>
                          </a:ln>
                          <a:solidFill>
                            <a:srgbClr val="FF3300"/>
                          </a:solidFill>
                          <a:effectLst/>
                          <a:latin typeface="黑体" pitchFamily="2" charset="-122"/>
                          <a:ea typeface="黑体" pitchFamily="2" charset="-122"/>
                        </a:rPr>
                        <a:t>5.7</a:t>
                      </a:r>
                      <a:r>
                        <a:rPr kumimoji="1" lang="zh-CN" altLang="en-US" sz="2800" b="0" i="1" u="none" strike="noStrike" cap="none" normalizeH="0" baseline="0" smtClean="0">
                          <a:ln>
                            <a:noFill/>
                          </a:ln>
                          <a:solidFill>
                            <a:srgbClr val="FF3300"/>
                          </a:solidFill>
                          <a:effectLst/>
                          <a:latin typeface="黑体" pitchFamily="2" charset="-122"/>
                          <a:ea typeface="黑体" pitchFamily="2" charset="-12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765175">
                <a:tc>
                  <a:txBody>
                    <a:bodyPr/>
                    <a:lstStyle/>
                    <a:p>
                      <a:pPr marL="0" marR="0" lvl="0" indent="0" algn="ctr" defTabSz="914400" rtl="0" eaLnBrk="1" fontAlgn="base" latinLnBrk="0" hangingPunct="1">
                        <a:lnSpc>
                          <a:spcPct val="100000"/>
                        </a:lnSpc>
                        <a:spcBef>
                          <a:spcPct val="20000"/>
                        </a:spcBef>
                        <a:spcAft>
                          <a:spcPct val="0"/>
                        </a:spcAft>
                        <a:buClrTx/>
                        <a:buSzPct val="75000"/>
                        <a:buFontTx/>
                        <a:buNone/>
                        <a:tabLst/>
                      </a:pPr>
                      <a:r>
                        <a:rPr kumimoji="1" lang="zh-CN" altLang="en-US" sz="2800" b="0" i="0" u="none" strike="noStrike" cap="none" normalizeH="0" baseline="0" smtClean="0">
                          <a:ln>
                            <a:noFill/>
                          </a:ln>
                          <a:solidFill>
                            <a:schemeClr val="tx1"/>
                          </a:solidFill>
                          <a:effectLst/>
                          <a:latin typeface="黑体" pitchFamily="2" charset="-122"/>
                          <a:ea typeface="黑体" pitchFamily="2" charset="-122"/>
                        </a:rPr>
                        <a:t>新西兰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Tx/>
                        <a:buNone/>
                        <a:tabLst/>
                      </a:pPr>
                      <a:r>
                        <a:rPr kumimoji="1" lang="en-US" altLang="zh-CN" sz="2800" b="0" i="0" u="none" strike="noStrike" cap="none" normalizeH="0" baseline="0" smtClean="0">
                          <a:ln>
                            <a:noFill/>
                          </a:ln>
                          <a:solidFill>
                            <a:schemeClr val="tx1"/>
                          </a:solidFill>
                          <a:effectLst/>
                          <a:latin typeface="黑体" pitchFamily="2" charset="-122"/>
                          <a:ea typeface="黑体" pitchFamily="2" charset="-122"/>
                        </a:rPr>
                        <a:t>12</a:t>
                      </a:r>
                      <a:r>
                        <a:rPr kumimoji="1" lang="zh-CN" altLang="en-US" sz="2800" b="0" i="0" u="none" strike="noStrike" cap="none" normalizeH="0" baseline="0" smtClean="0">
                          <a:ln>
                            <a:noFill/>
                          </a:ln>
                          <a:solidFill>
                            <a:schemeClr val="tx1"/>
                          </a:solidFill>
                          <a:effectLst/>
                          <a:latin typeface="黑体" pitchFamily="2" charset="-122"/>
                          <a:ea typeface="黑体" pitchFamily="2" charset="-122"/>
                        </a:rPr>
                        <a:t>个月</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Tx/>
                        <a:buNone/>
                        <a:tabLst/>
                      </a:pPr>
                      <a:r>
                        <a:rPr kumimoji="1" lang="zh-CN" altLang="en-US" sz="2800" b="0" i="0" u="none" strike="noStrike" cap="none" normalizeH="0" baseline="0" smtClean="0">
                          <a:ln>
                            <a:noFill/>
                          </a:ln>
                          <a:solidFill>
                            <a:schemeClr val="tx1"/>
                          </a:solidFill>
                          <a:effectLst/>
                          <a:latin typeface="黑体" pitchFamily="2" charset="-122"/>
                          <a:ea typeface="黑体" pitchFamily="2" charset="-122"/>
                        </a:rPr>
                        <a:t>下降</a:t>
                      </a:r>
                      <a:r>
                        <a:rPr kumimoji="1" lang="en-US" altLang="zh-CN" sz="2800" b="0" i="1" u="none" strike="noStrike" cap="none" normalizeH="0" baseline="0" smtClean="0">
                          <a:ln>
                            <a:noFill/>
                          </a:ln>
                          <a:solidFill>
                            <a:srgbClr val="FF3300"/>
                          </a:solidFill>
                          <a:effectLst/>
                          <a:latin typeface="黑体" pitchFamily="2" charset="-122"/>
                          <a:ea typeface="黑体" pitchFamily="2" charset="-122"/>
                        </a:rPr>
                        <a:t>1.5</a:t>
                      </a:r>
                      <a:r>
                        <a:rPr kumimoji="1" lang="zh-CN" altLang="en-US" sz="2800" b="0" i="1" u="none" strike="noStrike" cap="none" normalizeH="0" baseline="0" smtClean="0">
                          <a:ln>
                            <a:noFill/>
                          </a:ln>
                          <a:solidFill>
                            <a:srgbClr val="FF3300"/>
                          </a:solidFill>
                          <a:effectLst/>
                          <a:latin typeface="黑体" pitchFamily="2" charset="-122"/>
                          <a:ea typeface="黑体" pitchFamily="2" charset="-12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762000">
                <a:tc>
                  <a:txBody>
                    <a:bodyPr/>
                    <a:lstStyle/>
                    <a:p>
                      <a:pPr marL="0" marR="0" lvl="0" indent="0" algn="ctr" defTabSz="914400" rtl="0" eaLnBrk="1" fontAlgn="base" latinLnBrk="0" hangingPunct="1">
                        <a:lnSpc>
                          <a:spcPct val="100000"/>
                        </a:lnSpc>
                        <a:spcBef>
                          <a:spcPct val="20000"/>
                        </a:spcBef>
                        <a:spcAft>
                          <a:spcPct val="0"/>
                        </a:spcAft>
                        <a:buClrTx/>
                        <a:buSzPct val="75000"/>
                        <a:buFontTx/>
                        <a:buNone/>
                        <a:tabLst/>
                      </a:pPr>
                      <a:r>
                        <a:rPr kumimoji="1" lang="zh-CN" altLang="en-US" sz="2800" b="0" i="0" u="none" strike="noStrike" cap="none" normalizeH="0" baseline="0" smtClean="0">
                          <a:ln>
                            <a:noFill/>
                          </a:ln>
                          <a:solidFill>
                            <a:schemeClr val="tx1"/>
                          </a:solidFill>
                          <a:effectLst/>
                          <a:latin typeface="黑体" pitchFamily="2" charset="-122"/>
                          <a:ea typeface="黑体" pitchFamily="2" charset="-122"/>
                        </a:rPr>
                        <a:t>挪威</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Tx/>
                        <a:buNone/>
                        <a:tabLst/>
                      </a:pPr>
                      <a:r>
                        <a:rPr kumimoji="1" lang="en-US" altLang="zh-CN" sz="2800" b="0" i="0" u="none" strike="noStrike" cap="none" normalizeH="0" baseline="0" smtClean="0">
                          <a:ln>
                            <a:noFill/>
                          </a:ln>
                          <a:solidFill>
                            <a:schemeClr val="tx1"/>
                          </a:solidFill>
                          <a:effectLst/>
                          <a:latin typeface="黑体" pitchFamily="2" charset="-122"/>
                          <a:ea typeface="黑体" pitchFamily="2" charset="-122"/>
                        </a:rPr>
                        <a:t>1</a:t>
                      </a:r>
                      <a:r>
                        <a:rPr kumimoji="1" lang="zh-CN" altLang="en-US" sz="2800" b="0" i="0" u="none" strike="noStrike" cap="none" normalizeH="0" baseline="0" smtClean="0">
                          <a:ln>
                            <a:noFill/>
                          </a:ln>
                          <a:solidFill>
                            <a:schemeClr val="tx1"/>
                          </a:solidFill>
                          <a:effectLst/>
                          <a:latin typeface="黑体" pitchFamily="2" charset="-122"/>
                          <a:ea typeface="黑体" pitchFamily="2" charset="-122"/>
                        </a:rPr>
                        <a:t>个月</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Tx/>
                        <a:buNone/>
                        <a:tabLst/>
                      </a:pPr>
                      <a:r>
                        <a:rPr kumimoji="1" lang="zh-CN" altLang="en-US" sz="2800" b="0" i="0" u="none" strike="noStrike" cap="none" normalizeH="0" baseline="0" dirty="0" smtClean="0">
                          <a:ln>
                            <a:noFill/>
                          </a:ln>
                          <a:solidFill>
                            <a:schemeClr val="tx1"/>
                          </a:solidFill>
                          <a:effectLst/>
                          <a:latin typeface="黑体" pitchFamily="2" charset="-122"/>
                          <a:ea typeface="黑体" pitchFamily="2" charset="-122"/>
                        </a:rPr>
                        <a:t>下降</a:t>
                      </a:r>
                      <a:r>
                        <a:rPr kumimoji="1" lang="en-US" altLang="zh-CN" sz="2800" b="0" i="1" u="none" strike="noStrike" cap="none" normalizeH="0" baseline="0" dirty="0" smtClean="0">
                          <a:ln>
                            <a:noFill/>
                          </a:ln>
                          <a:solidFill>
                            <a:srgbClr val="FF3300"/>
                          </a:solidFill>
                          <a:effectLst/>
                          <a:latin typeface="黑体" pitchFamily="2" charset="-122"/>
                          <a:ea typeface="黑体" pitchFamily="2" charset="-122"/>
                        </a:rPr>
                        <a:t>14.1</a:t>
                      </a:r>
                      <a:r>
                        <a:rPr kumimoji="1" lang="zh-CN" altLang="en-US" sz="2800" b="0" i="1" u="none" strike="noStrike" cap="none" normalizeH="0" baseline="0" dirty="0" smtClean="0">
                          <a:ln>
                            <a:noFill/>
                          </a:ln>
                          <a:solidFill>
                            <a:srgbClr val="FF3300"/>
                          </a:solidFill>
                          <a:effectLst/>
                          <a:latin typeface="黑体" pitchFamily="2" charset="-122"/>
                          <a:ea typeface="黑体" pitchFamily="2" charset="-12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idx="4294967295"/>
          </p:nvPr>
        </p:nvSpPr>
        <p:spPr>
          <a:xfrm>
            <a:off x="214313" y="1285875"/>
            <a:ext cx="8229600" cy="1143000"/>
          </a:xfrm>
        </p:spPr>
        <p:txBody>
          <a:bodyPr/>
          <a:lstStyle/>
          <a:p>
            <a:pPr>
              <a:defRPr/>
            </a:pPr>
            <a:r>
              <a:rPr lang="zh-CN" altLang="en-US" sz="2800" b="1" dirty="0" smtClean="0">
                <a:solidFill>
                  <a:schemeClr val="accent2">
                    <a:lumMod val="60000"/>
                    <a:lumOff val="40000"/>
                  </a:schemeClr>
                </a:solidFill>
                <a:latin typeface="华文楷体" pitchFamily="2" charset="-122"/>
                <a:ea typeface="华文楷体" pitchFamily="2" charset="-122"/>
              </a:rPr>
              <a:t>苏格兰禁烟立法前后心血管发作入院情况比较</a:t>
            </a:r>
            <a:endParaRPr lang="en-US" sz="2800" b="1" dirty="0">
              <a:solidFill>
                <a:schemeClr val="accent2">
                  <a:lumMod val="60000"/>
                  <a:lumOff val="40000"/>
                </a:schemeClr>
              </a:solidFill>
              <a:latin typeface="华文楷体" pitchFamily="2" charset="-122"/>
              <a:ea typeface="华文楷体" pitchFamily="2" charset="-122"/>
            </a:endParaRPr>
          </a:p>
        </p:txBody>
      </p:sp>
      <p:graphicFrame>
        <p:nvGraphicFramePr>
          <p:cNvPr id="1026" name="Object 3"/>
          <p:cNvGraphicFramePr>
            <a:graphicFrameLocks noChangeAspect="1"/>
          </p:cNvGraphicFramePr>
          <p:nvPr>
            <p:ph type="chart" idx="4294967295"/>
          </p:nvPr>
        </p:nvGraphicFramePr>
        <p:xfrm>
          <a:off x="928688" y="1857375"/>
          <a:ext cx="7772400" cy="3886200"/>
        </p:xfrm>
        <a:graphic>
          <a:graphicData uri="http://schemas.openxmlformats.org/presentationml/2006/ole">
            <mc:AlternateContent xmlns:mc="http://schemas.openxmlformats.org/markup-compatibility/2006">
              <mc:Choice xmlns:v="urn:schemas-microsoft-com:vml" Requires="v">
                <p:oleObj spid="_x0000_s1034" name="Chart" r:id="rId3" imgW="7772400" imgH="4114800" progId="MSGraph.Chart.8">
                  <p:embed followColorScheme="full"/>
                </p:oleObj>
              </mc:Choice>
              <mc:Fallback>
                <p:oleObj name="Chart" r:id="rId3" imgW="7772400" imgH="4114800"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688" y="1857375"/>
                        <a:ext cx="7772400" cy="3886200"/>
                      </a:xfrm>
                      <a:prstGeom prst="rect">
                        <a:avLst/>
                      </a:prstGeom>
                    </p:spPr>
                  </p:pic>
                </p:oleObj>
              </mc:Fallback>
            </mc:AlternateContent>
          </a:graphicData>
        </a:graphic>
      </p:graphicFrame>
      <p:sp>
        <p:nvSpPr>
          <p:cNvPr id="1028" name="Text Box 4"/>
          <p:cNvSpPr txBox="1">
            <a:spLocks noChangeArrowheads="1"/>
          </p:cNvSpPr>
          <p:nvPr/>
        </p:nvSpPr>
        <p:spPr bwMode="auto">
          <a:xfrm>
            <a:off x="1331913" y="5734050"/>
            <a:ext cx="4032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rgbClr val="FF3300"/>
                </a:solidFill>
                <a:latin typeface="Arial" panose="020B0604020202020204" pitchFamily="34" charset="0"/>
                <a:ea typeface="宋体" panose="02010600030101010101" pitchFamily="2" charset="-122"/>
              </a:defRPr>
            </a:lvl1pPr>
            <a:lvl2pPr marL="742950" indent="-285750" eaLnBrk="0" hangingPunct="0">
              <a:defRPr sz="6000">
                <a:solidFill>
                  <a:srgbClr val="FF3300"/>
                </a:solidFill>
                <a:latin typeface="Arial" panose="020B0604020202020204" pitchFamily="34" charset="0"/>
                <a:ea typeface="宋体" panose="02010600030101010101" pitchFamily="2" charset="-122"/>
              </a:defRPr>
            </a:lvl2pPr>
            <a:lvl3pPr marL="1143000" indent="-228600" eaLnBrk="0" hangingPunct="0">
              <a:defRPr sz="6000">
                <a:solidFill>
                  <a:srgbClr val="FF3300"/>
                </a:solidFill>
                <a:latin typeface="Arial" panose="020B0604020202020204" pitchFamily="34" charset="0"/>
                <a:ea typeface="宋体" panose="02010600030101010101" pitchFamily="2" charset="-122"/>
              </a:defRPr>
            </a:lvl3pPr>
            <a:lvl4pPr marL="1600200" indent="-228600" eaLnBrk="0" hangingPunct="0">
              <a:defRPr sz="6000">
                <a:solidFill>
                  <a:srgbClr val="FF3300"/>
                </a:solidFill>
                <a:latin typeface="Arial" panose="020B0604020202020204" pitchFamily="34" charset="0"/>
                <a:ea typeface="宋体" panose="02010600030101010101" pitchFamily="2" charset="-122"/>
              </a:defRPr>
            </a:lvl4pPr>
            <a:lvl5pPr marL="2057400" indent="-228600" eaLnBrk="0" hangingPunct="0">
              <a:defRPr sz="6000">
                <a:solidFill>
                  <a:srgbClr val="FF33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9pPr>
          </a:lstStyle>
          <a:p>
            <a:pPr>
              <a:spcBef>
                <a:spcPct val="50000"/>
              </a:spcBef>
            </a:pPr>
            <a:r>
              <a:rPr lang="en-GB" altLang="zh-CN" sz="2800">
                <a:solidFill>
                  <a:schemeClr val="bg1"/>
                </a:solidFill>
                <a:effectLst/>
                <a:latin typeface="Times New Roman" panose="02020603050405020304" pitchFamily="18" charset="0"/>
              </a:rPr>
              <a:t>Chi square trend, p=0.021</a:t>
            </a:r>
            <a:endParaRPr lang="en-US" altLang="zh-CN" sz="2800">
              <a:solidFill>
                <a:schemeClr val="bg1"/>
              </a:solidFill>
              <a:effectLst/>
              <a:latin typeface="Times New Roman" panose="02020603050405020304" pitchFamily="18" charset="0"/>
            </a:endParaRPr>
          </a:p>
        </p:txBody>
      </p:sp>
      <p:sp>
        <p:nvSpPr>
          <p:cNvPr id="544773" name="Line 5"/>
          <p:cNvSpPr>
            <a:spLocks noChangeShapeType="1"/>
          </p:cNvSpPr>
          <p:nvPr/>
        </p:nvSpPr>
        <p:spPr bwMode="auto">
          <a:xfrm flipV="1">
            <a:off x="1476375" y="2708275"/>
            <a:ext cx="5472113" cy="576263"/>
          </a:xfrm>
          <a:prstGeom prst="line">
            <a:avLst/>
          </a:prstGeom>
          <a:noFill/>
          <a:ln w="9525">
            <a:solidFill>
              <a:schemeClr val="tx1"/>
            </a:solidFill>
            <a:round/>
            <a:headEnd/>
            <a:tailEnd/>
          </a:ln>
          <a:effectLst/>
        </p:spPr>
        <p:txBody>
          <a:bodyPr anchor="ctr"/>
          <a:lstStyle/>
          <a:p>
            <a:pPr>
              <a:defRPr/>
            </a:pPr>
            <a:endParaRPr lang="zh-CN" altLang="en-US">
              <a:latin typeface="Arial" charset="0"/>
              <a:ea typeface="宋体" charset="-122"/>
            </a:endParaRPr>
          </a:p>
        </p:txBody>
      </p:sp>
      <p:sp>
        <p:nvSpPr>
          <p:cNvPr id="544774" name="Line 6"/>
          <p:cNvSpPr>
            <a:spLocks noChangeShapeType="1"/>
          </p:cNvSpPr>
          <p:nvPr/>
        </p:nvSpPr>
        <p:spPr bwMode="auto">
          <a:xfrm>
            <a:off x="1476375" y="3284538"/>
            <a:ext cx="5543550" cy="144462"/>
          </a:xfrm>
          <a:prstGeom prst="line">
            <a:avLst/>
          </a:prstGeom>
          <a:noFill/>
          <a:ln w="9525">
            <a:solidFill>
              <a:schemeClr val="tx1"/>
            </a:solidFill>
            <a:round/>
            <a:headEnd/>
            <a:tailEnd/>
          </a:ln>
          <a:effectLst/>
        </p:spPr>
        <p:txBody>
          <a:bodyPr anchor="ctr"/>
          <a:lstStyle/>
          <a:p>
            <a:pPr>
              <a:defRPr/>
            </a:pPr>
            <a:endParaRPr lang="zh-CN" altLang="en-US">
              <a:latin typeface="Arial" charset="0"/>
              <a:ea typeface="宋体" charset="-122"/>
            </a:endParaRPr>
          </a:p>
        </p:txBody>
      </p:sp>
      <p:sp>
        <p:nvSpPr>
          <p:cNvPr id="1031" name="Text Box 7"/>
          <p:cNvSpPr txBox="1">
            <a:spLocks noChangeArrowheads="1"/>
          </p:cNvSpPr>
          <p:nvPr/>
        </p:nvSpPr>
        <p:spPr bwMode="auto">
          <a:xfrm>
            <a:off x="5857875" y="5786438"/>
            <a:ext cx="2520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6000">
                <a:solidFill>
                  <a:srgbClr val="FF3300"/>
                </a:solidFill>
                <a:latin typeface="Arial" panose="020B0604020202020204" pitchFamily="34" charset="0"/>
                <a:ea typeface="宋体" panose="02010600030101010101" pitchFamily="2" charset="-122"/>
              </a:defRPr>
            </a:lvl1pPr>
            <a:lvl2pPr marL="742950" indent="-285750" eaLnBrk="0" hangingPunct="0">
              <a:defRPr sz="6000">
                <a:solidFill>
                  <a:srgbClr val="FF3300"/>
                </a:solidFill>
                <a:latin typeface="Arial" panose="020B0604020202020204" pitchFamily="34" charset="0"/>
                <a:ea typeface="宋体" panose="02010600030101010101" pitchFamily="2" charset="-122"/>
              </a:defRPr>
            </a:lvl2pPr>
            <a:lvl3pPr marL="1143000" indent="-228600" eaLnBrk="0" hangingPunct="0">
              <a:defRPr sz="6000">
                <a:solidFill>
                  <a:srgbClr val="FF3300"/>
                </a:solidFill>
                <a:latin typeface="Arial" panose="020B0604020202020204" pitchFamily="34" charset="0"/>
                <a:ea typeface="宋体" panose="02010600030101010101" pitchFamily="2" charset="-122"/>
              </a:defRPr>
            </a:lvl3pPr>
            <a:lvl4pPr marL="1600200" indent="-228600" eaLnBrk="0" hangingPunct="0">
              <a:defRPr sz="6000">
                <a:solidFill>
                  <a:srgbClr val="FF3300"/>
                </a:solidFill>
                <a:latin typeface="Arial" panose="020B0604020202020204" pitchFamily="34" charset="0"/>
                <a:ea typeface="宋体" panose="02010600030101010101" pitchFamily="2" charset="-122"/>
              </a:defRPr>
            </a:lvl4pPr>
            <a:lvl5pPr marL="2057400" indent="-228600" eaLnBrk="0" hangingPunct="0">
              <a:defRPr sz="6000">
                <a:solidFill>
                  <a:srgbClr val="FF33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9pPr>
          </a:lstStyle>
          <a:p>
            <a:pPr>
              <a:spcBef>
                <a:spcPct val="50000"/>
              </a:spcBef>
            </a:pPr>
            <a:r>
              <a:rPr lang="el-GR" altLang="zh-CN" sz="1800">
                <a:solidFill>
                  <a:srgbClr val="3399FF"/>
                </a:solidFill>
                <a:effectLst/>
              </a:rPr>
              <a:t>Χ</a:t>
            </a:r>
            <a:r>
              <a:rPr lang="en-GB" altLang="zh-CN" sz="1800" baseline="30000">
                <a:solidFill>
                  <a:srgbClr val="3399FF"/>
                </a:solidFill>
                <a:effectLst/>
              </a:rPr>
              <a:t>2 </a:t>
            </a:r>
            <a:r>
              <a:rPr lang="en-GB" altLang="zh-CN" sz="1800">
                <a:solidFill>
                  <a:srgbClr val="3399FF"/>
                </a:solidFill>
                <a:effectLst/>
              </a:rPr>
              <a:t> trend, p=0.021</a:t>
            </a:r>
            <a:endParaRPr lang="zh-CN" altLang="en-GB" sz="2800">
              <a:solidFill>
                <a:schemeClr val="tx1"/>
              </a:solidFill>
              <a:effectLst/>
              <a:latin typeface="Verdana" panose="020B0604030504040204" pitchFamily="34" charset="0"/>
            </a:endParaRPr>
          </a:p>
        </p:txBody>
      </p:sp>
      <p:sp>
        <p:nvSpPr>
          <p:cNvPr id="9" name="矩形 8"/>
          <p:cNvSpPr/>
          <p:nvPr/>
        </p:nvSpPr>
        <p:spPr>
          <a:xfrm>
            <a:off x="1000125" y="428625"/>
            <a:ext cx="6786563" cy="1016000"/>
          </a:xfrm>
          <a:prstGeom prst="rect">
            <a:avLst/>
          </a:prstGeom>
        </p:spPr>
        <p:txBody>
          <a:bodyPr>
            <a:spAutoFit/>
          </a:bodyPr>
          <a:lstStyle/>
          <a:p>
            <a:pPr>
              <a:defRPr/>
            </a:pPr>
            <a:r>
              <a:rPr lang="zh-CN" altLang="en-US" b="1" dirty="0">
                <a:solidFill>
                  <a:srgbClr val="FF0000"/>
                </a:solidFill>
                <a:latin typeface="华文楷体" pitchFamily="2" charset="-122"/>
                <a:ea typeface="华文楷体" pitchFamily="2" charset="-122"/>
              </a:rPr>
              <a:t>无烟立法挽救生命</a:t>
            </a:r>
            <a:endParaRPr lang="zh-CN" altLang="en-US" dirty="0">
              <a:solidFill>
                <a:srgbClr val="FF0000"/>
              </a:solidFill>
              <a:latin typeface="Arial" charset="0"/>
              <a:ea typeface="宋体"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457200" y="274638"/>
            <a:ext cx="8229600" cy="511175"/>
          </a:xfrm>
        </p:spPr>
        <p:txBody>
          <a:bodyPr lIns="91386" tIns="45695" rIns="91386" bIns="45695" anchor="b"/>
          <a:lstStyle/>
          <a:p>
            <a:r>
              <a:rPr lang="zh-CN" altLang="en-US" sz="4000" b="1" smtClean="0">
                <a:solidFill>
                  <a:srgbClr val="FF0000"/>
                </a:solidFill>
                <a:latin typeface="华文楷体" panose="02010600040101010101" pitchFamily="2" charset="-122"/>
                <a:ea typeface="华文楷体" panose="02010600040101010101" pitchFamily="2" charset="-122"/>
              </a:rPr>
              <a:t>美国</a:t>
            </a:r>
            <a:r>
              <a:rPr lang="en-US" altLang="zh-CN" sz="4000" b="1" smtClean="0">
                <a:solidFill>
                  <a:srgbClr val="FF0000"/>
                </a:solidFill>
                <a:latin typeface="华文楷体" panose="02010600040101010101" pitchFamily="2" charset="-122"/>
                <a:ea typeface="华文楷体" panose="02010600040101010101" pitchFamily="2" charset="-122"/>
              </a:rPr>
              <a:t>Pueblo</a:t>
            </a:r>
            <a:r>
              <a:rPr lang="zh-CN" altLang="en-US" sz="4000" b="1" smtClean="0">
                <a:solidFill>
                  <a:srgbClr val="FF0000"/>
                </a:solidFill>
                <a:latin typeface="华文楷体" panose="02010600040101010101" pitchFamily="2" charset="-122"/>
                <a:ea typeface="华文楷体" panose="02010600040101010101" pitchFamily="2" charset="-122"/>
              </a:rPr>
              <a:t>禁烟前后急性心梗比较</a:t>
            </a:r>
            <a:endParaRPr lang="en-US" altLang="zh-CN" sz="4000" b="1" smtClean="0">
              <a:solidFill>
                <a:srgbClr val="FF0000"/>
              </a:solidFill>
              <a:latin typeface="华文楷体" panose="02010600040101010101" pitchFamily="2" charset="-122"/>
              <a:ea typeface="华文楷体" panose="02010600040101010101" pitchFamily="2" charset="-122"/>
            </a:endParaRPr>
          </a:p>
        </p:txBody>
      </p:sp>
      <p:sp>
        <p:nvSpPr>
          <p:cNvPr id="26627" name="Slide Number Placeholder 2"/>
          <p:cNvSpPr txBox="1">
            <a:spLocks noGrp="1"/>
          </p:cNvSpPr>
          <p:nvPr/>
        </p:nvSpPr>
        <p:spPr bwMode="auto">
          <a:xfrm>
            <a:off x="8285163" y="6521450"/>
            <a:ext cx="5143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sz="6000">
                <a:solidFill>
                  <a:srgbClr val="FF3300"/>
                </a:solidFill>
                <a:latin typeface="Arial" panose="020B0604020202020204" pitchFamily="34" charset="0"/>
                <a:ea typeface="宋体" panose="02010600030101010101" pitchFamily="2" charset="-122"/>
              </a:defRPr>
            </a:lvl1pPr>
            <a:lvl2pPr marL="742950" indent="-285750" eaLnBrk="0" hangingPunct="0">
              <a:defRPr sz="6000">
                <a:solidFill>
                  <a:srgbClr val="FF3300"/>
                </a:solidFill>
                <a:latin typeface="Arial" panose="020B0604020202020204" pitchFamily="34" charset="0"/>
                <a:ea typeface="宋体" panose="02010600030101010101" pitchFamily="2" charset="-122"/>
              </a:defRPr>
            </a:lvl2pPr>
            <a:lvl3pPr marL="1143000" indent="-228600" eaLnBrk="0" hangingPunct="0">
              <a:defRPr sz="6000">
                <a:solidFill>
                  <a:srgbClr val="FF3300"/>
                </a:solidFill>
                <a:latin typeface="Arial" panose="020B0604020202020204" pitchFamily="34" charset="0"/>
                <a:ea typeface="宋体" panose="02010600030101010101" pitchFamily="2" charset="-122"/>
              </a:defRPr>
            </a:lvl3pPr>
            <a:lvl4pPr marL="1600200" indent="-228600" eaLnBrk="0" hangingPunct="0">
              <a:defRPr sz="6000">
                <a:solidFill>
                  <a:srgbClr val="FF3300"/>
                </a:solidFill>
                <a:latin typeface="Arial" panose="020B0604020202020204" pitchFamily="34" charset="0"/>
                <a:ea typeface="宋体" panose="02010600030101010101" pitchFamily="2" charset="-122"/>
              </a:defRPr>
            </a:lvl4pPr>
            <a:lvl5pPr marL="2057400" indent="-228600" eaLnBrk="0" hangingPunct="0">
              <a:defRPr sz="6000">
                <a:solidFill>
                  <a:srgbClr val="FF33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9pPr>
          </a:lstStyle>
          <a:p>
            <a:pPr eaLnBrk="1" hangingPunct="1"/>
            <a:fld id="{D1F9140D-C4A4-4486-974A-4AAB965917C8}" type="slidenum">
              <a:rPr lang="en-US" altLang="zh-CN" sz="1200">
                <a:solidFill>
                  <a:srgbClr val="FFFFFF"/>
                </a:solidFill>
                <a:effectLst/>
                <a:latin typeface="Trebuchet MS" panose="020B0603020202020204" pitchFamily="34" charset="0"/>
              </a:rPr>
              <a:pPr eaLnBrk="1" hangingPunct="1"/>
              <a:t>19</a:t>
            </a:fld>
            <a:endParaRPr lang="en-US" altLang="zh-CN" sz="1200">
              <a:solidFill>
                <a:srgbClr val="FFFFFF"/>
              </a:solidFill>
              <a:effectLst/>
              <a:latin typeface="Trebuchet MS" panose="020B0603020202020204" pitchFamily="34" charset="0"/>
            </a:endParaRPr>
          </a:p>
        </p:txBody>
      </p:sp>
      <p:pic>
        <p:nvPicPr>
          <p:cNvPr id="26628" name="Picture 4" descr="GTC_lec5.3a_slide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8063" y="812800"/>
            <a:ext cx="6891337" cy="516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19"/>
          <p:cNvSpPr>
            <a:spLocks noChangeArrowheads="1"/>
          </p:cNvSpPr>
          <p:nvPr/>
        </p:nvSpPr>
        <p:spPr bwMode="auto">
          <a:xfrm>
            <a:off x="406400" y="6049963"/>
            <a:ext cx="39655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eaLnBrk="0" hangingPunct="0">
              <a:defRPr sz="6000">
                <a:solidFill>
                  <a:srgbClr val="FF3300"/>
                </a:solidFill>
                <a:latin typeface="Arial" panose="020B0604020202020204" pitchFamily="34" charset="0"/>
                <a:ea typeface="宋体" panose="02010600030101010101" pitchFamily="2" charset="-122"/>
              </a:defRPr>
            </a:lvl1pPr>
            <a:lvl2pPr marL="742950" indent="-285750" eaLnBrk="0" hangingPunct="0">
              <a:defRPr sz="6000">
                <a:solidFill>
                  <a:srgbClr val="FF3300"/>
                </a:solidFill>
                <a:latin typeface="Arial" panose="020B0604020202020204" pitchFamily="34" charset="0"/>
                <a:ea typeface="宋体" panose="02010600030101010101" pitchFamily="2" charset="-122"/>
              </a:defRPr>
            </a:lvl2pPr>
            <a:lvl3pPr marL="1143000" indent="-228600" eaLnBrk="0" hangingPunct="0">
              <a:defRPr sz="6000">
                <a:solidFill>
                  <a:srgbClr val="FF3300"/>
                </a:solidFill>
                <a:latin typeface="Arial" panose="020B0604020202020204" pitchFamily="34" charset="0"/>
                <a:ea typeface="宋体" panose="02010600030101010101" pitchFamily="2" charset="-122"/>
              </a:defRPr>
            </a:lvl3pPr>
            <a:lvl4pPr marL="1600200" indent="-228600" eaLnBrk="0" hangingPunct="0">
              <a:defRPr sz="6000">
                <a:solidFill>
                  <a:srgbClr val="FF3300"/>
                </a:solidFill>
                <a:latin typeface="Arial" panose="020B0604020202020204" pitchFamily="34" charset="0"/>
                <a:ea typeface="宋体" panose="02010600030101010101" pitchFamily="2" charset="-122"/>
              </a:defRPr>
            </a:lvl4pPr>
            <a:lvl5pPr marL="2057400" indent="-228600" eaLnBrk="0" hangingPunct="0">
              <a:defRPr sz="6000">
                <a:solidFill>
                  <a:srgbClr val="FF33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9pPr>
          </a:lstStyle>
          <a:p>
            <a:r>
              <a:rPr lang="en-US" altLang="zh-CN" sz="1200">
                <a:solidFill>
                  <a:schemeClr val="tx1"/>
                </a:solidFill>
                <a:effectLst/>
                <a:latin typeface="Trebuchet MS" panose="020B0603020202020204" pitchFamily="34" charset="0"/>
                <a:ea typeface="MS PGothic" panose="020B0600070205080204" pitchFamily="34" charset="-128"/>
              </a:rPr>
              <a:t>Source: adapted by CTLT from B</a:t>
            </a:r>
            <a:r>
              <a:rPr lang="en-US" altLang="zh-CN" sz="1200">
                <a:solidFill>
                  <a:schemeClr val="tx1"/>
                </a:solidFill>
                <a:effectLst/>
                <a:latin typeface="Trebuchet MS" panose="020B0603020202020204" pitchFamily="34" charset="0"/>
              </a:rPr>
              <a:t>artecchi, et al. (2006).</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285750" y="714375"/>
            <a:ext cx="8143875" cy="609600"/>
          </a:xfrm>
        </p:spPr>
        <p:txBody>
          <a:bodyPr/>
          <a:lstStyle/>
          <a:p>
            <a:pPr eaLnBrk="1" hangingPunct="1">
              <a:defRPr/>
            </a:pPr>
            <a:r>
              <a:rPr lang="zh-CN" altLang="en-US" sz="4000" b="1" dirty="0" smtClean="0">
                <a:solidFill>
                  <a:schemeClr val="accent2">
                    <a:lumMod val="60000"/>
                    <a:lumOff val="40000"/>
                  </a:schemeClr>
                </a:solidFill>
                <a:latin typeface="华文楷体" pitchFamily="2" charset="-122"/>
                <a:ea typeface="华文楷体" pitchFamily="2" charset="-122"/>
              </a:rPr>
              <a:t>世界卫生组织烟草控制框架条约</a:t>
            </a:r>
            <a:r>
              <a:rPr lang="en-US" altLang="zh-CN" sz="4000" b="1" dirty="0" smtClean="0">
                <a:solidFill>
                  <a:schemeClr val="accent2">
                    <a:lumMod val="60000"/>
                    <a:lumOff val="40000"/>
                  </a:schemeClr>
                </a:solidFill>
                <a:latin typeface="华文楷体" pitchFamily="2" charset="-122"/>
                <a:ea typeface="华文楷体" pitchFamily="2" charset="-122"/>
              </a:rPr>
              <a:t/>
            </a:r>
            <a:br>
              <a:rPr lang="en-US" altLang="zh-CN" sz="4000" b="1" dirty="0" smtClean="0">
                <a:solidFill>
                  <a:schemeClr val="accent2">
                    <a:lumMod val="60000"/>
                    <a:lumOff val="40000"/>
                  </a:schemeClr>
                </a:solidFill>
                <a:latin typeface="华文楷体" pitchFamily="2" charset="-122"/>
                <a:ea typeface="华文楷体" pitchFamily="2" charset="-122"/>
              </a:rPr>
            </a:br>
            <a:r>
              <a:rPr lang="zh-CN" altLang="en-GB" sz="4000" b="1" dirty="0" smtClean="0">
                <a:solidFill>
                  <a:schemeClr val="accent2">
                    <a:lumMod val="60000"/>
                    <a:lumOff val="40000"/>
                  </a:schemeClr>
                </a:solidFill>
                <a:latin typeface="华文楷体" pitchFamily="2" charset="-122"/>
                <a:ea typeface="华文楷体" pitchFamily="2" charset="-122"/>
              </a:rPr>
              <a:t>第</a:t>
            </a:r>
            <a:r>
              <a:rPr lang="en-GB" altLang="zh-CN" sz="4000" b="1" dirty="0" smtClean="0">
                <a:solidFill>
                  <a:schemeClr val="accent2">
                    <a:lumMod val="60000"/>
                    <a:lumOff val="40000"/>
                  </a:schemeClr>
                </a:solidFill>
                <a:latin typeface="华文楷体" pitchFamily="2" charset="-122"/>
                <a:ea typeface="华文楷体" pitchFamily="2" charset="-122"/>
              </a:rPr>
              <a:t>8</a:t>
            </a:r>
            <a:r>
              <a:rPr lang="zh-CN" altLang="en-GB" sz="4000" b="1" dirty="0" smtClean="0">
                <a:solidFill>
                  <a:schemeClr val="accent2">
                    <a:lumMod val="60000"/>
                    <a:lumOff val="40000"/>
                  </a:schemeClr>
                </a:solidFill>
                <a:latin typeface="华文楷体" pitchFamily="2" charset="-122"/>
                <a:ea typeface="华文楷体" pitchFamily="2" charset="-122"/>
              </a:rPr>
              <a:t>条： 防止接触烟草烟雾</a:t>
            </a:r>
            <a:r>
              <a:rPr lang="en-GB" altLang="zh-CN" sz="2000" b="1" dirty="0" smtClean="0">
                <a:solidFill>
                  <a:schemeClr val="accent2">
                    <a:lumMod val="60000"/>
                    <a:lumOff val="40000"/>
                  </a:schemeClr>
                </a:solidFill>
                <a:latin typeface="华文楷体" pitchFamily="2" charset="-122"/>
                <a:ea typeface="华文楷体" pitchFamily="2" charset="-122"/>
              </a:rPr>
              <a:t> </a:t>
            </a:r>
            <a:r>
              <a:rPr lang="en-GB" altLang="zh-CN" sz="1600" b="1" dirty="0" smtClean="0">
                <a:solidFill>
                  <a:schemeClr val="accent2">
                    <a:lumMod val="60000"/>
                    <a:lumOff val="40000"/>
                  </a:schemeClr>
                </a:solidFill>
                <a:latin typeface="华文楷体" pitchFamily="2" charset="-122"/>
                <a:ea typeface="华文楷体" pitchFamily="2" charset="-122"/>
              </a:rPr>
              <a:t> </a:t>
            </a:r>
            <a:endParaRPr lang="zh-CN" altLang="en-US" sz="1600" b="1" dirty="0" smtClean="0">
              <a:solidFill>
                <a:schemeClr val="accent2">
                  <a:lumMod val="60000"/>
                  <a:lumOff val="40000"/>
                </a:schemeClr>
              </a:solidFill>
              <a:latin typeface="华文楷体" pitchFamily="2" charset="-122"/>
              <a:ea typeface="华文楷体" pitchFamily="2" charset="-122"/>
            </a:endParaRPr>
          </a:p>
        </p:txBody>
      </p:sp>
      <p:pic>
        <p:nvPicPr>
          <p:cNvPr id="7171" name="Picture 4" descr="Smokef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313" y="1714500"/>
            <a:ext cx="6335712" cy="454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Smoking-Pu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484313"/>
            <a:ext cx="735488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357188" y="642938"/>
            <a:ext cx="8215312" cy="584200"/>
          </a:xfrm>
          <a:prstGeom prst="rect">
            <a:avLst/>
          </a:prstGeom>
        </p:spPr>
        <p:txBody>
          <a:bodyPr>
            <a:spAutoFit/>
          </a:bodyPr>
          <a:lstStyle/>
          <a:p>
            <a:pPr>
              <a:defRPr/>
            </a:pPr>
            <a:r>
              <a:rPr lang="zh-CN" altLang="en-US" sz="3200" b="1" dirty="0">
                <a:solidFill>
                  <a:srgbClr val="FF0000"/>
                </a:solidFill>
                <a:latin typeface="华文楷体" pitchFamily="2" charset="-122"/>
                <a:ea typeface="华文楷体" pitchFamily="2" charset="-122"/>
              </a:rPr>
              <a:t>英国和爱尔兰禁烟前后酒吧吸烟情况比较</a:t>
            </a:r>
            <a:endParaRPr lang="en-US" altLang="zh-CN" sz="3200" b="1" dirty="0">
              <a:solidFill>
                <a:srgbClr val="FF0000"/>
              </a:solidFill>
              <a:latin typeface="华文楷体" pitchFamily="2" charset="-122"/>
              <a:ea typeface="华文楷体" pitchFamily="2"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Text Box 2"/>
          <p:cNvSpPr txBox="1">
            <a:spLocks noChangeArrowheads="1"/>
          </p:cNvSpPr>
          <p:nvPr/>
        </p:nvSpPr>
        <p:spPr bwMode="auto">
          <a:xfrm>
            <a:off x="0" y="5410200"/>
            <a:ext cx="9144000" cy="1044575"/>
          </a:xfrm>
          <a:prstGeom prst="rect">
            <a:avLst/>
          </a:prstGeom>
          <a:solidFill>
            <a:srgbClr val="FFFF00"/>
          </a:solidFill>
          <a:ln w="38100">
            <a:solidFill>
              <a:srgbClr val="FF0000"/>
            </a:solidFill>
            <a:miter lim="800000"/>
            <a:headEnd/>
            <a:tailEnd/>
          </a:ln>
        </p:spPr>
        <p:txBody>
          <a:bodyPr>
            <a:spAutoFit/>
          </a:bodyPr>
          <a:lstStyle>
            <a:lvl1pPr eaLnBrk="0" hangingPunct="0">
              <a:defRPr sz="6000">
                <a:solidFill>
                  <a:srgbClr val="FF3300"/>
                </a:solidFill>
                <a:latin typeface="Arial" panose="020B0604020202020204" pitchFamily="34" charset="0"/>
                <a:ea typeface="宋体" panose="02010600030101010101" pitchFamily="2" charset="-122"/>
              </a:defRPr>
            </a:lvl1pPr>
            <a:lvl2pPr marL="742950" indent="-285750" eaLnBrk="0" hangingPunct="0">
              <a:defRPr sz="6000">
                <a:solidFill>
                  <a:srgbClr val="FF3300"/>
                </a:solidFill>
                <a:latin typeface="Arial" panose="020B0604020202020204" pitchFamily="34" charset="0"/>
                <a:ea typeface="宋体" panose="02010600030101010101" pitchFamily="2" charset="-122"/>
              </a:defRPr>
            </a:lvl2pPr>
            <a:lvl3pPr marL="1143000" indent="-228600" eaLnBrk="0" hangingPunct="0">
              <a:defRPr sz="6000">
                <a:solidFill>
                  <a:srgbClr val="FF3300"/>
                </a:solidFill>
                <a:latin typeface="Arial" panose="020B0604020202020204" pitchFamily="34" charset="0"/>
                <a:ea typeface="宋体" panose="02010600030101010101" pitchFamily="2" charset="-122"/>
              </a:defRPr>
            </a:lvl3pPr>
            <a:lvl4pPr marL="1600200" indent="-228600" eaLnBrk="0" hangingPunct="0">
              <a:defRPr sz="6000">
                <a:solidFill>
                  <a:srgbClr val="FF3300"/>
                </a:solidFill>
                <a:latin typeface="Arial" panose="020B0604020202020204" pitchFamily="34" charset="0"/>
                <a:ea typeface="宋体" panose="02010600030101010101" pitchFamily="2" charset="-122"/>
              </a:defRPr>
            </a:lvl4pPr>
            <a:lvl5pPr marL="2057400" indent="-228600" eaLnBrk="0" hangingPunct="0">
              <a:defRPr sz="6000">
                <a:solidFill>
                  <a:srgbClr val="FF33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9pPr>
          </a:lstStyle>
          <a:p>
            <a:r>
              <a:rPr lang="en-US" altLang="zh-CN" sz="2000" b="1">
                <a:solidFill>
                  <a:schemeClr val="tx1"/>
                </a:solidFill>
                <a:effectLst/>
                <a:latin typeface="Helvetica" panose="020B0604020202020204" pitchFamily="34" charset="0"/>
              </a:rPr>
              <a:t>Proportion of homes allowing smoking has </a:t>
            </a:r>
            <a:r>
              <a:rPr lang="en-US" altLang="zh-CN" sz="2000" b="1" u="sng">
                <a:solidFill>
                  <a:srgbClr val="0000CC"/>
                </a:solidFill>
                <a:effectLst/>
                <a:latin typeface="Helvetica" panose="020B0604020202020204" pitchFamily="34" charset="0"/>
              </a:rPr>
              <a:t>decreased</a:t>
            </a:r>
            <a:r>
              <a:rPr lang="en-US" altLang="zh-CN" sz="2000" b="1">
                <a:solidFill>
                  <a:schemeClr val="tx1"/>
                </a:solidFill>
                <a:effectLst/>
                <a:latin typeface="Helvetica" panose="020B0604020202020204" pitchFamily="34" charset="0"/>
              </a:rPr>
              <a:t> in Ireland since the ban (p=.002): Home bans have</a:t>
            </a:r>
            <a:r>
              <a:rPr lang="en-US" altLang="zh-CN" sz="2000" b="1">
                <a:solidFill>
                  <a:srgbClr val="0000CC"/>
                </a:solidFill>
                <a:effectLst/>
                <a:latin typeface="Helvetica" panose="020B0604020202020204" pitchFamily="34" charset="0"/>
              </a:rPr>
              <a:t> </a:t>
            </a:r>
            <a:r>
              <a:rPr lang="en-US" altLang="zh-CN" sz="2000" b="1" u="sng">
                <a:solidFill>
                  <a:srgbClr val="0000CC"/>
                </a:solidFill>
                <a:effectLst/>
                <a:latin typeface="Helvetica" panose="020B0604020202020204" pitchFamily="34" charset="0"/>
              </a:rPr>
              <a:t>increased</a:t>
            </a:r>
            <a:r>
              <a:rPr lang="en-US" altLang="zh-CN" sz="2000" b="1">
                <a:solidFill>
                  <a:schemeClr val="tx1"/>
                </a:solidFill>
                <a:effectLst/>
                <a:latin typeface="Helvetica" panose="020B0604020202020204" pitchFamily="34" charset="0"/>
              </a:rPr>
              <a:t> after the ban</a:t>
            </a:r>
          </a:p>
          <a:p>
            <a:r>
              <a:rPr lang="zh-CN" altLang="en-US" sz="2000" b="1">
                <a:solidFill>
                  <a:schemeClr val="tx1"/>
                </a:solidFill>
                <a:effectLst/>
                <a:latin typeface="Helvetica" panose="020B0604020202020204" pitchFamily="34" charset="0"/>
                <a:ea typeface="黑体" panose="02010609060101010101" pitchFamily="49" charset="-122"/>
              </a:rPr>
              <a:t>爱尔兰自从禁令发出后家庭允许吸烟的比例已经下降</a:t>
            </a:r>
          </a:p>
        </p:txBody>
      </p:sp>
      <p:pic>
        <p:nvPicPr>
          <p:cNvPr id="28675" name="Picture 3" descr="Home-Smo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268413"/>
            <a:ext cx="5834062" cy="39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矩形 3"/>
          <p:cNvSpPr>
            <a:spLocks noChangeArrowheads="1"/>
          </p:cNvSpPr>
          <p:nvPr/>
        </p:nvSpPr>
        <p:spPr bwMode="auto">
          <a:xfrm>
            <a:off x="642938" y="428625"/>
            <a:ext cx="76438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rgbClr val="FF3300"/>
                </a:solidFill>
                <a:latin typeface="Arial" panose="020B0604020202020204" pitchFamily="34" charset="0"/>
                <a:ea typeface="宋体" panose="02010600030101010101" pitchFamily="2" charset="-122"/>
              </a:defRPr>
            </a:lvl1pPr>
            <a:lvl2pPr marL="742950" indent="-285750" eaLnBrk="0" hangingPunct="0">
              <a:defRPr sz="6000">
                <a:solidFill>
                  <a:srgbClr val="FF3300"/>
                </a:solidFill>
                <a:latin typeface="Arial" panose="020B0604020202020204" pitchFamily="34" charset="0"/>
                <a:ea typeface="宋体" panose="02010600030101010101" pitchFamily="2" charset="-122"/>
              </a:defRPr>
            </a:lvl2pPr>
            <a:lvl3pPr marL="1143000" indent="-228600" eaLnBrk="0" hangingPunct="0">
              <a:defRPr sz="6000">
                <a:solidFill>
                  <a:srgbClr val="FF3300"/>
                </a:solidFill>
                <a:latin typeface="Arial" panose="020B0604020202020204" pitchFamily="34" charset="0"/>
                <a:ea typeface="宋体" panose="02010600030101010101" pitchFamily="2" charset="-122"/>
              </a:defRPr>
            </a:lvl3pPr>
            <a:lvl4pPr marL="1600200" indent="-228600" eaLnBrk="0" hangingPunct="0">
              <a:defRPr sz="6000">
                <a:solidFill>
                  <a:srgbClr val="FF3300"/>
                </a:solidFill>
                <a:latin typeface="Arial" panose="020B0604020202020204" pitchFamily="34" charset="0"/>
                <a:ea typeface="宋体" panose="02010600030101010101" pitchFamily="2" charset="-122"/>
              </a:defRPr>
            </a:lvl4pPr>
            <a:lvl5pPr marL="2057400" indent="-228600" eaLnBrk="0" hangingPunct="0">
              <a:defRPr sz="6000">
                <a:solidFill>
                  <a:srgbClr val="FF33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9pPr>
          </a:lstStyle>
          <a:p>
            <a:r>
              <a:rPr lang="zh-CN" altLang="en-US" sz="3200" b="1">
                <a:solidFill>
                  <a:srgbClr val="FF0000"/>
                </a:solidFill>
                <a:effectLst/>
                <a:latin typeface="Helvetica" panose="020B0604020202020204" pitchFamily="34" charset="0"/>
                <a:ea typeface="黑体" panose="02010609060101010101" pitchFamily="49" charset="-122"/>
              </a:rPr>
              <a:t>爱尔兰禁烟令前后家庭允许吸烟的比较</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8562"/>
                                        </p:tgtEl>
                                        <p:attrNameLst>
                                          <p:attrName>style.visibility</p:attrName>
                                        </p:attrNameLst>
                                      </p:cBhvr>
                                      <p:to>
                                        <p:strVal val="visible"/>
                                      </p:to>
                                    </p:set>
                                    <p:animEffect transition="in" filter="fade">
                                      <p:cBhvr>
                                        <p:cTn id="7" dur="500"/>
                                        <p:tgtEl>
                                          <p:spTgt spid="578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562"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19" name="Rectangle 43"/>
          <p:cNvSpPr>
            <a:spLocks noGrp="1" noChangeArrowheads="1"/>
          </p:cNvSpPr>
          <p:nvPr>
            <p:ph type="title" idx="4294967295"/>
          </p:nvPr>
        </p:nvSpPr>
        <p:spPr>
          <a:xfrm>
            <a:off x="357188" y="285750"/>
            <a:ext cx="8388350" cy="1079500"/>
          </a:xfrm>
        </p:spPr>
        <p:txBody>
          <a:bodyPr lIns="92075" tIns="46038" rIns="92075" bIns="46038"/>
          <a:lstStyle/>
          <a:p>
            <a:pPr>
              <a:defRPr/>
            </a:pPr>
            <a:r>
              <a:rPr lang="en-US" altLang="zh-CN" sz="2800" b="1" dirty="0">
                <a:solidFill>
                  <a:schemeClr val="accent2">
                    <a:lumMod val="60000"/>
                    <a:lumOff val="40000"/>
                  </a:schemeClr>
                </a:solidFill>
                <a:latin typeface="华文楷体" pitchFamily="2" charset="-122"/>
                <a:ea typeface="华文楷体" pitchFamily="2" charset="-122"/>
              </a:rPr>
              <a:t/>
            </a:r>
            <a:br>
              <a:rPr lang="en-US" altLang="zh-CN" sz="2800" b="1" dirty="0">
                <a:solidFill>
                  <a:schemeClr val="accent2">
                    <a:lumMod val="60000"/>
                    <a:lumOff val="40000"/>
                  </a:schemeClr>
                </a:solidFill>
                <a:latin typeface="华文楷体" pitchFamily="2" charset="-122"/>
                <a:ea typeface="华文楷体" pitchFamily="2" charset="-122"/>
              </a:rPr>
            </a:br>
            <a:r>
              <a:rPr lang="zh-CN" altLang="en-US" sz="4000" b="1" dirty="0">
                <a:solidFill>
                  <a:srgbClr val="FF0000"/>
                </a:solidFill>
                <a:latin typeface="华文楷体" pitchFamily="2" charset="-122"/>
                <a:ea typeface="华文楷体" pitchFamily="2" charset="-122"/>
              </a:rPr>
              <a:t>自愿的禁烟</a:t>
            </a:r>
            <a:r>
              <a:rPr lang="zh-CN" altLang="en-US" sz="4000" b="1" dirty="0" smtClean="0">
                <a:solidFill>
                  <a:srgbClr val="FF0000"/>
                </a:solidFill>
                <a:latin typeface="华文楷体" pitchFamily="2" charset="-122"/>
                <a:ea typeface="华文楷体" pitchFamily="2" charset="-122"/>
              </a:rPr>
              <a:t>政策无效</a:t>
            </a:r>
            <a:r>
              <a:rPr lang="zh-CN" altLang="en-US" sz="2800" b="1" dirty="0">
                <a:solidFill>
                  <a:schemeClr val="accent2">
                    <a:lumMod val="60000"/>
                    <a:lumOff val="40000"/>
                  </a:schemeClr>
                </a:solidFill>
                <a:latin typeface="华文楷体" pitchFamily="2" charset="-122"/>
                <a:ea typeface="华文楷体" pitchFamily="2" charset="-122"/>
              </a:rPr>
              <a:t/>
            </a:r>
            <a:br>
              <a:rPr lang="zh-CN" altLang="en-US" sz="2800" b="1" dirty="0">
                <a:solidFill>
                  <a:schemeClr val="accent2">
                    <a:lumMod val="60000"/>
                    <a:lumOff val="40000"/>
                  </a:schemeClr>
                </a:solidFill>
                <a:latin typeface="华文楷体" pitchFamily="2" charset="-122"/>
                <a:ea typeface="华文楷体" pitchFamily="2" charset="-122"/>
              </a:rPr>
            </a:br>
            <a:r>
              <a:rPr lang="zh-CN" altLang="en-US" sz="2800" b="1" dirty="0">
                <a:solidFill>
                  <a:schemeClr val="accent2">
                    <a:lumMod val="60000"/>
                    <a:lumOff val="40000"/>
                  </a:schemeClr>
                </a:solidFill>
                <a:latin typeface="华文楷体" pitchFamily="2" charset="-122"/>
                <a:ea typeface="华文楷体" pitchFamily="2" charset="-122"/>
              </a:rPr>
              <a:t>        </a:t>
            </a:r>
            <a:r>
              <a:rPr lang="zh-CN" altLang="en-US" sz="1800" b="1" dirty="0">
                <a:solidFill>
                  <a:schemeClr val="accent2">
                    <a:lumMod val="60000"/>
                    <a:lumOff val="40000"/>
                  </a:schemeClr>
                </a:solidFill>
                <a:latin typeface="华文楷体" pitchFamily="2" charset="-122"/>
                <a:ea typeface="华文楷体" pitchFamily="2" charset="-122"/>
              </a:rPr>
              <a:t>         </a:t>
            </a:r>
            <a:r>
              <a:rPr lang="zh-CN" altLang="en-US" sz="1400" b="1" dirty="0">
                <a:solidFill>
                  <a:schemeClr val="accent2">
                    <a:lumMod val="60000"/>
                    <a:lumOff val="40000"/>
                  </a:schemeClr>
                </a:solidFill>
                <a:latin typeface="华文楷体" pitchFamily="2" charset="-122"/>
                <a:ea typeface="华文楷体" pitchFamily="2" charset="-122"/>
              </a:rPr>
              <a:t> </a:t>
            </a:r>
          </a:p>
        </p:txBody>
      </p:sp>
      <p:graphicFrame>
        <p:nvGraphicFramePr>
          <p:cNvPr id="2050" name="Object 7"/>
          <p:cNvGraphicFramePr>
            <a:graphicFrameLocks noChangeAspect="1"/>
          </p:cNvGraphicFramePr>
          <p:nvPr>
            <p:ph sz="half" idx="4294967295"/>
          </p:nvPr>
        </p:nvGraphicFramePr>
        <p:xfrm>
          <a:off x="1643063" y="1357313"/>
          <a:ext cx="5656262" cy="3559175"/>
        </p:xfrm>
        <a:graphic>
          <a:graphicData uri="http://schemas.openxmlformats.org/presentationml/2006/ole">
            <mc:AlternateContent xmlns:mc="http://schemas.openxmlformats.org/markup-compatibility/2006">
              <mc:Choice xmlns:v="urn:schemas-microsoft-com:vml" Requires="v">
                <p:oleObj spid="_x0000_s2054" name="图表" r:id="rId3" imgW="5857850" imgH="3686175" progId="MSGraph.Chart.8">
                  <p:embed followColorScheme="full"/>
                </p:oleObj>
              </mc:Choice>
              <mc:Fallback>
                <p:oleObj name="图表" r:id="rId3" imgW="5857850" imgH="3686175" progId="MSGraph.Chart.8">
                  <p:embed followColorScheme="full"/>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3063" y="1357313"/>
                        <a:ext cx="5656262" cy="3559175"/>
                      </a:xfrm>
                      <a:prstGeom prst="rect">
                        <a:avLst/>
                      </a:prstGeom>
                    </p:spPr>
                  </p:pic>
                </p:oleObj>
              </mc:Fallback>
            </mc:AlternateContent>
          </a:graphicData>
        </a:graphic>
      </p:graphicFrame>
      <p:sp>
        <p:nvSpPr>
          <p:cNvPr id="583684" name="Text Box 4"/>
          <p:cNvSpPr txBox="1">
            <a:spLocks noChangeArrowheads="1"/>
          </p:cNvSpPr>
          <p:nvPr/>
        </p:nvSpPr>
        <p:spPr bwMode="auto">
          <a:xfrm>
            <a:off x="2286000" y="4929188"/>
            <a:ext cx="5976938" cy="461962"/>
          </a:xfrm>
          <a:prstGeom prst="rect">
            <a:avLst/>
          </a:prstGeom>
          <a:noFill/>
          <a:ln w="19050">
            <a:noFill/>
            <a:miter lim="800000"/>
            <a:headEnd/>
            <a:tailEnd/>
          </a:ln>
          <a:effectLst>
            <a:outerShdw dist="17961" dir="2700000" algn="ctr" rotWithShape="0">
              <a:schemeClr val="bg1"/>
            </a:outerShdw>
          </a:effectLst>
        </p:spPr>
        <p:txBody>
          <a:bodyPr>
            <a:spAutoFit/>
          </a:bodyPr>
          <a:lstStyle/>
          <a:p>
            <a:pPr>
              <a:spcBef>
                <a:spcPct val="50000"/>
              </a:spcBef>
              <a:defRPr/>
            </a:pPr>
            <a:r>
              <a:rPr lang="zh-CN" altLang="en-US" sz="2400" b="1" u="sng" dirty="0">
                <a:solidFill>
                  <a:schemeClr val="accent2">
                    <a:lumMod val="60000"/>
                    <a:lumOff val="40000"/>
                  </a:schemeClr>
                </a:solidFill>
                <a:effectLst>
                  <a:outerShdw blurRad="38100" dist="38100" dir="2700000" algn="tl">
                    <a:srgbClr val="C0C0C0"/>
                  </a:outerShdw>
                </a:effectLst>
                <a:latin typeface="黑体" pitchFamily="2" charset="-122"/>
                <a:ea typeface="黑体" pitchFamily="2" charset="-122"/>
              </a:rPr>
              <a:t>北京市</a:t>
            </a:r>
            <a:r>
              <a:rPr lang="en-US" altLang="zh-CN" sz="2400" b="1" u="sng" dirty="0">
                <a:solidFill>
                  <a:schemeClr val="accent2">
                    <a:lumMod val="60000"/>
                    <a:lumOff val="40000"/>
                  </a:schemeClr>
                </a:solidFill>
                <a:effectLst>
                  <a:outerShdw blurRad="38100" dist="38100" dir="2700000" algn="tl">
                    <a:srgbClr val="C0C0C0"/>
                  </a:outerShdw>
                </a:effectLst>
                <a:latin typeface="黑体" pitchFamily="2" charset="-122"/>
                <a:ea typeface="黑体" pitchFamily="2" charset="-122"/>
              </a:rPr>
              <a:t>1996</a:t>
            </a:r>
            <a:r>
              <a:rPr lang="zh-CN" altLang="en-US" sz="2400" b="1" u="sng" dirty="0">
                <a:solidFill>
                  <a:schemeClr val="accent2">
                    <a:lumMod val="60000"/>
                    <a:lumOff val="40000"/>
                  </a:schemeClr>
                </a:solidFill>
                <a:effectLst>
                  <a:outerShdw blurRad="38100" dist="38100" dir="2700000" algn="tl">
                    <a:srgbClr val="C0C0C0"/>
                  </a:outerShdw>
                </a:effectLst>
                <a:latin typeface="黑体" pitchFamily="2" charset="-122"/>
                <a:ea typeface="黑体" pitchFamily="2" charset="-122"/>
              </a:rPr>
              <a:t>，</a:t>
            </a:r>
            <a:r>
              <a:rPr lang="en-US" altLang="zh-CN" sz="2400" b="1" u="sng" dirty="0">
                <a:solidFill>
                  <a:schemeClr val="accent2">
                    <a:lumMod val="60000"/>
                    <a:lumOff val="40000"/>
                  </a:schemeClr>
                </a:solidFill>
                <a:effectLst>
                  <a:outerShdw blurRad="38100" dist="38100" dir="2700000" algn="tl">
                    <a:srgbClr val="C0C0C0"/>
                  </a:outerShdw>
                </a:effectLst>
                <a:latin typeface="黑体" pitchFamily="2" charset="-122"/>
                <a:ea typeface="黑体" pitchFamily="2" charset="-122"/>
              </a:rPr>
              <a:t>1997</a:t>
            </a:r>
            <a:r>
              <a:rPr lang="zh-CN" altLang="en-US" sz="2400" b="1" u="sng" dirty="0">
                <a:solidFill>
                  <a:schemeClr val="accent2">
                    <a:lumMod val="60000"/>
                    <a:lumOff val="40000"/>
                  </a:schemeClr>
                </a:solidFill>
                <a:effectLst>
                  <a:outerShdw blurRad="38100" dist="38100" dir="2700000" algn="tl">
                    <a:srgbClr val="C0C0C0"/>
                  </a:outerShdw>
                </a:effectLst>
                <a:latin typeface="黑体" pitchFamily="2" charset="-122"/>
                <a:ea typeface="黑体" pitchFamily="2" charset="-122"/>
              </a:rPr>
              <a:t>餐厅</a:t>
            </a:r>
            <a:r>
              <a:rPr lang="en-US" altLang="zh-CN" sz="2400" b="1" u="sng" dirty="0">
                <a:solidFill>
                  <a:schemeClr val="accent2">
                    <a:lumMod val="60000"/>
                    <a:lumOff val="40000"/>
                  </a:schemeClr>
                </a:solidFill>
                <a:effectLst>
                  <a:outerShdw blurRad="38100" dist="38100" dir="2700000" algn="tl">
                    <a:srgbClr val="C0C0C0"/>
                  </a:outerShdw>
                </a:effectLst>
                <a:latin typeface="黑体" pitchFamily="2" charset="-122"/>
                <a:ea typeface="黑体" pitchFamily="2" charset="-122"/>
              </a:rPr>
              <a:t>PM2.5</a:t>
            </a:r>
            <a:r>
              <a:rPr lang="zh-CN" altLang="en-US" sz="2400" b="1" u="sng" dirty="0">
                <a:solidFill>
                  <a:schemeClr val="accent2">
                    <a:lumMod val="60000"/>
                    <a:lumOff val="40000"/>
                  </a:schemeClr>
                </a:solidFill>
                <a:effectLst>
                  <a:outerShdw blurRad="38100" dist="38100" dir="2700000" algn="tl">
                    <a:srgbClr val="C0C0C0"/>
                  </a:outerShdw>
                </a:effectLst>
                <a:latin typeface="黑体" pitchFamily="2" charset="-122"/>
                <a:ea typeface="黑体" pitchFamily="2" charset="-122"/>
              </a:rPr>
              <a:t>浓度</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2"/>
          <p:cNvSpPr txBox="1">
            <a:spLocks noGrp="1"/>
          </p:cNvSpPr>
          <p:nvPr/>
        </p:nvSpPr>
        <p:spPr bwMode="auto">
          <a:xfrm>
            <a:off x="8285163" y="6521450"/>
            <a:ext cx="5143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sz="6000">
                <a:solidFill>
                  <a:srgbClr val="FF3300"/>
                </a:solidFill>
                <a:latin typeface="Arial" panose="020B0604020202020204" pitchFamily="34" charset="0"/>
                <a:ea typeface="宋体" panose="02010600030101010101" pitchFamily="2" charset="-122"/>
              </a:defRPr>
            </a:lvl1pPr>
            <a:lvl2pPr marL="742950" indent="-285750" eaLnBrk="0" hangingPunct="0">
              <a:defRPr sz="6000">
                <a:solidFill>
                  <a:srgbClr val="FF3300"/>
                </a:solidFill>
                <a:latin typeface="Arial" panose="020B0604020202020204" pitchFamily="34" charset="0"/>
                <a:ea typeface="宋体" panose="02010600030101010101" pitchFamily="2" charset="-122"/>
              </a:defRPr>
            </a:lvl2pPr>
            <a:lvl3pPr marL="1143000" indent="-228600" eaLnBrk="0" hangingPunct="0">
              <a:defRPr sz="6000">
                <a:solidFill>
                  <a:srgbClr val="FF3300"/>
                </a:solidFill>
                <a:latin typeface="Arial" panose="020B0604020202020204" pitchFamily="34" charset="0"/>
                <a:ea typeface="宋体" panose="02010600030101010101" pitchFamily="2" charset="-122"/>
              </a:defRPr>
            </a:lvl3pPr>
            <a:lvl4pPr marL="1600200" indent="-228600" eaLnBrk="0" hangingPunct="0">
              <a:defRPr sz="6000">
                <a:solidFill>
                  <a:srgbClr val="FF3300"/>
                </a:solidFill>
                <a:latin typeface="Arial" panose="020B0604020202020204" pitchFamily="34" charset="0"/>
                <a:ea typeface="宋体" panose="02010600030101010101" pitchFamily="2" charset="-122"/>
              </a:defRPr>
            </a:lvl4pPr>
            <a:lvl5pPr marL="2057400" indent="-228600" eaLnBrk="0" hangingPunct="0">
              <a:defRPr sz="6000">
                <a:solidFill>
                  <a:srgbClr val="FF33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9pPr>
          </a:lstStyle>
          <a:p>
            <a:pPr eaLnBrk="1" hangingPunct="1"/>
            <a:fld id="{A4C8A00A-E75A-4826-978E-F7DC66396761}" type="slidenum">
              <a:rPr lang="en-US" altLang="zh-CN" sz="1200">
                <a:solidFill>
                  <a:srgbClr val="FFFFFF"/>
                </a:solidFill>
                <a:effectLst/>
                <a:latin typeface="Trebuchet MS" panose="020B0603020202020204" pitchFamily="34" charset="0"/>
              </a:rPr>
              <a:pPr eaLnBrk="1" hangingPunct="1"/>
              <a:t>23</a:t>
            </a:fld>
            <a:endParaRPr lang="en-US" altLang="zh-CN" sz="1200">
              <a:solidFill>
                <a:srgbClr val="FFFFFF"/>
              </a:solidFill>
              <a:effectLst/>
              <a:latin typeface="Trebuchet MS" panose="020B0603020202020204" pitchFamily="34" charset="0"/>
            </a:endParaRPr>
          </a:p>
        </p:txBody>
      </p:sp>
      <p:sp>
        <p:nvSpPr>
          <p:cNvPr id="29699" name="Rectangle 2"/>
          <p:cNvSpPr>
            <a:spLocks noGrp="1" noChangeArrowheads="1"/>
          </p:cNvSpPr>
          <p:nvPr>
            <p:ph type="title" idx="4294967295"/>
          </p:nvPr>
        </p:nvSpPr>
        <p:spPr>
          <a:xfrm>
            <a:off x="0" y="0"/>
            <a:ext cx="8229600" cy="1143000"/>
          </a:xfrm>
        </p:spPr>
        <p:txBody>
          <a:bodyPr lIns="91386" tIns="45695" rIns="91386" bIns="45695" anchor="b"/>
          <a:lstStyle/>
          <a:p>
            <a:r>
              <a:rPr lang="zh-CN" altLang="en-US" sz="3600" b="1" smtClean="0">
                <a:solidFill>
                  <a:srgbClr val="FF3300"/>
                </a:solidFill>
                <a:latin typeface="华文楷体" panose="02010600040101010101" pitchFamily="2" charset="-122"/>
                <a:ea typeface="华文楷体" panose="02010600040101010101" pitchFamily="2" charset="-122"/>
              </a:rPr>
              <a:t>英国和爱尔兰饭店完全无烟的支持情况</a:t>
            </a:r>
            <a:endParaRPr lang="en-US" altLang="zh-CN" sz="3600" b="1" smtClean="0">
              <a:solidFill>
                <a:srgbClr val="FF3300"/>
              </a:solidFill>
              <a:latin typeface="华文楷体" panose="02010600040101010101" pitchFamily="2" charset="-122"/>
              <a:ea typeface="华文楷体" panose="02010600040101010101" pitchFamily="2" charset="-122"/>
            </a:endParaRPr>
          </a:p>
        </p:txBody>
      </p:sp>
      <p:sp>
        <p:nvSpPr>
          <p:cNvPr id="29700" name="Text Box 3"/>
          <p:cNvSpPr txBox="1">
            <a:spLocks noChangeArrowheads="1"/>
          </p:cNvSpPr>
          <p:nvPr/>
        </p:nvSpPr>
        <p:spPr bwMode="auto">
          <a:xfrm>
            <a:off x="425450" y="6046788"/>
            <a:ext cx="4114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rgbClr val="FF3300"/>
                </a:solidFill>
                <a:latin typeface="Arial" panose="020B0604020202020204" pitchFamily="34" charset="0"/>
                <a:ea typeface="宋体" panose="02010600030101010101" pitchFamily="2" charset="-122"/>
              </a:defRPr>
            </a:lvl1pPr>
            <a:lvl2pPr marL="742950" indent="-285750" eaLnBrk="0" hangingPunct="0">
              <a:defRPr sz="6000">
                <a:solidFill>
                  <a:srgbClr val="FF3300"/>
                </a:solidFill>
                <a:latin typeface="Arial" panose="020B0604020202020204" pitchFamily="34" charset="0"/>
                <a:ea typeface="宋体" panose="02010600030101010101" pitchFamily="2" charset="-122"/>
              </a:defRPr>
            </a:lvl2pPr>
            <a:lvl3pPr marL="1143000" indent="-228600" eaLnBrk="0" hangingPunct="0">
              <a:defRPr sz="6000">
                <a:solidFill>
                  <a:srgbClr val="FF3300"/>
                </a:solidFill>
                <a:latin typeface="Arial" panose="020B0604020202020204" pitchFamily="34" charset="0"/>
                <a:ea typeface="宋体" panose="02010600030101010101" pitchFamily="2" charset="-122"/>
              </a:defRPr>
            </a:lvl3pPr>
            <a:lvl4pPr marL="1600200" indent="-228600" eaLnBrk="0" hangingPunct="0">
              <a:defRPr sz="6000">
                <a:solidFill>
                  <a:srgbClr val="FF3300"/>
                </a:solidFill>
                <a:latin typeface="Arial" panose="020B0604020202020204" pitchFamily="34" charset="0"/>
                <a:ea typeface="宋体" panose="02010600030101010101" pitchFamily="2" charset="-122"/>
              </a:defRPr>
            </a:lvl4pPr>
            <a:lvl5pPr marL="2057400" indent="-228600" eaLnBrk="0" hangingPunct="0">
              <a:defRPr sz="6000">
                <a:solidFill>
                  <a:srgbClr val="FF33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1200">
                <a:solidFill>
                  <a:schemeClr val="tx1"/>
                </a:solidFill>
                <a:effectLst/>
                <a:latin typeface="Trebuchet MS" panose="020B0603020202020204" pitchFamily="34" charset="0"/>
              </a:rPr>
              <a:t>Source: adapted by CTLT from Fong, et al. (2006).</a:t>
            </a:r>
          </a:p>
        </p:txBody>
      </p:sp>
      <p:pic>
        <p:nvPicPr>
          <p:cNvPr id="29701" name="Picture 5" descr="GTC_lec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095375"/>
            <a:ext cx="6189663"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8229600" cy="1143000"/>
          </a:xfrm>
        </p:spPr>
        <p:txBody>
          <a:bodyPr/>
          <a:lstStyle/>
          <a:p>
            <a:r>
              <a:rPr lang="zh-CN" altLang="en-US" sz="4000" b="1" smtClean="0">
                <a:solidFill>
                  <a:srgbClr val="FF3300"/>
                </a:solidFill>
                <a:latin typeface="华文楷体" panose="02010600040101010101" pitchFamily="2" charset="-122"/>
                <a:ea typeface="华文楷体" panose="02010600040101010101" pitchFamily="2" charset="-122"/>
              </a:rPr>
              <a:t>居民支持全面禁烟</a:t>
            </a:r>
          </a:p>
        </p:txBody>
      </p:sp>
      <p:pic>
        <p:nvPicPr>
          <p:cNvPr id="586755" name="Picture 3"/>
          <p:cNvPicPr>
            <a:picLocks noGrp="1" noChangeAspect="1" noChangeArrowheads="1"/>
          </p:cNvPicPr>
          <p:nvPr>
            <p:ph type="body" idx="1"/>
          </p:nvPr>
        </p:nvPicPr>
        <p:blipFill>
          <a:blip r:embed="rId2"/>
          <a:srcRect/>
          <a:stretch>
            <a:fillRect/>
          </a:stretch>
        </p:blipFill>
        <p:spPr>
          <a:xfrm>
            <a:off x="1714500" y="1214438"/>
            <a:ext cx="5184775" cy="4054475"/>
          </a:xfrm>
          <a:effectLst>
            <a:outerShdw dist="17961" dir="2700000" algn="ctr" rotWithShape="0">
              <a:srgbClr val="808080"/>
            </a:outerShdw>
          </a:effectLst>
        </p:spPr>
      </p:pic>
      <p:sp>
        <p:nvSpPr>
          <p:cNvPr id="586756" name="Text Box 4"/>
          <p:cNvSpPr txBox="1">
            <a:spLocks noChangeArrowheads="1"/>
          </p:cNvSpPr>
          <p:nvPr/>
        </p:nvSpPr>
        <p:spPr bwMode="auto">
          <a:xfrm>
            <a:off x="1500188" y="5572125"/>
            <a:ext cx="6840537" cy="457200"/>
          </a:xfrm>
          <a:prstGeom prst="rect">
            <a:avLst/>
          </a:prstGeom>
          <a:noFill/>
          <a:ln w="9525">
            <a:noFill/>
            <a:miter lim="800000"/>
            <a:headEnd/>
            <a:tailEnd/>
          </a:ln>
          <a:effectLst/>
        </p:spPr>
        <p:txBody>
          <a:bodyPr>
            <a:spAutoFit/>
          </a:bodyPr>
          <a:lstStyle/>
          <a:p>
            <a:pPr>
              <a:spcBef>
                <a:spcPct val="50000"/>
              </a:spcBef>
              <a:defRPr/>
            </a:pPr>
            <a:r>
              <a:rPr lang="zh-CN" altLang="en-US" sz="2400" u="sng" dirty="0">
                <a:solidFill>
                  <a:schemeClr val="accent2">
                    <a:lumMod val="60000"/>
                    <a:lumOff val="40000"/>
                  </a:schemeClr>
                </a:solidFill>
                <a:effectLst/>
                <a:latin typeface="Garamond" pitchFamily="18" charset="0"/>
                <a:ea typeface="黑体" pitchFamily="2" charset="-122"/>
              </a:rPr>
              <a:t>酒吧和餐厅全面禁止吸烟后的支持情况</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912813" y="1235075"/>
            <a:ext cx="7772400" cy="609600"/>
          </a:xfrm>
        </p:spPr>
        <p:txBody>
          <a:bodyPr/>
          <a:lstStyle/>
          <a:p>
            <a:r>
              <a:rPr lang="zh-CN" altLang="en-US" sz="4000" b="1" smtClean="0">
                <a:solidFill>
                  <a:srgbClr val="FF0000"/>
                </a:solidFill>
                <a:latin typeface="华文楷体" panose="02010600040101010101" pitchFamily="2" charset="-122"/>
                <a:ea typeface="华文楷体" panose="02010600040101010101" pitchFamily="2" charset="-122"/>
              </a:rPr>
              <a:t>中国民众支持禁烟</a:t>
            </a:r>
          </a:p>
        </p:txBody>
      </p:sp>
      <p:graphicFrame>
        <p:nvGraphicFramePr>
          <p:cNvPr id="587779" name="Group 3"/>
          <p:cNvGraphicFramePr>
            <a:graphicFrameLocks noGrp="1"/>
          </p:cNvGraphicFramePr>
          <p:nvPr>
            <p:ph idx="1"/>
          </p:nvPr>
        </p:nvGraphicFramePr>
        <p:xfrm>
          <a:off x="250825" y="2727325"/>
          <a:ext cx="8672513" cy="2663825"/>
        </p:xfrm>
        <a:graphic>
          <a:graphicData uri="http://schemas.openxmlformats.org/drawingml/2006/table">
            <a:tbl>
              <a:tblPr/>
              <a:tblGrid>
                <a:gridCol w="1847850"/>
                <a:gridCol w="1139825"/>
                <a:gridCol w="1262063"/>
                <a:gridCol w="1008062"/>
                <a:gridCol w="1295400"/>
                <a:gridCol w="1223963"/>
                <a:gridCol w="895350"/>
              </a:tblGrid>
              <a:tr h="414437">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1" lang="zh-CN" altLang="en-US"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　</a:t>
                      </a:r>
                      <a:endParaRPr kumimoji="1" lang="zh-CN" altLang="en-US" sz="4000" b="0" i="0" u="none" strike="noStrike" cap="none" normalizeH="0" baseline="0" smtClean="0">
                        <a:ln>
                          <a:noFill/>
                        </a:ln>
                        <a:solidFill>
                          <a:schemeClr val="tx1"/>
                        </a:solidFill>
                        <a:effectLst/>
                        <a:latin typeface="Times New Roman" pitchFamily="18" charset="0"/>
                        <a:ea typeface="宋体" charset="-122"/>
                      </a:endParaRPr>
                    </a:p>
                  </a:txBody>
                  <a:tcPr marT="45731" marB="45731" horzOverflow="overflow">
                    <a:lnL w="12700" cap="flat" cmpd="sng" algn="ctr">
                      <a:solidFill>
                        <a:srgbClr val="008080"/>
                      </a:solidFill>
                      <a:prstDash val="solid"/>
                      <a:round/>
                      <a:headEnd type="none" w="med" len="med"/>
                      <a:tailEnd type="none" w="med" len="med"/>
                    </a:lnL>
                    <a:lnR>
                      <a:noFill/>
                    </a:lnR>
                    <a:lnT w="25400" cap="flat" cmpd="sng" algn="ctr">
                      <a:solidFill>
                        <a:srgbClr val="008080"/>
                      </a:solidFill>
                      <a:prstDash val="solid"/>
                      <a:round/>
                      <a:headEnd type="none" w="med" len="med"/>
                      <a:tailEnd type="none" w="med" len="med"/>
                    </a:lnT>
                    <a:lnB>
                      <a:noFill/>
                    </a:lnB>
                    <a:lnTlToBr>
                      <a:noFill/>
                    </a:lnTlToBr>
                    <a:lnBlToTr>
                      <a:noFill/>
                    </a:lnBlToTr>
                    <a:solidFill>
                      <a:schemeClr val="accent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1" lang="zh-CN" altLang="en-US" sz="1800" b="0" i="0" u="none" strike="noStrike" cap="none" normalizeH="0" baseline="0" smtClean="0">
                          <a:ln>
                            <a:noFill/>
                          </a:ln>
                          <a:solidFill>
                            <a:schemeClr val="tx1"/>
                          </a:solidFill>
                          <a:effectLst/>
                          <a:latin typeface="宋体" charset="-122"/>
                          <a:ea typeface="黑体" pitchFamily="2" charset="-122"/>
                        </a:rPr>
                        <a:t>全面禁止</a:t>
                      </a:r>
                      <a:endParaRPr kumimoji="1" lang="zh-CN" altLang="en-US" sz="4000" b="0" i="0" u="none" strike="noStrike" cap="none" normalizeH="0" baseline="0" smtClean="0">
                        <a:ln>
                          <a:noFill/>
                        </a:ln>
                        <a:solidFill>
                          <a:schemeClr val="tx1"/>
                        </a:solidFill>
                        <a:effectLst/>
                        <a:latin typeface="Times New Roman" pitchFamily="18" charset="0"/>
                        <a:ea typeface="黑体" pitchFamily="2" charset="-122"/>
                      </a:endParaRPr>
                    </a:p>
                  </a:txBody>
                  <a:tcPr marT="45731" marB="45731" horzOverflow="overflow">
                    <a:lnL>
                      <a:noFill/>
                    </a:lnL>
                    <a:lnR>
                      <a:noFill/>
                    </a:lnR>
                    <a:lnT w="25400" cap="flat" cmpd="sng" algn="ctr">
                      <a:solidFill>
                        <a:srgbClr val="008080"/>
                      </a:solidFill>
                      <a:prstDash val="solid"/>
                      <a:round/>
                      <a:headEnd type="none" w="med" len="med"/>
                      <a:tailEnd type="none" w="med" len="med"/>
                    </a:lnT>
                    <a:lnB>
                      <a:noFill/>
                    </a:lnB>
                    <a:lnTlToBr>
                      <a:noFill/>
                    </a:lnTlToBr>
                    <a:lnBlToTr>
                      <a:noFill/>
                    </a:lnBlToTr>
                    <a:solidFill>
                      <a:schemeClr val="accent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1" lang="zh-CN" altLang="en-US" sz="1800" b="0" i="0" u="none" strike="noStrike" cap="none" normalizeH="0" baseline="0" smtClean="0">
                          <a:ln>
                            <a:noFill/>
                          </a:ln>
                          <a:solidFill>
                            <a:schemeClr val="tx1"/>
                          </a:solidFill>
                          <a:effectLst/>
                          <a:latin typeface="宋体" charset="-122"/>
                          <a:ea typeface="黑体" pitchFamily="2" charset="-122"/>
                        </a:rPr>
                        <a:t>部分禁止</a:t>
                      </a:r>
                      <a:endParaRPr kumimoji="1" lang="zh-CN" altLang="en-US" sz="4000" b="0" i="0" u="none" strike="noStrike" cap="none" normalizeH="0" baseline="0" smtClean="0">
                        <a:ln>
                          <a:noFill/>
                        </a:ln>
                        <a:solidFill>
                          <a:schemeClr val="tx1"/>
                        </a:solidFill>
                        <a:effectLst/>
                        <a:latin typeface="Times New Roman" pitchFamily="18" charset="0"/>
                        <a:ea typeface="黑体" pitchFamily="2" charset="-122"/>
                      </a:endParaRPr>
                    </a:p>
                  </a:txBody>
                  <a:tcPr marT="45731" marB="45731" horzOverflow="overflow">
                    <a:lnL>
                      <a:noFill/>
                    </a:lnL>
                    <a:lnR>
                      <a:noFill/>
                    </a:lnR>
                    <a:lnT w="25400" cap="flat" cmpd="sng" algn="ctr">
                      <a:solidFill>
                        <a:srgbClr val="008080"/>
                      </a:solidFill>
                      <a:prstDash val="solid"/>
                      <a:round/>
                      <a:headEnd type="none" w="med" len="med"/>
                      <a:tailEnd type="none" w="med" len="med"/>
                    </a:lnT>
                    <a:lnB>
                      <a:noFill/>
                    </a:lnB>
                    <a:lnTlToBr>
                      <a:noFill/>
                    </a:lnTlToBr>
                    <a:lnBlToTr>
                      <a:noFill/>
                    </a:lnBlToTr>
                    <a:solidFill>
                      <a:schemeClr val="accent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1" lang="zh-CN" altLang="en-US" sz="1800" b="0" i="0" u="none" strike="noStrike" cap="none" normalizeH="0" baseline="0" smtClean="0">
                          <a:ln>
                            <a:noFill/>
                          </a:ln>
                          <a:solidFill>
                            <a:schemeClr val="tx1"/>
                          </a:solidFill>
                          <a:effectLst/>
                          <a:latin typeface="宋体" charset="-122"/>
                          <a:ea typeface="黑体" pitchFamily="2" charset="-122"/>
                        </a:rPr>
                        <a:t>合计</a:t>
                      </a:r>
                      <a:endParaRPr kumimoji="1" lang="zh-CN" altLang="en-US" sz="4000" b="0" i="0" u="none" strike="noStrike" cap="none" normalizeH="0" baseline="0" smtClean="0">
                        <a:ln>
                          <a:noFill/>
                        </a:ln>
                        <a:solidFill>
                          <a:schemeClr val="tx1"/>
                        </a:solidFill>
                        <a:effectLst/>
                        <a:latin typeface="Times New Roman" pitchFamily="18" charset="0"/>
                        <a:ea typeface="黑体" pitchFamily="2" charset="-122"/>
                      </a:endParaRPr>
                    </a:p>
                  </a:txBody>
                  <a:tcPr marT="45731" marB="45731" horzOverflow="overflow">
                    <a:lnL>
                      <a:noFill/>
                    </a:lnL>
                    <a:lnR>
                      <a:noFill/>
                    </a:lnR>
                    <a:lnT w="25400" cap="flat" cmpd="sng" algn="ctr">
                      <a:solidFill>
                        <a:srgbClr val="008080"/>
                      </a:solidFill>
                      <a:prstDash val="solid"/>
                      <a:round/>
                      <a:headEnd type="none" w="med" len="med"/>
                      <a:tailEnd type="none" w="med" len="med"/>
                    </a:lnT>
                    <a:lnB>
                      <a:noFill/>
                    </a:lnB>
                    <a:lnTlToBr>
                      <a:noFill/>
                    </a:lnTlToBr>
                    <a:lnBlToTr>
                      <a:noFill/>
                    </a:lnBlToTr>
                    <a:solidFill>
                      <a:schemeClr val="accent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1" lang="zh-CN" altLang="en-US" sz="1800" b="0" i="0" u="none" strike="noStrike" cap="none" normalizeH="0" baseline="0" smtClean="0">
                          <a:ln>
                            <a:noFill/>
                          </a:ln>
                          <a:solidFill>
                            <a:schemeClr val="tx1"/>
                          </a:solidFill>
                          <a:effectLst/>
                          <a:latin typeface="宋体" charset="-122"/>
                          <a:ea typeface="黑体" pitchFamily="2" charset="-122"/>
                        </a:rPr>
                        <a:t>全面禁止</a:t>
                      </a:r>
                      <a:endParaRPr kumimoji="1" lang="zh-CN" altLang="en-US" sz="4000" b="0" i="0" u="none" strike="noStrike" cap="none" normalizeH="0" baseline="0" smtClean="0">
                        <a:ln>
                          <a:noFill/>
                        </a:ln>
                        <a:solidFill>
                          <a:schemeClr val="tx1"/>
                        </a:solidFill>
                        <a:effectLst/>
                        <a:latin typeface="Times New Roman" pitchFamily="18" charset="0"/>
                        <a:ea typeface="黑体" pitchFamily="2" charset="-122"/>
                      </a:endParaRPr>
                    </a:p>
                  </a:txBody>
                  <a:tcPr marT="45731" marB="45731" horzOverflow="overflow">
                    <a:lnL>
                      <a:noFill/>
                    </a:lnL>
                    <a:lnR>
                      <a:noFill/>
                    </a:lnR>
                    <a:lnT w="25400" cap="flat" cmpd="sng" algn="ctr">
                      <a:solidFill>
                        <a:srgbClr val="008080"/>
                      </a:solidFill>
                      <a:prstDash val="solid"/>
                      <a:round/>
                      <a:headEnd type="none" w="med" len="med"/>
                      <a:tailEnd type="none" w="med" len="med"/>
                    </a:lnT>
                    <a:lnB>
                      <a:noFill/>
                    </a:lnB>
                    <a:lnTlToBr>
                      <a:noFill/>
                    </a:lnTlToBr>
                    <a:lnBlToTr>
                      <a:noFill/>
                    </a:lnBlToTr>
                    <a:solidFill>
                      <a:schemeClr val="accent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1" lang="zh-CN" altLang="en-US" sz="1800" b="0" i="0" u="none" strike="noStrike" cap="none" normalizeH="0" baseline="0" smtClean="0">
                          <a:ln>
                            <a:noFill/>
                          </a:ln>
                          <a:solidFill>
                            <a:schemeClr val="tx1"/>
                          </a:solidFill>
                          <a:effectLst/>
                          <a:latin typeface="宋体" charset="-122"/>
                          <a:ea typeface="黑体" pitchFamily="2" charset="-122"/>
                        </a:rPr>
                        <a:t>部分禁止</a:t>
                      </a:r>
                      <a:endParaRPr kumimoji="1" lang="zh-CN" altLang="en-US" sz="4000" b="0" i="0" u="none" strike="noStrike" cap="none" normalizeH="0" baseline="0" smtClean="0">
                        <a:ln>
                          <a:noFill/>
                        </a:ln>
                        <a:solidFill>
                          <a:schemeClr val="tx1"/>
                        </a:solidFill>
                        <a:effectLst/>
                        <a:latin typeface="Times New Roman" pitchFamily="18" charset="0"/>
                        <a:ea typeface="黑体" pitchFamily="2" charset="-122"/>
                      </a:endParaRPr>
                    </a:p>
                  </a:txBody>
                  <a:tcPr marT="45731" marB="45731" horzOverflow="overflow">
                    <a:lnL>
                      <a:noFill/>
                    </a:lnL>
                    <a:lnR>
                      <a:noFill/>
                    </a:lnR>
                    <a:lnT w="25400" cap="flat" cmpd="sng" algn="ctr">
                      <a:solidFill>
                        <a:srgbClr val="008080"/>
                      </a:solidFill>
                      <a:prstDash val="solid"/>
                      <a:round/>
                      <a:headEnd type="none" w="med" len="med"/>
                      <a:tailEnd type="none" w="med" len="med"/>
                    </a:lnT>
                    <a:lnB>
                      <a:noFill/>
                    </a:lnB>
                    <a:lnTlToBr>
                      <a:noFill/>
                    </a:lnTlToBr>
                    <a:lnBlToTr>
                      <a:noFill/>
                    </a:lnBlToTr>
                    <a:solidFill>
                      <a:schemeClr val="accent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1" lang="zh-CN" altLang="en-US" sz="1800" b="0" i="0" u="none" strike="noStrike" cap="none" normalizeH="0" baseline="0" smtClean="0">
                          <a:ln>
                            <a:noFill/>
                          </a:ln>
                          <a:solidFill>
                            <a:schemeClr val="tx1"/>
                          </a:solidFill>
                          <a:effectLst/>
                          <a:latin typeface="宋体" charset="-122"/>
                          <a:ea typeface="黑体" pitchFamily="2" charset="-122"/>
                        </a:rPr>
                        <a:t>合计</a:t>
                      </a:r>
                      <a:endParaRPr kumimoji="1" lang="zh-CN" altLang="en-US" sz="4000" b="0" i="0" u="none" strike="noStrike" cap="none" normalizeH="0" baseline="0" smtClean="0">
                        <a:ln>
                          <a:noFill/>
                        </a:ln>
                        <a:solidFill>
                          <a:schemeClr val="tx1"/>
                        </a:solidFill>
                        <a:effectLst/>
                        <a:latin typeface="Times New Roman" pitchFamily="18" charset="0"/>
                        <a:ea typeface="黑体" pitchFamily="2" charset="-122"/>
                      </a:endParaRPr>
                    </a:p>
                  </a:txBody>
                  <a:tcPr marT="45731" marB="45731" horzOverflow="overflow">
                    <a:lnL>
                      <a:noFill/>
                    </a:lnL>
                    <a:lnR w="12700" cap="flat" cmpd="sng" algn="ctr">
                      <a:solidFill>
                        <a:srgbClr val="008080"/>
                      </a:solidFill>
                      <a:prstDash val="solid"/>
                      <a:round/>
                      <a:headEnd type="none" w="med" len="med"/>
                      <a:tailEnd type="none" w="med" len="med"/>
                    </a:lnR>
                    <a:lnT w="25400" cap="flat" cmpd="sng" algn="ctr">
                      <a:solidFill>
                        <a:srgbClr val="008080"/>
                      </a:solidFill>
                      <a:prstDash val="solid"/>
                      <a:round/>
                      <a:headEnd type="none" w="med" len="med"/>
                      <a:tailEnd type="none" w="med" len="med"/>
                    </a:lnT>
                    <a:lnB>
                      <a:noFill/>
                    </a:lnB>
                    <a:lnTlToBr>
                      <a:noFill/>
                    </a:lnTlToBr>
                    <a:lnBlToTr>
                      <a:noFill/>
                    </a:lnBlToTr>
                    <a:solidFill>
                      <a:schemeClr val="accent1"/>
                    </a:solidFill>
                  </a:tcPr>
                </a:tc>
              </a:tr>
              <a:tr h="365847">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1" lang="zh-CN" altLang="en-US" sz="1800" b="0" i="0" u="none" strike="noStrike" cap="none" normalizeH="0" baseline="0" smtClean="0">
                          <a:ln>
                            <a:noFill/>
                          </a:ln>
                          <a:solidFill>
                            <a:schemeClr val="tx1"/>
                          </a:solidFill>
                          <a:effectLst/>
                          <a:latin typeface="宋体" charset="-122"/>
                          <a:ea typeface="黑体" pitchFamily="2" charset="-122"/>
                        </a:rPr>
                        <a:t>公共交通工具</a:t>
                      </a:r>
                      <a:endParaRPr kumimoji="1" lang="zh-CN" altLang="en-US" sz="4000" b="0" i="0" u="none" strike="noStrike" cap="none" normalizeH="0" baseline="0" smtClean="0">
                        <a:ln>
                          <a:noFill/>
                        </a:ln>
                        <a:solidFill>
                          <a:schemeClr val="tx1"/>
                        </a:solidFill>
                        <a:effectLst/>
                        <a:latin typeface="Times New Roman" pitchFamily="18" charset="0"/>
                        <a:ea typeface="黑体" pitchFamily="2" charset="-122"/>
                      </a:endParaRPr>
                    </a:p>
                  </a:txBody>
                  <a:tcPr marT="45731" marB="45731" horzOverflow="overflow">
                    <a:lnL w="12700" cap="flat" cmpd="sng" algn="ctr">
                      <a:solidFill>
                        <a:srgbClr val="008080"/>
                      </a:solidFill>
                      <a:prstDash val="solid"/>
                      <a:round/>
                      <a:headEnd type="none" w="med" len="med"/>
                      <a:tailEnd type="none" w="med" len="med"/>
                    </a:lnL>
                    <a:lnR>
                      <a:noFill/>
                    </a:lnR>
                    <a:lnT>
                      <a:noFill/>
                    </a:lnT>
                    <a:lnB>
                      <a:noFill/>
                    </a:lnB>
                    <a:lnTlToBr>
                      <a:noFill/>
                    </a:lnTlToBr>
                    <a:lnBlToTr>
                      <a:noFill/>
                    </a:lnBlToTr>
                    <a:solidFill>
                      <a:schemeClr val="accent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1"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94.3</a:t>
                      </a:r>
                      <a:endParaRPr kumimoji="1" lang="en-US" altLang="zh-CN" sz="4000" b="0" i="0" u="none" strike="noStrike" cap="none" normalizeH="0" baseline="0" smtClean="0">
                        <a:ln>
                          <a:noFill/>
                        </a:ln>
                        <a:solidFill>
                          <a:schemeClr val="tx1"/>
                        </a:solidFill>
                        <a:effectLst/>
                        <a:latin typeface="Times New Roman" pitchFamily="18" charset="0"/>
                        <a:ea typeface="宋体" charset="-122"/>
                      </a:endParaRPr>
                    </a:p>
                  </a:txBody>
                  <a:tcPr marT="45731" marB="45731" horzOverflow="overflow">
                    <a:lnL>
                      <a:noFill/>
                    </a:lnL>
                    <a:lnR>
                      <a:noFill/>
                    </a:lnR>
                    <a:lnT>
                      <a:noFill/>
                    </a:lnT>
                    <a:lnB>
                      <a:noFill/>
                    </a:lnB>
                    <a:lnTlToBr>
                      <a:noFill/>
                    </a:lnTlToBr>
                    <a:lnBlToTr>
                      <a:noFill/>
                    </a:lnBlToTr>
                    <a:solidFill>
                      <a:srgbClr val="CCECFF"/>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1"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2.9</a:t>
                      </a:r>
                      <a:endParaRPr kumimoji="1" lang="en-US" altLang="zh-CN" sz="4000" b="0" i="0" u="none" strike="noStrike" cap="none" normalizeH="0" baseline="0" smtClean="0">
                        <a:ln>
                          <a:noFill/>
                        </a:ln>
                        <a:solidFill>
                          <a:schemeClr val="tx1"/>
                        </a:solidFill>
                        <a:effectLst/>
                        <a:latin typeface="Times New Roman" pitchFamily="18" charset="0"/>
                        <a:ea typeface="宋体" charset="-122"/>
                      </a:endParaRPr>
                    </a:p>
                  </a:txBody>
                  <a:tcPr marT="45731" marB="45731" horzOverflow="overflow">
                    <a:lnL>
                      <a:noFill/>
                    </a:lnL>
                    <a:lnR>
                      <a:noFill/>
                    </a:lnR>
                    <a:lnT>
                      <a:noFill/>
                    </a:lnT>
                    <a:lnB>
                      <a:noFill/>
                    </a:lnB>
                    <a:lnTlToBr>
                      <a:noFill/>
                    </a:lnTlToBr>
                    <a:lnBlToTr>
                      <a:noFill/>
                    </a:lnBlToTr>
                    <a:solidFill>
                      <a:srgbClr val="CCECFF"/>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1"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97.2</a:t>
                      </a:r>
                      <a:endParaRPr kumimoji="1" lang="en-US" altLang="zh-CN" sz="4000" b="0" i="0" u="none" strike="noStrike" cap="none" normalizeH="0" baseline="0" smtClean="0">
                        <a:ln>
                          <a:noFill/>
                        </a:ln>
                        <a:solidFill>
                          <a:schemeClr val="tx1"/>
                        </a:solidFill>
                        <a:effectLst/>
                        <a:latin typeface="Times New Roman" pitchFamily="18" charset="0"/>
                        <a:ea typeface="宋体" charset="-122"/>
                      </a:endParaRPr>
                    </a:p>
                  </a:txBody>
                  <a:tcPr marT="45731" marB="45731" horzOverflow="overflow">
                    <a:lnL>
                      <a:noFill/>
                    </a:lnL>
                    <a:lnR>
                      <a:noFill/>
                    </a:lnR>
                    <a:lnT>
                      <a:noFill/>
                    </a:lnT>
                    <a:lnB>
                      <a:noFill/>
                    </a:lnB>
                    <a:lnTlToBr>
                      <a:noFill/>
                    </a:lnTlToBr>
                    <a:lnBlToTr>
                      <a:noFill/>
                    </a:lnBlToTr>
                    <a:solidFill>
                      <a:srgbClr val="CCECFF"/>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1"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93.8</a:t>
                      </a:r>
                      <a:endParaRPr kumimoji="1" lang="en-US" altLang="zh-CN" sz="4000" b="0" i="0" u="none" strike="noStrike" cap="none" normalizeH="0" baseline="0" smtClean="0">
                        <a:ln>
                          <a:noFill/>
                        </a:ln>
                        <a:solidFill>
                          <a:schemeClr val="tx1"/>
                        </a:solidFill>
                        <a:effectLst/>
                        <a:latin typeface="Times New Roman" pitchFamily="18" charset="0"/>
                        <a:ea typeface="宋体" charset="-122"/>
                      </a:endParaRPr>
                    </a:p>
                  </a:txBody>
                  <a:tcPr marT="45731" marB="45731" horzOverflow="overflow">
                    <a:lnL>
                      <a:noFill/>
                    </a:lnL>
                    <a:lnR>
                      <a:noFill/>
                    </a:lnR>
                    <a:lnT>
                      <a:noFill/>
                    </a:lnT>
                    <a:lnB>
                      <a:noFill/>
                    </a:lnB>
                    <a:lnTlToBr>
                      <a:noFill/>
                    </a:lnTlToBr>
                    <a:lnBlToTr>
                      <a:noFill/>
                    </a:lnBlToTr>
                    <a:solidFill>
                      <a:srgbClr val="99CCFF"/>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1"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2.5</a:t>
                      </a:r>
                      <a:endParaRPr kumimoji="1" lang="en-US" altLang="zh-CN" sz="4000" b="0" i="0" u="none" strike="noStrike" cap="none" normalizeH="0" baseline="0" smtClean="0">
                        <a:ln>
                          <a:noFill/>
                        </a:ln>
                        <a:solidFill>
                          <a:schemeClr val="tx1"/>
                        </a:solidFill>
                        <a:effectLst/>
                        <a:latin typeface="Times New Roman" pitchFamily="18" charset="0"/>
                        <a:ea typeface="宋体" charset="-122"/>
                      </a:endParaRPr>
                    </a:p>
                  </a:txBody>
                  <a:tcPr marT="45731" marB="45731" horzOverflow="overflow">
                    <a:lnL>
                      <a:noFill/>
                    </a:lnL>
                    <a:lnR>
                      <a:noFill/>
                    </a:lnR>
                    <a:lnT>
                      <a:noFill/>
                    </a:lnT>
                    <a:lnB>
                      <a:noFill/>
                    </a:lnB>
                    <a:lnTlToBr>
                      <a:noFill/>
                    </a:lnTlToBr>
                    <a:lnBlToTr>
                      <a:noFill/>
                    </a:lnBlToTr>
                    <a:solidFill>
                      <a:srgbClr val="99CCFF"/>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1"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96.3</a:t>
                      </a:r>
                      <a:endParaRPr kumimoji="1" lang="en-US" altLang="zh-CN" sz="4000" b="0" i="0" u="none" strike="noStrike" cap="none" normalizeH="0" baseline="0" smtClean="0">
                        <a:ln>
                          <a:noFill/>
                        </a:ln>
                        <a:solidFill>
                          <a:schemeClr val="tx1"/>
                        </a:solidFill>
                        <a:effectLst/>
                        <a:latin typeface="Times New Roman" pitchFamily="18" charset="0"/>
                        <a:ea typeface="宋体" charset="-122"/>
                      </a:endParaRPr>
                    </a:p>
                  </a:txBody>
                  <a:tcPr marT="45731" marB="45731" horzOverflow="overflow">
                    <a:lnL>
                      <a:noFill/>
                    </a:lnL>
                    <a:lnR w="12700" cap="flat" cmpd="sng" algn="ctr">
                      <a:solidFill>
                        <a:srgbClr val="008080"/>
                      </a:solidFill>
                      <a:prstDash val="solid"/>
                      <a:round/>
                      <a:headEnd type="none" w="med" len="med"/>
                      <a:tailEnd type="none" w="med" len="med"/>
                    </a:lnR>
                    <a:lnT>
                      <a:noFill/>
                    </a:lnT>
                    <a:lnB>
                      <a:noFill/>
                    </a:lnB>
                    <a:lnTlToBr>
                      <a:noFill/>
                    </a:lnTlToBr>
                    <a:lnBlToTr>
                      <a:noFill/>
                    </a:lnBlToTr>
                    <a:solidFill>
                      <a:srgbClr val="99CCFF"/>
                    </a:solidFill>
                  </a:tcPr>
                </a:tc>
              </a:tr>
              <a:tr h="365847">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1" lang="zh-CN" altLang="en-US" sz="1800" b="0" i="0" u="none" strike="noStrike" cap="none" normalizeH="0" baseline="0" smtClean="0">
                          <a:ln>
                            <a:noFill/>
                          </a:ln>
                          <a:solidFill>
                            <a:schemeClr val="tx1"/>
                          </a:solidFill>
                          <a:effectLst/>
                          <a:latin typeface="宋体" charset="-122"/>
                          <a:ea typeface="黑体" pitchFamily="2" charset="-122"/>
                        </a:rPr>
                        <a:t>学校</a:t>
                      </a:r>
                      <a:endParaRPr kumimoji="1" lang="zh-CN" altLang="en-US" sz="4000" b="0" i="0" u="none" strike="noStrike" cap="none" normalizeH="0" baseline="0" smtClean="0">
                        <a:ln>
                          <a:noFill/>
                        </a:ln>
                        <a:solidFill>
                          <a:schemeClr val="tx1"/>
                        </a:solidFill>
                        <a:effectLst/>
                        <a:latin typeface="Times New Roman" pitchFamily="18" charset="0"/>
                        <a:ea typeface="黑体" pitchFamily="2" charset="-122"/>
                      </a:endParaRPr>
                    </a:p>
                  </a:txBody>
                  <a:tcPr marT="45731" marB="45731" horzOverflow="overflow">
                    <a:lnL w="12700" cap="flat" cmpd="sng" algn="ctr">
                      <a:solidFill>
                        <a:srgbClr val="008080"/>
                      </a:solidFill>
                      <a:prstDash val="solid"/>
                      <a:round/>
                      <a:headEnd type="none" w="med" len="med"/>
                      <a:tailEnd type="none" w="med" len="med"/>
                    </a:lnL>
                    <a:lnR>
                      <a:noFill/>
                    </a:lnR>
                    <a:lnT>
                      <a:noFill/>
                    </a:lnT>
                    <a:lnB>
                      <a:noFill/>
                    </a:lnB>
                    <a:lnTlToBr>
                      <a:noFill/>
                    </a:lnTlToBr>
                    <a:lnBlToTr>
                      <a:noFill/>
                    </a:lnBlToTr>
                    <a:solidFill>
                      <a:schemeClr val="accent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1"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93.5</a:t>
                      </a:r>
                      <a:endParaRPr kumimoji="1" lang="en-US" altLang="zh-CN" sz="4000" b="0" i="0" u="none" strike="noStrike" cap="none" normalizeH="0" baseline="0" smtClean="0">
                        <a:ln>
                          <a:noFill/>
                        </a:ln>
                        <a:solidFill>
                          <a:schemeClr val="tx1"/>
                        </a:solidFill>
                        <a:effectLst/>
                        <a:latin typeface="Times New Roman" pitchFamily="18" charset="0"/>
                        <a:ea typeface="宋体" charset="-122"/>
                      </a:endParaRPr>
                    </a:p>
                  </a:txBody>
                  <a:tcPr marT="45731" marB="45731" horzOverflow="overflow">
                    <a:lnL>
                      <a:noFill/>
                    </a:lnL>
                    <a:lnR>
                      <a:noFill/>
                    </a:lnR>
                    <a:lnT>
                      <a:noFill/>
                    </a:lnT>
                    <a:lnB>
                      <a:noFill/>
                    </a:lnB>
                    <a:lnTlToBr>
                      <a:noFill/>
                    </a:lnTlToBr>
                    <a:lnBlToTr>
                      <a:noFill/>
                    </a:lnBlToTr>
                    <a:solidFill>
                      <a:srgbClr val="CCECFF"/>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1"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5.2</a:t>
                      </a:r>
                      <a:endParaRPr kumimoji="1" lang="en-US" altLang="zh-CN" sz="4000" b="0" i="0" u="none" strike="noStrike" cap="none" normalizeH="0" baseline="0" smtClean="0">
                        <a:ln>
                          <a:noFill/>
                        </a:ln>
                        <a:solidFill>
                          <a:schemeClr val="tx1"/>
                        </a:solidFill>
                        <a:effectLst/>
                        <a:latin typeface="Times New Roman" pitchFamily="18" charset="0"/>
                        <a:ea typeface="宋体" charset="-122"/>
                      </a:endParaRPr>
                    </a:p>
                  </a:txBody>
                  <a:tcPr marT="45731" marB="45731" horzOverflow="overflow">
                    <a:lnL>
                      <a:noFill/>
                    </a:lnL>
                    <a:lnR>
                      <a:noFill/>
                    </a:lnR>
                    <a:lnT>
                      <a:noFill/>
                    </a:lnT>
                    <a:lnB>
                      <a:noFill/>
                    </a:lnB>
                    <a:lnTlToBr>
                      <a:noFill/>
                    </a:lnTlToBr>
                    <a:lnBlToTr>
                      <a:noFill/>
                    </a:lnBlToTr>
                    <a:solidFill>
                      <a:srgbClr val="CCECFF"/>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1"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98.7</a:t>
                      </a:r>
                      <a:endParaRPr kumimoji="1" lang="en-US" altLang="zh-CN" sz="4000" b="0" i="0" u="none" strike="noStrike" cap="none" normalizeH="0" baseline="0" smtClean="0">
                        <a:ln>
                          <a:noFill/>
                        </a:ln>
                        <a:solidFill>
                          <a:schemeClr val="tx1"/>
                        </a:solidFill>
                        <a:effectLst/>
                        <a:latin typeface="Times New Roman" pitchFamily="18" charset="0"/>
                        <a:ea typeface="宋体" charset="-122"/>
                      </a:endParaRPr>
                    </a:p>
                  </a:txBody>
                  <a:tcPr marT="45731" marB="45731" horzOverflow="overflow">
                    <a:lnL>
                      <a:noFill/>
                    </a:lnL>
                    <a:lnR>
                      <a:noFill/>
                    </a:lnR>
                    <a:lnT>
                      <a:noFill/>
                    </a:lnT>
                    <a:lnB>
                      <a:noFill/>
                    </a:lnB>
                    <a:lnTlToBr>
                      <a:noFill/>
                    </a:lnTlToBr>
                    <a:lnBlToTr>
                      <a:noFill/>
                    </a:lnBlToTr>
                    <a:solidFill>
                      <a:srgbClr val="CCECFF"/>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1"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95.1</a:t>
                      </a:r>
                      <a:endParaRPr kumimoji="1" lang="en-US" altLang="zh-CN" sz="4000" b="0" i="0" u="none" strike="noStrike" cap="none" normalizeH="0" baseline="0" smtClean="0">
                        <a:ln>
                          <a:noFill/>
                        </a:ln>
                        <a:solidFill>
                          <a:schemeClr val="tx1"/>
                        </a:solidFill>
                        <a:effectLst/>
                        <a:latin typeface="Times New Roman" pitchFamily="18" charset="0"/>
                        <a:ea typeface="宋体" charset="-122"/>
                      </a:endParaRPr>
                    </a:p>
                  </a:txBody>
                  <a:tcPr marT="45731" marB="45731" horzOverflow="overflow">
                    <a:lnL>
                      <a:noFill/>
                    </a:lnL>
                    <a:lnR>
                      <a:noFill/>
                    </a:lnR>
                    <a:lnT>
                      <a:noFill/>
                    </a:lnT>
                    <a:lnB>
                      <a:noFill/>
                    </a:lnB>
                    <a:lnTlToBr>
                      <a:noFill/>
                    </a:lnTlToBr>
                    <a:lnBlToTr>
                      <a:noFill/>
                    </a:lnBlToTr>
                    <a:solidFill>
                      <a:srgbClr val="99CCFF"/>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1"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3.9</a:t>
                      </a:r>
                      <a:endParaRPr kumimoji="1" lang="en-US" altLang="zh-CN" sz="4000" b="0" i="0" u="none" strike="noStrike" cap="none" normalizeH="0" baseline="0" smtClean="0">
                        <a:ln>
                          <a:noFill/>
                        </a:ln>
                        <a:solidFill>
                          <a:schemeClr val="tx1"/>
                        </a:solidFill>
                        <a:effectLst/>
                        <a:latin typeface="Times New Roman" pitchFamily="18" charset="0"/>
                        <a:ea typeface="宋体" charset="-122"/>
                      </a:endParaRPr>
                    </a:p>
                  </a:txBody>
                  <a:tcPr marT="45731" marB="45731" horzOverflow="overflow">
                    <a:lnL>
                      <a:noFill/>
                    </a:lnL>
                    <a:lnR>
                      <a:noFill/>
                    </a:lnR>
                    <a:lnT>
                      <a:noFill/>
                    </a:lnT>
                    <a:lnB>
                      <a:noFill/>
                    </a:lnB>
                    <a:lnTlToBr>
                      <a:noFill/>
                    </a:lnTlToBr>
                    <a:lnBlToTr>
                      <a:noFill/>
                    </a:lnBlToTr>
                    <a:solidFill>
                      <a:srgbClr val="99CCFF"/>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1"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99</a:t>
                      </a:r>
                      <a:endParaRPr kumimoji="1" lang="en-US" altLang="zh-CN" sz="4000" b="0" i="0" u="none" strike="noStrike" cap="none" normalizeH="0" baseline="0" smtClean="0">
                        <a:ln>
                          <a:noFill/>
                        </a:ln>
                        <a:solidFill>
                          <a:schemeClr val="tx1"/>
                        </a:solidFill>
                        <a:effectLst/>
                        <a:latin typeface="Times New Roman" pitchFamily="18" charset="0"/>
                        <a:ea typeface="宋体" charset="-122"/>
                      </a:endParaRPr>
                    </a:p>
                  </a:txBody>
                  <a:tcPr marT="45731" marB="45731" horzOverflow="overflow">
                    <a:lnL>
                      <a:noFill/>
                    </a:lnL>
                    <a:lnR w="12700" cap="flat" cmpd="sng" algn="ctr">
                      <a:solidFill>
                        <a:srgbClr val="008080"/>
                      </a:solidFill>
                      <a:prstDash val="solid"/>
                      <a:round/>
                      <a:headEnd type="none" w="med" len="med"/>
                      <a:tailEnd type="none" w="med" len="med"/>
                    </a:lnR>
                    <a:lnT>
                      <a:noFill/>
                    </a:lnT>
                    <a:lnB>
                      <a:noFill/>
                    </a:lnB>
                    <a:lnTlToBr>
                      <a:noFill/>
                    </a:lnTlToBr>
                    <a:lnBlToTr>
                      <a:noFill/>
                    </a:lnBlToTr>
                    <a:solidFill>
                      <a:srgbClr val="99CCFF"/>
                    </a:solidFill>
                  </a:tcPr>
                </a:tc>
              </a:tr>
              <a:tr h="393794">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1" lang="zh-CN" altLang="en-US" sz="1800" b="0" i="0" u="none" strike="noStrike" cap="none" normalizeH="0" baseline="0" smtClean="0">
                          <a:ln>
                            <a:noFill/>
                          </a:ln>
                          <a:solidFill>
                            <a:schemeClr val="tx1"/>
                          </a:solidFill>
                          <a:effectLst/>
                          <a:latin typeface="宋体" charset="-122"/>
                          <a:ea typeface="黑体" pitchFamily="2" charset="-122"/>
                        </a:rPr>
                        <a:t>会议室</a:t>
                      </a:r>
                      <a:endParaRPr kumimoji="1" lang="zh-CN" altLang="en-US" sz="4000" b="0" i="0" u="none" strike="noStrike" cap="none" normalizeH="0" baseline="0" smtClean="0">
                        <a:ln>
                          <a:noFill/>
                        </a:ln>
                        <a:solidFill>
                          <a:schemeClr val="tx1"/>
                        </a:solidFill>
                        <a:effectLst/>
                        <a:latin typeface="Times New Roman" pitchFamily="18" charset="0"/>
                        <a:ea typeface="黑体" pitchFamily="2" charset="-122"/>
                      </a:endParaRPr>
                    </a:p>
                  </a:txBody>
                  <a:tcPr marT="45731" marB="45731" horzOverflow="overflow">
                    <a:lnL w="12700" cap="flat" cmpd="sng" algn="ctr">
                      <a:solidFill>
                        <a:srgbClr val="008080"/>
                      </a:solidFill>
                      <a:prstDash val="solid"/>
                      <a:round/>
                      <a:headEnd type="none" w="med" len="med"/>
                      <a:tailEnd type="none" w="med" len="med"/>
                    </a:lnL>
                    <a:lnR>
                      <a:noFill/>
                    </a:lnR>
                    <a:lnT>
                      <a:noFill/>
                    </a:lnT>
                    <a:lnB>
                      <a:noFill/>
                    </a:lnB>
                    <a:lnTlToBr>
                      <a:noFill/>
                    </a:lnTlToBr>
                    <a:lnBlToTr>
                      <a:noFill/>
                    </a:lnBlToTr>
                    <a:solidFill>
                      <a:schemeClr val="accent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1"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76.4</a:t>
                      </a:r>
                      <a:endParaRPr kumimoji="1" lang="en-US" altLang="zh-CN" sz="4000" b="0" i="0" u="none" strike="noStrike" cap="none" normalizeH="0" baseline="0" smtClean="0">
                        <a:ln>
                          <a:noFill/>
                        </a:ln>
                        <a:solidFill>
                          <a:schemeClr val="tx1"/>
                        </a:solidFill>
                        <a:effectLst/>
                        <a:latin typeface="Times New Roman" pitchFamily="18" charset="0"/>
                        <a:ea typeface="宋体" charset="-122"/>
                      </a:endParaRPr>
                    </a:p>
                  </a:txBody>
                  <a:tcPr marT="45731" marB="45731" horzOverflow="overflow">
                    <a:lnL>
                      <a:noFill/>
                    </a:lnL>
                    <a:lnR>
                      <a:noFill/>
                    </a:lnR>
                    <a:lnT>
                      <a:noFill/>
                    </a:lnT>
                    <a:lnB>
                      <a:noFill/>
                    </a:lnB>
                    <a:lnTlToBr>
                      <a:noFill/>
                    </a:lnTlToBr>
                    <a:lnBlToTr>
                      <a:noFill/>
                    </a:lnBlToTr>
                    <a:solidFill>
                      <a:srgbClr val="CCECFF"/>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1"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10</a:t>
                      </a:r>
                      <a:endParaRPr kumimoji="1" lang="en-US" altLang="zh-CN" sz="4000" b="0" i="0" u="none" strike="noStrike" cap="none" normalizeH="0" baseline="0" smtClean="0">
                        <a:ln>
                          <a:noFill/>
                        </a:ln>
                        <a:solidFill>
                          <a:schemeClr val="tx1"/>
                        </a:solidFill>
                        <a:effectLst/>
                        <a:latin typeface="Times New Roman" pitchFamily="18" charset="0"/>
                        <a:ea typeface="宋体" charset="-122"/>
                      </a:endParaRPr>
                    </a:p>
                  </a:txBody>
                  <a:tcPr marT="45731" marB="45731" horzOverflow="overflow">
                    <a:lnL>
                      <a:noFill/>
                    </a:lnL>
                    <a:lnR>
                      <a:noFill/>
                    </a:lnR>
                    <a:lnT>
                      <a:noFill/>
                    </a:lnT>
                    <a:lnB>
                      <a:noFill/>
                    </a:lnB>
                    <a:lnTlToBr>
                      <a:noFill/>
                    </a:lnTlToBr>
                    <a:lnBlToTr>
                      <a:noFill/>
                    </a:lnBlToTr>
                    <a:solidFill>
                      <a:srgbClr val="CCECFF"/>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1"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86.4</a:t>
                      </a:r>
                      <a:endParaRPr kumimoji="1" lang="en-US" altLang="zh-CN" sz="4000" b="0" i="0" u="none" strike="noStrike" cap="none" normalizeH="0" baseline="0" smtClean="0">
                        <a:ln>
                          <a:noFill/>
                        </a:ln>
                        <a:solidFill>
                          <a:schemeClr val="tx1"/>
                        </a:solidFill>
                        <a:effectLst/>
                        <a:latin typeface="Times New Roman" pitchFamily="18" charset="0"/>
                        <a:ea typeface="宋体" charset="-122"/>
                      </a:endParaRPr>
                    </a:p>
                  </a:txBody>
                  <a:tcPr marT="45731" marB="45731" horzOverflow="overflow">
                    <a:lnL>
                      <a:noFill/>
                    </a:lnL>
                    <a:lnR>
                      <a:noFill/>
                    </a:lnR>
                    <a:lnT>
                      <a:noFill/>
                    </a:lnT>
                    <a:lnB>
                      <a:noFill/>
                    </a:lnB>
                    <a:lnTlToBr>
                      <a:noFill/>
                    </a:lnTlToBr>
                    <a:lnBlToTr>
                      <a:noFill/>
                    </a:lnBlToTr>
                    <a:solidFill>
                      <a:srgbClr val="CCECFF"/>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1"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84.7</a:t>
                      </a:r>
                      <a:endParaRPr kumimoji="1" lang="en-US" altLang="zh-CN" sz="4000" b="0" i="0" u="none" strike="noStrike" cap="none" normalizeH="0" baseline="0" smtClean="0">
                        <a:ln>
                          <a:noFill/>
                        </a:ln>
                        <a:solidFill>
                          <a:schemeClr val="tx1"/>
                        </a:solidFill>
                        <a:effectLst/>
                        <a:latin typeface="Times New Roman" pitchFamily="18" charset="0"/>
                        <a:ea typeface="宋体" charset="-122"/>
                      </a:endParaRPr>
                    </a:p>
                  </a:txBody>
                  <a:tcPr marT="45731" marB="45731" horzOverflow="overflow">
                    <a:lnL>
                      <a:noFill/>
                    </a:lnL>
                    <a:lnR>
                      <a:noFill/>
                    </a:lnR>
                    <a:lnT>
                      <a:noFill/>
                    </a:lnT>
                    <a:lnB>
                      <a:noFill/>
                    </a:lnB>
                    <a:lnTlToBr>
                      <a:noFill/>
                    </a:lnTlToBr>
                    <a:lnBlToTr>
                      <a:noFill/>
                    </a:lnBlToTr>
                    <a:solidFill>
                      <a:srgbClr val="99CCFF"/>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1"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9.4</a:t>
                      </a:r>
                      <a:endParaRPr kumimoji="1" lang="en-US" altLang="zh-CN" sz="4000" b="0" i="0" u="none" strike="noStrike" cap="none" normalizeH="0" baseline="0" smtClean="0">
                        <a:ln>
                          <a:noFill/>
                        </a:ln>
                        <a:solidFill>
                          <a:schemeClr val="tx1"/>
                        </a:solidFill>
                        <a:effectLst/>
                        <a:latin typeface="Times New Roman" pitchFamily="18" charset="0"/>
                        <a:ea typeface="宋体" charset="-122"/>
                      </a:endParaRPr>
                    </a:p>
                  </a:txBody>
                  <a:tcPr marT="45731" marB="45731" horzOverflow="overflow">
                    <a:lnL>
                      <a:noFill/>
                    </a:lnL>
                    <a:lnR>
                      <a:noFill/>
                    </a:lnR>
                    <a:lnT>
                      <a:noFill/>
                    </a:lnT>
                    <a:lnB>
                      <a:noFill/>
                    </a:lnB>
                    <a:lnTlToBr>
                      <a:noFill/>
                    </a:lnTlToBr>
                    <a:lnBlToTr>
                      <a:noFill/>
                    </a:lnBlToTr>
                    <a:solidFill>
                      <a:srgbClr val="99CCFF"/>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1"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94.1</a:t>
                      </a:r>
                      <a:endParaRPr kumimoji="1" lang="en-US" altLang="zh-CN" sz="4000" b="0" i="0" u="none" strike="noStrike" cap="none" normalizeH="0" baseline="0" smtClean="0">
                        <a:ln>
                          <a:noFill/>
                        </a:ln>
                        <a:solidFill>
                          <a:schemeClr val="tx1"/>
                        </a:solidFill>
                        <a:effectLst/>
                        <a:latin typeface="Times New Roman" pitchFamily="18" charset="0"/>
                        <a:ea typeface="宋体" charset="-122"/>
                      </a:endParaRPr>
                    </a:p>
                  </a:txBody>
                  <a:tcPr marT="45731" marB="45731" horzOverflow="overflow">
                    <a:lnL>
                      <a:noFill/>
                    </a:lnL>
                    <a:lnR w="12700" cap="flat" cmpd="sng" algn="ctr">
                      <a:solidFill>
                        <a:srgbClr val="008080"/>
                      </a:solidFill>
                      <a:prstDash val="solid"/>
                      <a:round/>
                      <a:headEnd type="none" w="med" len="med"/>
                      <a:tailEnd type="none" w="med" len="med"/>
                    </a:lnR>
                    <a:lnT>
                      <a:noFill/>
                    </a:lnT>
                    <a:lnB>
                      <a:noFill/>
                    </a:lnB>
                    <a:lnTlToBr>
                      <a:noFill/>
                    </a:lnTlToBr>
                    <a:lnBlToTr>
                      <a:noFill/>
                    </a:lnBlToTr>
                    <a:solidFill>
                      <a:srgbClr val="99CCFF"/>
                    </a:solidFill>
                  </a:tcPr>
                </a:tc>
              </a:tr>
              <a:tr h="392206">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1" lang="zh-CN" altLang="en-US" sz="1800" b="0" i="0" u="none" strike="noStrike" cap="none" normalizeH="0" baseline="0" smtClean="0">
                          <a:ln>
                            <a:noFill/>
                          </a:ln>
                          <a:solidFill>
                            <a:schemeClr val="tx1"/>
                          </a:solidFill>
                          <a:effectLst/>
                          <a:latin typeface="宋体" charset="-122"/>
                          <a:ea typeface="黑体" pitchFamily="2" charset="-122"/>
                        </a:rPr>
                        <a:t>医院</a:t>
                      </a:r>
                      <a:endParaRPr kumimoji="1" lang="zh-CN" altLang="en-US" sz="4000" b="0" i="0" u="none" strike="noStrike" cap="none" normalizeH="0" baseline="0" smtClean="0">
                        <a:ln>
                          <a:noFill/>
                        </a:ln>
                        <a:solidFill>
                          <a:schemeClr val="tx1"/>
                        </a:solidFill>
                        <a:effectLst/>
                        <a:latin typeface="Times New Roman" pitchFamily="18" charset="0"/>
                        <a:ea typeface="黑体" pitchFamily="2" charset="-122"/>
                      </a:endParaRPr>
                    </a:p>
                  </a:txBody>
                  <a:tcPr marT="45731" marB="45731" horzOverflow="overflow">
                    <a:lnL w="12700" cap="flat" cmpd="sng" algn="ctr">
                      <a:solidFill>
                        <a:srgbClr val="008080"/>
                      </a:solidFill>
                      <a:prstDash val="solid"/>
                      <a:round/>
                      <a:headEnd type="none" w="med" len="med"/>
                      <a:tailEnd type="none" w="med" len="med"/>
                    </a:lnL>
                    <a:lnR>
                      <a:noFill/>
                    </a:lnR>
                    <a:lnT>
                      <a:noFill/>
                    </a:lnT>
                    <a:lnB>
                      <a:noFill/>
                    </a:lnB>
                    <a:lnTlToBr>
                      <a:noFill/>
                    </a:lnTlToBr>
                    <a:lnBlToTr>
                      <a:noFill/>
                    </a:lnBlToTr>
                    <a:solidFill>
                      <a:schemeClr val="accent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1"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75.5</a:t>
                      </a:r>
                      <a:endParaRPr kumimoji="1" lang="en-US" altLang="zh-CN" sz="4000" b="0" i="0" u="none" strike="noStrike" cap="none" normalizeH="0" baseline="0" smtClean="0">
                        <a:ln>
                          <a:noFill/>
                        </a:ln>
                        <a:solidFill>
                          <a:schemeClr val="tx1"/>
                        </a:solidFill>
                        <a:effectLst/>
                        <a:latin typeface="Times New Roman" pitchFamily="18" charset="0"/>
                        <a:ea typeface="宋体" charset="-122"/>
                      </a:endParaRPr>
                    </a:p>
                  </a:txBody>
                  <a:tcPr marT="45731" marB="45731" horzOverflow="overflow">
                    <a:lnL>
                      <a:noFill/>
                    </a:lnL>
                    <a:lnR>
                      <a:noFill/>
                    </a:lnR>
                    <a:lnT>
                      <a:noFill/>
                    </a:lnT>
                    <a:lnB>
                      <a:noFill/>
                    </a:lnB>
                    <a:lnTlToBr>
                      <a:noFill/>
                    </a:lnTlToBr>
                    <a:lnBlToTr>
                      <a:noFill/>
                    </a:lnBlToTr>
                    <a:solidFill>
                      <a:srgbClr val="CCECFF"/>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1"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23.1</a:t>
                      </a:r>
                      <a:endParaRPr kumimoji="1" lang="en-US" altLang="zh-CN" sz="4000" b="0" i="0" u="none" strike="noStrike" cap="none" normalizeH="0" baseline="0" smtClean="0">
                        <a:ln>
                          <a:noFill/>
                        </a:ln>
                        <a:solidFill>
                          <a:schemeClr val="tx1"/>
                        </a:solidFill>
                        <a:effectLst/>
                        <a:latin typeface="Times New Roman" pitchFamily="18" charset="0"/>
                        <a:ea typeface="宋体" charset="-122"/>
                      </a:endParaRPr>
                    </a:p>
                  </a:txBody>
                  <a:tcPr marT="45731" marB="45731" horzOverflow="overflow">
                    <a:lnL>
                      <a:noFill/>
                    </a:lnL>
                    <a:lnR>
                      <a:noFill/>
                    </a:lnR>
                    <a:lnT>
                      <a:noFill/>
                    </a:lnT>
                    <a:lnB>
                      <a:noFill/>
                    </a:lnB>
                    <a:lnTlToBr>
                      <a:noFill/>
                    </a:lnTlToBr>
                    <a:lnBlToTr>
                      <a:noFill/>
                    </a:lnBlToTr>
                    <a:solidFill>
                      <a:srgbClr val="CCECFF"/>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1"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98.6</a:t>
                      </a:r>
                      <a:endParaRPr kumimoji="1" lang="en-US" altLang="zh-CN" sz="4000" b="0" i="0" u="none" strike="noStrike" cap="none" normalizeH="0" baseline="0" smtClean="0">
                        <a:ln>
                          <a:noFill/>
                        </a:ln>
                        <a:solidFill>
                          <a:schemeClr val="tx1"/>
                        </a:solidFill>
                        <a:effectLst/>
                        <a:latin typeface="Times New Roman" pitchFamily="18" charset="0"/>
                        <a:ea typeface="宋体" charset="-122"/>
                      </a:endParaRPr>
                    </a:p>
                  </a:txBody>
                  <a:tcPr marT="45731" marB="45731" horzOverflow="overflow">
                    <a:lnL>
                      <a:noFill/>
                    </a:lnL>
                    <a:lnR>
                      <a:noFill/>
                    </a:lnR>
                    <a:lnT>
                      <a:noFill/>
                    </a:lnT>
                    <a:lnB>
                      <a:noFill/>
                    </a:lnB>
                    <a:lnTlToBr>
                      <a:noFill/>
                    </a:lnTlToBr>
                    <a:lnBlToTr>
                      <a:noFill/>
                    </a:lnBlToTr>
                    <a:solidFill>
                      <a:srgbClr val="CCECFF"/>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1"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78.1</a:t>
                      </a:r>
                      <a:endParaRPr kumimoji="1" lang="en-US" altLang="zh-CN" sz="4000" b="0" i="0" u="none" strike="noStrike" cap="none" normalizeH="0" baseline="0" smtClean="0">
                        <a:ln>
                          <a:noFill/>
                        </a:ln>
                        <a:solidFill>
                          <a:schemeClr val="tx1"/>
                        </a:solidFill>
                        <a:effectLst/>
                        <a:latin typeface="Times New Roman" pitchFamily="18" charset="0"/>
                        <a:ea typeface="宋体" charset="-122"/>
                      </a:endParaRPr>
                    </a:p>
                  </a:txBody>
                  <a:tcPr marT="45731" marB="45731" horzOverflow="overflow">
                    <a:lnL>
                      <a:noFill/>
                    </a:lnL>
                    <a:lnR>
                      <a:noFill/>
                    </a:lnR>
                    <a:lnT>
                      <a:noFill/>
                    </a:lnT>
                    <a:lnB>
                      <a:noFill/>
                    </a:lnB>
                    <a:lnTlToBr>
                      <a:noFill/>
                    </a:lnTlToBr>
                    <a:lnBlToTr>
                      <a:noFill/>
                    </a:lnBlToTr>
                    <a:solidFill>
                      <a:srgbClr val="99CCFF"/>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1"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21.3</a:t>
                      </a:r>
                      <a:endParaRPr kumimoji="1" lang="en-US" altLang="zh-CN" sz="4000" b="0" i="0" u="none" strike="noStrike" cap="none" normalizeH="0" baseline="0" smtClean="0">
                        <a:ln>
                          <a:noFill/>
                        </a:ln>
                        <a:solidFill>
                          <a:schemeClr val="tx1"/>
                        </a:solidFill>
                        <a:effectLst/>
                        <a:latin typeface="Times New Roman" pitchFamily="18" charset="0"/>
                        <a:ea typeface="宋体" charset="-122"/>
                      </a:endParaRPr>
                    </a:p>
                  </a:txBody>
                  <a:tcPr marT="45731" marB="45731" horzOverflow="overflow">
                    <a:lnL>
                      <a:noFill/>
                    </a:lnL>
                    <a:lnR>
                      <a:noFill/>
                    </a:lnR>
                    <a:lnT>
                      <a:noFill/>
                    </a:lnT>
                    <a:lnB>
                      <a:noFill/>
                    </a:lnB>
                    <a:lnTlToBr>
                      <a:noFill/>
                    </a:lnTlToBr>
                    <a:lnBlToTr>
                      <a:noFill/>
                    </a:lnBlToTr>
                    <a:solidFill>
                      <a:srgbClr val="99CCFF"/>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1"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99.4</a:t>
                      </a:r>
                      <a:endParaRPr kumimoji="1" lang="en-US" altLang="zh-CN" sz="4000" b="0" i="0" u="none" strike="noStrike" cap="none" normalizeH="0" baseline="0" smtClean="0">
                        <a:ln>
                          <a:noFill/>
                        </a:ln>
                        <a:solidFill>
                          <a:schemeClr val="tx1"/>
                        </a:solidFill>
                        <a:effectLst/>
                        <a:latin typeface="Times New Roman" pitchFamily="18" charset="0"/>
                        <a:ea typeface="宋体" charset="-122"/>
                      </a:endParaRPr>
                    </a:p>
                  </a:txBody>
                  <a:tcPr marT="45731" marB="45731" horzOverflow="overflow">
                    <a:lnL>
                      <a:noFill/>
                    </a:lnL>
                    <a:lnR w="12700" cap="flat" cmpd="sng" algn="ctr">
                      <a:solidFill>
                        <a:srgbClr val="008080"/>
                      </a:solidFill>
                      <a:prstDash val="solid"/>
                      <a:round/>
                      <a:headEnd type="none" w="med" len="med"/>
                      <a:tailEnd type="none" w="med" len="med"/>
                    </a:lnR>
                    <a:lnT>
                      <a:noFill/>
                    </a:lnT>
                    <a:lnB>
                      <a:noFill/>
                    </a:lnB>
                    <a:lnTlToBr>
                      <a:noFill/>
                    </a:lnTlToBr>
                    <a:lnBlToTr>
                      <a:noFill/>
                    </a:lnBlToTr>
                    <a:solidFill>
                      <a:srgbClr val="99CCFF"/>
                    </a:solidFill>
                  </a:tcPr>
                </a:tc>
              </a:tr>
              <a:tr h="365847">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1" lang="zh-CN" altLang="en-US" sz="1800" b="0" i="0" u="none" strike="noStrike" cap="none" normalizeH="0" baseline="0" smtClean="0">
                          <a:ln>
                            <a:noFill/>
                          </a:ln>
                          <a:solidFill>
                            <a:schemeClr val="tx1"/>
                          </a:solidFill>
                          <a:effectLst/>
                          <a:latin typeface="宋体" charset="-122"/>
                          <a:ea typeface="黑体" pitchFamily="2" charset="-122"/>
                        </a:rPr>
                        <a:t>工作场所</a:t>
                      </a:r>
                      <a:endParaRPr kumimoji="1" lang="zh-CN" altLang="en-US" sz="4000" b="0" i="0" u="none" strike="noStrike" cap="none" normalizeH="0" baseline="0" smtClean="0">
                        <a:ln>
                          <a:noFill/>
                        </a:ln>
                        <a:solidFill>
                          <a:schemeClr val="tx1"/>
                        </a:solidFill>
                        <a:effectLst/>
                        <a:latin typeface="Times New Roman" pitchFamily="18" charset="0"/>
                        <a:ea typeface="黑体" pitchFamily="2" charset="-122"/>
                      </a:endParaRPr>
                    </a:p>
                  </a:txBody>
                  <a:tcPr marT="45731" marB="45731" horzOverflow="overflow">
                    <a:lnL w="12700" cap="flat" cmpd="sng" algn="ctr">
                      <a:solidFill>
                        <a:srgbClr val="008080"/>
                      </a:solidFill>
                      <a:prstDash val="solid"/>
                      <a:round/>
                      <a:headEnd type="none" w="med" len="med"/>
                      <a:tailEnd type="none" w="med" len="med"/>
                    </a:lnL>
                    <a:lnR>
                      <a:noFill/>
                    </a:lnR>
                    <a:lnT>
                      <a:noFill/>
                    </a:lnT>
                    <a:lnB>
                      <a:noFill/>
                    </a:lnB>
                    <a:lnTlToBr>
                      <a:noFill/>
                    </a:lnTlToBr>
                    <a:lnBlToTr>
                      <a:noFill/>
                    </a:lnBlToTr>
                    <a:solidFill>
                      <a:schemeClr val="accent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1"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46.4</a:t>
                      </a:r>
                      <a:endParaRPr kumimoji="1" lang="en-US" altLang="zh-CN" sz="4000" b="0" i="0" u="none" strike="noStrike" cap="none" normalizeH="0" baseline="0" smtClean="0">
                        <a:ln>
                          <a:noFill/>
                        </a:ln>
                        <a:solidFill>
                          <a:schemeClr val="tx1"/>
                        </a:solidFill>
                        <a:effectLst/>
                        <a:latin typeface="Times New Roman" pitchFamily="18" charset="0"/>
                        <a:ea typeface="宋体" charset="-122"/>
                      </a:endParaRPr>
                    </a:p>
                  </a:txBody>
                  <a:tcPr marT="45731" marB="45731" horzOverflow="overflow">
                    <a:lnL>
                      <a:noFill/>
                    </a:lnL>
                    <a:lnR>
                      <a:noFill/>
                    </a:lnR>
                    <a:lnT>
                      <a:noFill/>
                    </a:lnT>
                    <a:lnB>
                      <a:noFill/>
                    </a:lnB>
                    <a:lnTlToBr>
                      <a:noFill/>
                    </a:lnTlToBr>
                    <a:lnBlToTr>
                      <a:noFill/>
                    </a:lnBlToTr>
                    <a:solidFill>
                      <a:srgbClr val="CCECFF"/>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1"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40.8</a:t>
                      </a:r>
                      <a:endParaRPr kumimoji="1" lang="en-US" altLang="zh-CN" sz="4000" b="0" i="0" u="none" strike="noStrike" cap="none" normalizeH="0" baseline="0" smtClean="0">
                        <a:ln>
                          <a:noFill/>
                        </a:ln>
                        <a:solidFill>
                          <a:schemeClr val="tx1"/>
                        </a:solidFill>
                        <a:effectLst/>
                        <a:latin typeface="Times New Roman" pitchFamily="18" charset="0"/>
                        <a:ea typeface="宋体" charset="-122"/>
                      </a:endParaRPr>
                    </a:p>
                  </a:txBody>
                  <a:tcPr marT="45731" marB="45731" horzOverflow="overflow">
                    <a:lnL>
                      <a:noFill/>
                    </a:lnL>
                    <a:lnR>
                      <a:noFill/>
                    </a:lnR>
                    <a:lnT>
                      <a:noFill/>
                    </a:lnT>
                    <a:lnB>
                      <a:noFill/>
                    </a:lnB>
                    <a:lnTlToBr>
                      <a:noFill/>
                    </a:lnTlToBr>
                    <a:lnBlToTr>
                      <a:noFill/>
                    </a:lnBlToTr>
                    <a:solidFill>
                      <a:srgbClr val="CCECFF"/>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1"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87.2</a:t>
                      </a:r>
                      <a:endParaRPr kumimoji="1" lang="en-US" altLang="zh-CN" sz="4000" b="0" i="0" u="none" strike="noStrike" cap="none" normalizeH="0" baseline="0" smtClean="0">
                        <a:ln>
                          <a:noFill/>
                        </a:ln>
                        <a:solidFill>
                          <a:schemeClr val="tx1"/>
                        </a:solidFill>
                        <a:effectLst/>
                        <a:latin typeface="Times New Roman" pitchFamily="18" charset="0"/>
                        <a:ea typeface="宋体" charset="-122"/>
                      </a:endParaRPr>
                    </a:p>
                  </a:txBody>
                  <a:tcPr marT="45731" marB="45731" horzOverflow="overflow">
                    <a:lnL>
                      <a:noFill/>
                    </a:lnL>
                    <a:lnR>
                      <a:noFill/>
                    </a:lnR>
                    <a:lnT>
                      <a:noFill/>
                    </a:lnT>
                    <a:lnB>
                      <a:noFill/>
                    </a:lnB>
                    <a:lnTlToBr>
                      <a:noFill/>
                    </a:lnTlToBr>
                    <a:lnBlToTr>
                      <a:noFill/>
                    </a:lnBlToTr>
                    <a:solidFill>
                      <a:srgbClr val="CCECFF"/>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1"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57</a:t>
                      </a:r>
                      <a:endParaRPr kumimoji="1" lang="en-US" altLang="zh-CN" sz="4000" b="0" i="0" u="none" strike="noStrike" cap="none" normalizeH="0" baseline="0" smtClean="0">
                        <a:ln>
                          <a:noFill/>
                        </a:ln>
                        <a:solidFill>
                          <a:schemeClr val="tx1"/>
                        </a:solidFill>
                        <a:effectLst/>
                        <a:latin typeface="Times New Roman" pitchFamily="18" charset="0"/>
                        <a:ea typeface="宋体" charset="-122"/>
                      </a:endParaRPr>
                    </a:p>
                  </a:txBody>
                  <a:tcPr marT="45731" marB="45731" horzOverflow="overflow">
                    <a:lnL>
                      <a:noFill/>
                    </a:lnL>
                    <a:lnR>
                      <a:noFill/>
                    </a:lnR>
                    <a:lnT>
                      <a:noFill/>
                    </a:lnT>
                    <a:lnB>
                      <a:noFill/>
                    </a:lnB>
                    <a:lnTlToBr>
                      <a:noFill/>
                    </a:lnTlToBr>
                    <a:lnBlToTr>
                      <a:noFill/>
                    </a:lnBlToTr>
                    <a:solidFill>
                      <a:srgbClr val="99CCFF"/>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1"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38</a:t>
                      </a:r>
                      <a:endParaRPr kumimoji="1" lang="en-US" altLang="zh-CN" sz="4000" b="0" i="0" u="none" strike="noStrike" cap="none" normalizeH="0" baseline="0" smtClean="0">
                        <a:ln>
                          <a:noFill/>
                        </a:ln>
                        <a:solidFill>
                          <a:schemeClr val="tx1"/>
                        </a:solidFill>
                        <a:effectLst/>
                        <a:latin typeface="Times New Roman" pitchFamily="18" charset="0"/>
                        <a:ea typeface="宋体" charset="-122"/>
                      </a:endParaRPr>
                    </a:p>
                  </a:txBody>
                  <a:tcPr marT="45731" marB="45731" horzOverflow="overflow">
                    <a:lnL>
                      <a:noFill/>
                    </a:lnL>
                    <a:lnR>
                      <a:noFill/>
                    </a:lnR>
                    <a:lnT>
                      <a:noFill/>
                    </a:lnT>
                    <a:lnB>
                      <a:noFill/>
                    </a:lnB>
                    <a:lnTlToBr>
                      <a:noFill/>
                    </a:lnTlToBr>
                    <a:lnBlToTr>
                      <a:noFill/>
                    </a:lnBlToTr>
                    <a:solidFill>
                      <a:srgbClr val="99CCFF"/>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1"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95</a:t>
                      </a:r>
                      <a:endParaRPr kumimoji="1" lang="en-US" altLang="zh-CN" sz="4000" b="0" i="0" u="none" strike="noStrike" cap="none" normalizeH="0" baseline="0" smtClean="0">
                        <a:ln>
                          <a:noFill/>
                        </a:ln>
                        <a:solidFill>
                          <a:schemeClr val="tx1"/>
                        </a:solidFill>
                        <a:effectLst/>
                        <a:latin typeface="Times New Roman" pitchFamily="18" charset="0"/>
                        <a:ea typeface="宋体" charset="-122"/>
                      </a:endParaRPr>
                    </a:p>
                  </a:txBody>
                  <a:tcPr marT="45731" marB="45731" horzOverflow="overflow">
                    <a:lnL>
                      <a:noFill/>
                    </a:lnL>
                    <a:lnR w="12700" cap="flat" cmpd="sng" algn="ctr">
                      <a:solidFill>
                        <a:srgbClr val="008080"/>
                      </a:solidFill>
                      <a:prstDash val="solid"/>
                      <a:round/>
                      <a:headEnd type="none" w="med" len="med"/>
                      <a:tailEnd type="none" w="med" len="med"/>
                    </a:lnR>
                    <a:lnT>
                      <a:noFill/>
                    </a:lnT>
                    <a:lnB>
                      <a:noFill/>
                    </a:lnB>
                    <a:lnTlToBr>
                      <a:noFill/>
                    </a:lnTlToBr>
                    <a:lnBlToTr>
                      <a:noFill/>
                    </a:lnBlToTr>
                    <a:solidFill>
                      <a:srgbClr val="99CCFF"/>
                    </a:solidFill>
                  </a:tcPr>
                </a:tc>
              </a:tr>
              <a:tr h="365847">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1" lang="zh-CN" altLang="en-US" sz="1800" b="0" i="0" u="none" strike="noStrike" cap="none" normalizeH="0" baseline="0" smtClean="0">
                          <a:ln>
                            <a:noFill/>
                          </a:ln>
                          <a:solidFill>
                            <a:schemeClr val="tx1"/>
                          </a:solidFill>
                          <a:effectLst/>
                          <a:latin typeface="宋体" charset="-122"/>
                          <a:ea typeface="黑体" pitchFamily="2" charset="-122"/>
                        </a:rPr>
                        <a:t>餐厅、酒吧</a:t>
                      </a:r>
                      <a:endParaRPr kumimoji="1" lang="zh-CN" altLang="en-US" sz="1800" b="0" i="0" u="none" strike="noStrike" cap="none" normalizeH="0" baseline="0" smtClean="0">
                        <a:ln>
                          <a:noFill/>
                        </a:ln>
                        <a:solidFill>
                          <a:schemeClr val="tx1"/>
                        </a:solidFill>
                        <a:effectLst/>
                        <a:latin typeface="Times New Roman" pitchFamily="18" charset="0"/>
                        <a:ea typeface="黑体" pitchFamily="2" charset="-122"/>
                      </a:endParaRPr>
                    </a:p>
                  </a:txBody>
                  <a:tcPr marT="45731" marB="45731" horzOverflow="overflow">
                    <a:lnL w="12700" cap="flat" cmpd="sng" algn="ctr">
                      <a:solidFill>
                        <a:srgbClr val="008080"/>
                      </a:solidFill>
                      <a:prstDash val="solid"/>
                      <a:round/>
                      <a:headEnd type="none" w="med" len="med"/>
                      <a:tailEnd type="none" w="med" len="med"/>
                    </a:lnL>
                    <a:lnR>
                      <a:noFill/>
                    </a:lnR>
                    <a:lnT>
                      <a:noFill/>
                    </a:lnT>
                    <a:lnB w="25400" cap="flat" cmpd="sng" algn="ctr">
                      <a:solidFill>
                        <a:srgbClr val="008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1"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23.5</a:t>
                      </a:r>
                      <a:endParaRPr kumimoji="1" lang="en-US" altLang="zh-CN" sz="4000" b="0" i="0" u="none" strike="noStrike" cap="none" normalizeH="0" baseline="0" smtClean="0">
                        <a:ln>
                          <a:noFill/>
                        </a:ln>
                        <a:solidFill>
                          <a:schemeClr val="tx1"/>
                        </a:solidFill>
                        <a:effectLst/>
                        <a:latin typeface="Times New Roman" pitchFamily="18" charset="0"/>
                        <a:ea typeface="宋体" charset="-122"/>
                      </a:endParaRPr>
                    </a:p>
                  </a:txBody>
                  <a:tcPr marT="45731" marB="45731" horzOverflow="overflow">
                    <a:lnL>
                      <a:noFill/>
                    </a:lnL>
                    <a:lnR>
                      <a:noFill/>
                    </a:lnR>
                    <a:lnT>
                      <a:noFill/>
                    </a:lnT>
                    <a:lnB w="25400" cap="flat" cmpd="sng" algn="ctr">
                      <a:solidFill>
                        <a:srgbClr val="00808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1"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20.3</a:t>
                      </a:r>
                      <a:endParaRPr kumimoji="1" lang="en-US" altLang="zh-CN" sz="4000" b="0" i="0" u="none" strike="noStrike" cap="none" normalizeH="0" baseline="0" smtClean="0">
                        <a:ln>
                          <a:noFill/>
                        </a:ln>
                        <a:solidFill>
                          <a:schemeClr val="tx1"/>
                        </a:solidFill>
                        <a:effectLst/>
                        <a:latin typeface="Times New Roman" pitchFamily="18" charset="0"/>
                        <a:ea typeface="宋体" charset="-122"/>
                      </a:endParaRPr>
                    </a:p>
                  </a:txBody>
                  <a:tcPr marT="45731" marB="45731" horzOverflow="overflow">
                    <a:lnL>
                      <a:noFill/>
                    </a:lnL>
                    <a:lnR>
                      <a:noFill/>
                    </a:lnR>
                    <a:lnT>
                      <a:noFill/>
                    </a:lnT>
                    <a:lnB w="25400" cap="flat" cmpd="sng" algn="ctr">
                      <a:solidFill>
                        <a:srgbClr val="00808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1"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43.8</a:t>
                      </a:r>
                      <a:endParaRPr kumimoji="1" lang="en-US" altLang="zh-CN" sz="4000" b="0" i="0" u="none" strike="noStrike" cap="none" normalizeH="0" baseline="0" smtClean="0">
                        <a:ln>
                          <a:noFill/>
                        </a:ln>
                        <a:solidFill>
                          <a:schemeClr val="tx1"/>
                        </a:solidFill>
                        <a:effectLst/>
                        <a:latin typeface="Times New Roman" pitchFamily="18" charset="0"/>
                        <a:ea typeface="宋体" charset="-122"/>
                      </a:endParaRPr>
                    </a:p>
                  </a:txBody>
                  <a:tcPr marT="45731" marB="45731" horzOverflow="overflow">
                    <a:lnL>
                      <a:noFill/>
                    </a:lnL>
                    <a:lnR>
                      <a:noFill/>
                    </a:lnR>
                    <a:lnT>
                      <a:noFill/>
                    </a:lnT>
                    <a:lnB w="25400" cap="flat" cmpd="sng" algn="ctr">
                      <a:solidFill>
                        <a:srgbClr val="00808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1"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41.5</a:t>
                      </a:r>
                      <a:endParaRPr kumimoji="1" lang="en-US" altLang="zh-CN" sz="4000" b="0" i="0" u="none" strike="noStrike" cap="none" normalizeH="0" baseline="0" smtClean="0">
                        <a:ln>
                          <a:noFill/>
                        </a:ln>
                        <a:solidFill>
                          <a:schemeClr val="tx1"/>
                        </a:solidFill>
                        <a:effectLst/>
                        <a:latin typeface="Times New Roman" pitchFamily="18" charset="0"/>
                        <a:ea typeface="宋体" charset="-122"/>
                      </a:endParaRPr>
                    </a:p>
                  </a:txBody>
                  <a:tcPr marT="45731" marB="45731" horzOverflow="overflow">
                    <a:lnL>
                      <a:noFill/>
                    </a:lnL>
                    <a:lnR>
                      <a:noFill/>
                    </a:lnR>
                    <a:lnT>
                      <a:noFill/>
                    </a:lnT>
                    <a:lnB w="25400" cap="flat" cmpd="sng" algn="ctr">
                      <a:solidFill>
                        <a:srgbClr val="008080"/>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1"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29.1</a:t>
                      </a:r>
                      <a:endParaRPr kumimoji="1" lang="en-US" altLang="zh-CN" sz="4000" b="0" i="0" u="none" strike="noStrike" cap="none" normalizeH="0" baseline="0" smtClean="0">
                        <a:ln>
                          <a:noFill/>
                        </a:ln>
                        <a:solidFill>
                          <a:schemeClr val="tx1"/>
                        </a:solidFill>
                        <a:effectLst/>
                        <a:latin typeface="Times New Roman" pitchFamily="18" charset="0"/>
                        <a:ea typeface="宋体" charset="-122"/>
                      </a:endParaRPr>
                    </a:p>
                  </a:txBody>
                  <a:tcPr marT="45731" marB="45731" horzOverflow="overflow">
                    <a:lnL>
                      <a:noFill/>
                    </a:lnL>
                    <a:lnR>
                      <a:noFill/>
                    </a:lnR>
                    <a:lnT>
                      <a:noFill/>
                    </a:lnT>
                    <a:lnB w="25400" cap="flat" cmpd="sng" algn="ctr">
                      <a:solidFill>
                        <a:srgbClr val="008080"/>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1"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70.6</a:t>
                      </a:r>
                      <a:endParaRPr kumimoji="1" lang="en-US" altLang="zh-CN" sz="4000" b="0" i="0" u="none" strike="noStrike" cap="none" normalizeH="0" baseline="0" smtClean="0">
                        <a:ln>
                          <a:noFill/>
                        </a:ln>
                        <a:solidFill>
                          <a:schemeClr val="tx1"/>
                        </a:solidFill>
                        <a:effectLst/>
                        <a:latin typeface="Times New Roman" pitchFamily="18" charset="0"/>
                        <a:ea typeface="宋体" charset="-122"/>
                      </a:endParaRPr>
                    </a:p>
                  </a:txBody>
                  <a:tcPr marT="45731" marB="45731" horzOverflow="overflow">
                    <a:lnL>
                      <a:noFill/>
                    </a:lnL>
                    <a:lnR w="12700" cap="flat" cmpd="sng" algn="ctr">
                      <a:solidFill>
                        <a:srgbClr val="008080"/>
                      </a:solidFill>
                      <a:prstDash val="solid"/>
                      <a:round/>
                      <a:headEnd type="none" w="med" len="med"/>
                      <a:tailEnd type="none" w="med" len="med"/>
                    </a:lnR>
                    <a:lnT>
                      <a:noFill/>
                    </a:lnT>
                    <a:lnB w="25400" cap="flat" cmpd="sng" algn="ctr">
                      <a:solidFill>
                        <a:srgbClr val="008080"/>
                      </a:solidFill>
                      <a:prstDash val="solid"/>
                      <a:round/>
                      <a:headEnd type="none" w="med" len="med"/>
                      <a:tailEnd type="none" w="med" len="med"/>
                    </a:lnB>
                    <a:lnTlToBr>
                      <a:noFill/>
                    </a:lnTlToBr>
                    <a:lnBlToTr>
                      <a:noFill/>
                    </a:lnBlToTr>
                    <a:solidFill>
                      <a:srgbClr val="99CCFF"/>
                    </a:solidFill>
                  </a:tcPr>
                </a:tc>
              </a:tr>
            </a:tbl>
          </a:graphicData>
        </a:graphic>
      </p:graphicFrame>
      <p:sp>
        <p:nvSpPr>
          <p:cNvPr id="587833" name="Text Box 57"/>
          <p:cNvSpPr txBox="1">
            <a:spLocks noChangeArrowheads="1"/>
          </p:cNvSpPr>
          <p:nvPr/>
        </p:nvSpPr>
        <p:spPr bwMode="auto">
          <a:xfrm>
            <a:off x="1835150" y="1989138"/>
            <a:ext cx="5975350" cy="261937"/>
          </a:xfrm>
          <a:prstGeom prst="rect">
            <a:avLst/>
          </a:prstGeom>
          <a:noFill/>
          <a:ln w="19050">
            <a:noFill/>
            <a:miter lim="800000"/>
            <a:headEnd/>
            <a:tailEnd/>
          </a:ln>
          <a:effectLst>
            <a:outerShdw dist="17961" dir="2700000" algn="ctr" rotWithShape="0">
              <a:schemeClr val="bg1"/>
            </a:outerShdw>
          </a:effectLst>
        </p:spPr>
        <p:txBody>
          <a:bodyPr>
            <a:spAutoFit/>
          </a:bodyPr>
          <a:lstStyle/>
          <a:p>
            <a:pPr>
              <a:spcBef>
                <a:spcPct val="50000"/>
              </a:spcBef>
              <a:defRPr/>
            </a:pPr>
            <a:endParaRPr lang="zh-CN" altLang="zh-CN">
              <a:effectLst>
                <a:outerShdw blurRad="38100" dist="38100" dir="2700000" algn="tl">
                  <a:srgbClr val="C0C0C0"/>
                </a:outerShdw>
              </a:effectLst>
              <a:latin typeface="Arial" charset="0"/>
              <a:ea typeface="宋体" charset="-122"/>
            </a:endParaRPr>
          </a:p>
        </p:txBody>
      </p:sp>
      <p:sp>
        <p:nvSpPr>
          <p:cNvPr id="587834" name="Text Box 58"/>
          <p:cNvSpPr txBox="1">
            <a:spLocks noChangeArrowheads="1"/>
          </p:cNvSpPr>
          <p:nvPr/>
        </p:nvSpPr>
        <p:spPr bwMode="auto">
          <a:xfrm>
            <a:off x="1260475" y="2224088"/>
            <a:ext cx="7488238" cy="433387"/>
          </a:xfrm>
          <a:prstGeom prst="rect">
            <a:avLst/>
          </a:prstGeom>
          <a:noFill/>
          <a:ln w="19050">
            <a:noFill/>
            <a:miter lim="800000"/>
            <a:headEnd/>
            <a:tailEnd/>
          </a:ln>
          <a:effectLst>
            <a:outerShdw dist="17961" dir="2700000" algn="ctr" rotWithShape="0">
              <a:schemeClr val="bg1"/>
            </a:outerShdw>
          </a:effectLst>
        </p:spPr>
        <p:txBody>
          <a:bodyPr>
            <a:spAutoFit/>
          </a:bodyPr>
          <a:lstStyle/>
          <a:p>
            <a:pPr>
              <a:spcBef>
                <a:spcPct val="50000"/>
              </a:spcBef>
              <a:defRPr/>
            </a:pPr>
            <a:r>
              <a:rPr lang="zh-CN" altLang="en-US" sz="2800" b="1" dirty="0">
                <a:solidFill>
                  <a:schemeClr val="tx1"/>
                </a:solidFill>
                <a:effectLst/>
                <a:latin typeface="黑体" pitchFamily="2" charset="-122"/>
                <a:ea typeface="黑体" pitchFamily="2" charset="-122"/>
              </a:rPr>
              <a:t>吸烟者             非吸烟者</a:t>
            </a:r>
          </a:p>
        </p:txBody>
      </p:sp>
      <p:sp>
        <p:nvSpPr>
          <p:cNvPr id="587835" name="Text Box 59"/>
          <p:cNvSpPr txBox="1">
            <a:spLocks noChangeArrowheads="1"/>
          </p:cNvSpPr>
          <p:nvPr/>
        </p:nvSpPr>
        <p:spPr bwMode="auto">
          <a:xfrm>
            <a:off x="6154738" y="6453188"/>
            <a:ext cx="2665412" cy="311150"/>
          </a:xfrm>
          <a:prstGeom prst="rect">
            <a:avLst/>
          </a:prstGeom>
          <a:noFill/>
          <a:ln w="19050">
            <a:noFill/>
            <a:miter lim="800000"/>
            <a:headEnd/>
            <a:tailEnd/>
          </a:ln>
          <a:effectLst>
            <a:outerShdw dist="17961" dir="2700000" algn="ctr" rotWithShape="0">
              <a:schemeClr val="bg1"/>
            </a:outerShdw>
          </a:effectLst>
        </p:spPr>
        <p:txBody>
          <a:bodyPr>
            <a:spAutoFit/>
          </a:bodyPr>
          <a:lstStyle/>
          <a:p>
            <a:pPr algn="r">
              <a:spcBef>
                <a:spcPct val="50000"/>
              </a:spcBef>
              <a:defRPr/>
            </a:pPr>
            <a:r>
              <a:rPr lang="en-US" altLang="zh-CN" sz="1800">
                <a:solidFill>
                  <a:schemeClr val="tx1"/>
                </a:solidFill>
                <a:effectLst/>
                <a:latin typeface="黑体" pitchFamily="2" charset="-122"/>
                <a:ea typeface="黑体" pitchFamily="2" charset="-122"/>
              </a:rPr>
              <a:t>2007</a:t>
            </a:r>
            <a:r>
              <a:rPr lang="zh-CN" altLang="en-US" sz="1800">
                <a:solidFill>
                  <a:schemeClr val="tx1"/>
                </a:solidFill>
                <a:effectLst/>
                <a:latin typeface="黑体" pitchFamily="2" charset="-122"/>
                <a:ea typeface="黑体" pitchFamily="2" charset="-122"/>
              </a:rPr>
              <a:t>中国控烟报告</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28625" y="609600"/>
            <a:ext cx="8358188" cy="1143000"/>
          </a:xfrm>
        </p:spPr>
        <p:txBody>
          <a:bodyPr rtlCol="0">
            <a:normAutofit fontScale="90000"/>
          </a:bodyPr>
          <a:lstStyle/>
          <a:p>
            <a:pPr eaLnBrk="1" fontAlgn="auto" hangingPunct="1">
              <a:spcAft>
                <a:spcPts val="0"/>
              </a:spcAft>
              <a:defRPr/>
            </a:pPr>
            <a:r>
              <a:rPr lang="en-GB" sz="4000" b="1" dirty="0" smtClean="0">
                <a:solidFill>
                  <a:srgbClr val="FF0000"/>
                </a:solidFill>
                <a:latin typeface="华文楷体" pitchFamily="2" charset="-122"/>
                <a:ea typeface="华文楷体" pitchFamily="2" charset="-122"/>
              </a:rPr>
              <a:t>WHO MPOWER technical assistance package</a:t>
            </a:r>
            <a:endParaRPr lang="en-US" sz="4000" b="1" dirty="0" smtClean="0">
              <a:solidFill>
                <a:srgbClr val="FF0000"/>
              </a:solidFill>
              <a:latin typeface="华文楷体" pitchFamily="2" charset="-122"/>
              <a:ea typeface="华文楷体" pitchFamily="2" charset="-122"/>
            </a:endParaRPr>
          </a:p>
        </p:txBody>
      </p:sp>
      <p:sp>
        <p:nvSpPr>
          <p:cNvPr id="14339" name="Content Placeholder 2"/>
          <p:cNvSpPr>
            <a:spLocks noGrp="1"/>
          </p:cNvSpPr>
          <p:nvPr>
            <p:ph idx="1"/>
          </p:nvPr>
        </p:nvSpPr>
        <p:spPr>
          <a:xfrm>
            <a:off x="571500" y="1928813"/>
            <a:ext cx="4143375" cy="4167187"/>
          </a:xfrm>
        </p:spPr>
        <p:txBody>
          <a:bodyPr/>
          <a:lstStyle/>
          <a:p>
            <a:pPr eaLnBrk="1" hangingPunct="1">
              <a:defRPr/>
            </a:pPr>
            <a:r>
              <a:rPr lang="en-GB" altLang="zh-CN" sz="2400" b="1" dirty="0" smtClean="0">
                <a:solidFill>
                  <a:srgbClr val="FF0000"/>
                </a:solidFill>
                <a:latin typeface="华文楷体" pitchFamily="2" charset="-122"/>
                <a:ea typeface="华文楷体" pitchFamily="2" charset="-122"/>
              </a:rPr>
              <a:t>M</a:t>
            </a:r>
            <a:r>
              <a:rPr lang="en-GB" altLang="zh-CN" sz="2400" b="1" dirty="0" smtClean="0">
                <a:solidFill>
                  <a:schemeClr val="accent2">
                    <a:lumMod val="60000"/>
                    <a:lumOff val="40000"/>
                  </a:schemeClr>
                </a:solidFill>
                <a:latin typeface="华文楷体" pitchFamily="2" charset="-122"/>
                <a:ea typeface="华文楷体" pitchFamily="2" charset="-122"/>
              </a:rPr>
              <a:t>onitor tobacco use and prevention policies</a:t>
            </a:r>
          </a:p>
          <a:p>
            <a:pPr eaLnBrk="1" hangingPunct="1">
              <a:defRPr/>
            </a:pPr>
            <a:r>
              <a:rPr lang="en-GB" altLang="zh-CN" sz="2400" b="1" dirty="0" smtClean="0">
                <a:solidFill>
                  <a:srgbClr val="FF0000"/>
                </a:solidFill>
                <a:latin typeface="华文楷体" pitchFamily="2" charset="-122"/>
                <a:ea typeface="华文楷体" pitchFamily="2" charset="-122"/>
              </a:rPr>
              <a:t>P</a:t>
            </a:r>
            <a:r>
              <a:rPr lang="en-GB" altLang="zh-CN" sz="2400" b="1" dirty="0" smtClean="0">
                <a:solidFill>
                  <a:schemeClr val="accent2">
                    <a:lumMod val="60000"/>
                    <a:lumOff val="40000"/>
                  </a:schemeClr>
                </a:solidFill>
                <a:latin typeface="华文楷体" pitchFamily="2" charset="-122"/>
                <a:ea typeface="华文楷体" pitchFamily="2" charset="-122"/>
              </a:rPr>
              <a:t>rotect people from tobacco smoke</a:t>
            </a:r>
          </a:p>
          <a:p>
            <a:pPr eaLnBrk="1" hangingPunct="1">
              <a:defRPr/>
            </a:pPr>
            <a:r>
              <a:rPr lang="en-GB" altLang="zh-CN" sz="2400" b="1" dirty="0" smtClean="0">
                <a:solidFill>
                  <a:srgbClr val="FF0000"/>
                </a:solidFill>
                <a:latin typeface="华文楷体" pitchFamily="2" charset="-122"/>
                <a:ea typeface="华文楷体" pitchFamily="2" charset="-122"/>
              </a:rPr>
              <a:t>O</a:t>
            </a:r>
            <a:r>
              <a:rPr lang="en-GB" altLang="zh-CN" sz="2400" b="1" dirty="0" smtClean="0">
                <a:solidFill>
                  <a:schemeClr val="accent2">
                    <a:lumMod val="60000"/>
                    <a:lumOff val="40000"/>
                  </a:schemeClr>
                </a:solidFill>
                <a:latin typeface="华文楷体" pitchFamily="2" charset="-122"/>
                <a:ea typeface="华文楷体" pitchFamily="2" charset="-122"/>
              </a:rPr>
              <a:t>ffer help to quit tobacco use</a:t>
            </a:r>
          </a:p>
          <a:p>
            <a:pPr eaLnBrk="1" hangingPunct="1">
              <a:defRPr/>
            </a:pPr>
            <a:r>
              <a:rPr lang="en-GB" altLang="zh-CN" sz="2400" b="1" dirty="0" smtClean="0">
                <a:solidFill>
                  <a:srgbClr val="FF0000"/>
                </a:solidFill>
                <a:latin typeface="华文楷体" pitchFamily="2" charset="-122"/>
                <a:ea typeface="华文楷体" pitchFamily="2" charset="-122"/>
              </a:rPr>
              <a:t>W</a:t>
            </a:r>
            <a:r>
              <a:rPr lang="en-GB" altLang="zh-CN" sz="2400" b="1" dirty="0" smtClean="0">
                <a:solidFill>
                  <a:schemeClr val="accent2">
                    <a:lumMod val="60000"/>
                    <a:lumOff val="40000"/>
                  </a:schemeClr>
                </a:solidFill>
                <a:latin typeface="华文楷体" pitchFamily="2" charset="-122"/>
                <a:ea typeface="华文楷体" pitchFamily="2" charset="-122"/>
              </a:rPr>
              <a:t>arn about the dangers of tobacco</a:t>
            </a:r>
          </a:p>
          <a:p>
            <a:pPr eaLnBrk="1" hangingPunct="1">
              <a:defRPr/>
            </a:pPr>
            <a:r>
              <a:rPr lang="en-GB" altLang="zh-CN" sz="2400" b="1" dirty="0" smtClean="0">
                <a:solidFill>
                  <a:srgbClr val="FF0000"/>
                </a:solidFill>
                <a:latin typeface="华文楷体" pitchFamily="2" charset="-122"/>
                <a:ea typeface="华文楷体" pitchFamily="2" charset="-122"/>
              </a:rPr>
              <a:t>E</a:t>
            </a:r>
            <a:r>
              <a:rPr lang="en-GB" altLang="zh-CN" sz="2400" b="1" dirty="0" smtClean="0">
                <a:solidFill>
                  <a:schemeClr val="accent2">
                    <a:lumMod val="60000"/>
                    <a:lumOff val="40000"/>
                  </a:schemeClr>
                </a:solidFill>
                <a:latin typeface="华文楷体" pitchFamily="2" charset="-122"/>
                <a:ea typeface="华文楷体" pitchFamily="2" charset="-122"/>
              </a:rPr>
              <a:t>nforce bans on tobacco advertising, promotion and sponsorship</a:t>
            </a:r>
          </a:p>
          <a:p>
            <a:pPr eaLnBrk="1" hangingPunct="1">
              <a:defRPr/>
            </a:pPr>
            <a:r>
              <a:rPr lang="en-GB" altLang="zh-CN" sz="2400" b="1" dirty="0" smtClean="0">
                <a:solidFill>
                  <a:srgbClr val="FF0000"/>
                </a:solidFill>
                <a:latin typeface="华文楷体" pitchFamily="2" charset="-122"/>
                <a:ea typeface="华文楷体" pitchFamily="2" charset="-122"/>
              </a:rPr>
              <a:t>R</a:t>
            </a:r>
            <a:r>
              <a:rPr lang="en-GB" altLang="zh-CN" sz="2400" b="1" dirty="0" smtClean="0">
                <a:solidFill>
                  <a:schemeClr val="accent2">
                    <a:lumMod val="60000"/>
                    <a:lumOff val="40000"/>
                  </a:schemeClr>
                </a:solidFill>
                <a:latin typeface="华文楷体" pitchFamily="2" charset="-122"/>
                <a:ea typeface="华文楷体" pitchFamily="2" charset="-122"/>
              </a:rPr>
              <a:t>aise taxes on tobacco</a:t>
            </a:r>
          </a:p>
          <a:p>
            <a:pPr eaLnBrk="1" hangingPunct="1">
              <a:defRPr/>
            </a:pPr>
            <a:endParaRPr lang="en-US" altLang="zh-CN" b="1" dirty="0" smtClean="0">
              <a:solidFill>
                <a:schemeClr val="accent2">
                  <a:lumMod val="60000"/>
                  <a:lumOff val="40000"/>
                </a:schemeClr>
              </a:solidFill>
              <a:latin typeface="华文楷体" pitchFamily="2" charset="-122"/>
              <a:ea typeface="华文楷体" pitchFamily="2" charset="-122"/>
            </a:endParaRPr>
          </a:p>
        </p:txBody>
      </p:sp>
      <p:pic>
        <p:nvPicPr>
          <p:cNvPr id="327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209800"/>
            <a:ext cx="2795588" cy="36480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71563"/>
            <a:ext cx="4829175"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标题 5"/>
          <p:cNvSpPr>
            <a:spLocks noGrp="1"/>
          </p:cNvSpPr>
          <p:nvPr>
            <p:ph type="title"/>
          </p:nvPr>
        </p:nvSpPr>
        <p:spPr/>
        <p:txBody>
          <a:bodyPr/>
          <a:lstStyle/>
          <a:p>
            <a:r>
              <a:rPr lang="zh-CN" altLang="en-US" smtClean="0">
                <a:solidFill>
                  <a:srgbClr val="FF0000"/>
                </a:solidFill>
              </a:rPr>
              <a:t>全球无烟立法的情况</a:t>
            </a:r>
          </a:p>
        </p:txBody>
      </p:sp>
      <p:sp>
        <p:nvSpPr>
          <p:cNvPr id="7" name="矩形 6"/>
          <p:cNvSpPr/>
          <p:nvPr/>
        </p:nvSpPr>
        <p:spPr>
          <a:xfrm>
            <a:off x="4786313" y="1714500"/>
            <a:ext cx="4572000" cy="830263"/>
          </a:xfrm>
          <a:prstGeom prst="rect">
            <a:avLst/>
          </a:prstGeom>
        </p:spPr>
        <p:txBody>
          <a:bodyPr>
            <a:spAutoFit/>
          </a:bodyPr>
          <a:lstStyle/>
          <a:p>
            <a:pPr>
              <a:defRPr/>
            </a:pPr>
            <a:r>
              <a:rPr lang="zh-CN" altLang="en-US" sz="2400" b="1" dirty="0">
                <a:solidFill>
                  <a:schemeClr val="accent2">
                    <a:lumMod val="60000"/>
                    <a:lumOff val="40000"/>
                  </a:schemeClr>
                </a:solidFill>
                <a:latin typeface="华文楷体" pitchFamily="2" charset="-122"/>
                <a:ea typeface="华文楷体" pitchFamily="2" charset="-122"/>
              </a:rPr>
              <a:t>只有</a:t>
            </a:r>
            <a:r>
              <a:rPr lang="en-US" altLang="zh-CN" sz="2400" b="1" dirty="0">
                <a:solidFill>
                  <a:schemeClr val="accent2">
                    <a:lumMod val="60000"/>
                    <a:lumOff val="40000"/>
                  </a:schemeClr>
                </a:solidFill>
                <a:latin typeface="华文楷体" pitchFamily="2" charset="-122"/>
                <a:ea typeface="华文楷体" pitchFamily="2" charset="-122"/>
              </a:rPr>
              <a:t>24</a:t>
            </a:r>
            <a:r>
              <a:rPr lang="zh-CN" altLang="en-US" sz="2400" b="1" dirty="0">
                <a:solidFill>
                  <a:schemeClr val="accent2">
                    <a:lumMod val="60000"/>
                    <a:lumOff val="40000"/>
                  </a:schemeClr>
                </a:solidFill>
                <a:latin typeface="华文楷体" pitchFamily="2" charset="-122"/>
                <a:ea typeface="华文楷体" pitchFamily="2" charset="-122"/>
              </a:rPr>
              <a:t>个（</a:t>
            </a:r>
            <a:r>
              <a:rPr lang="en-US" altLang="zh-CN" sz="2400" b="1" dirty="0">
                <a:solidFill>
                  <a:schemeClr val="accent2">
                    <a:lumMod val="60000"/>
                    <a:lumOff val="40000"/>
                  </a:schemeClr>
                </a:solidFill>
                <a:latin typeface="华文楷体" pitchFamily="2" charset="-122"/>
                <a:ea typeface="华文楷体" pitchFamily="2" charset="-122"/>
              </a:rPr>
              <a:t>13%</a:t>
            </a:r>
            <a:r>
              <a:rPr lang="zh-CN" altLang="en-US" sz="2400" b="1" dirty="0">
                <a:solidFill>
                  <a:schemeClr val="accent2">
                    <a:lumMod val="60000"/>
                    <a:lumOff val="40000"/>
                  </a:schemeClr>
                </a:solidFill>
                <a:latin typeface="华文楷体" pitchFamily="2" charset="-122"/>
                <a:ea typeface="华文楷体" pitchFamily="2" charset="-122"/>
              </a:rPr>
              <a:t>）为餐厅工作人员提供了保护</a:t>
            </a:r>
            <a:endParaRPr lang="zh-CN" altLang="en-US" sz="2400" dirty="0">
              <a:latin typeface="Arial" charset="0"/>
              <a:ea typeface="宋体" charset="-122"/>
            </a:endParaRPr>
          </a:p>
        </p:txBody>
      </p:sp>
      <p:sp>
        <p:nvSpPr>
          <p:cNvPr id="8" name="矩形 7"/>
          <p:cNvSpPr/>
          <p:nvPr/>
        </p:nvSpPr>
        <p:spPr>
          <a:xfrm>
            <a:off x="5000625" y="2643188"/>
            <a:ext cx="3857625" cy="1200150"/>
          </a:xfrm>
          <a:prstGeom prst="rect">
            <a:avLst/>
          </a:prstGeom>
        </p:spPr>
        <p:txBody>
          <a:bodyPr>
            <a:spAutoFit/>
          </a:bodyPr>
          <a:lstStyle/>
          <a:p>
            <a:pPr>
              <a:defRPr/>
            </a:pPr>
            <a:r>
              <a:rPr lang="zh-CN" altLang="en-US" sz="2400" b="1" dirty="0">
                <a:solidFill>
                  <a:schemeClr val="accent2">
                    <a:lumMod val="60000"/>
                    <a:lumOff val="40000"/>
                  </a:schemeClr>
                </a:solidFill>
                <a:latin typeface="华文楷体" pitchFamily="2" charset="-122"/>
                <a:ea typeface="华文楷体" pitchFamily="2" charset="-122"/>
              </a:rPr>
              <a:t>仅有</a:t>
            </a:r>
            <a:r>
              <a:rPr lang="en-US" altLang="zh-CN" sz="2400" b="1" dirty="0">
                <a:solidFill>
                  <a:schemeClr val="accent2">
                    <a:lumMod val="60000"/>
                    <a:lumOff val="40000"/>
                  </a:schemeClr>
                </a:solidFill>
                <a:latin typeface="华文楷体" pitchFamily="2" charset="-122"/>
                <a:ea typeface="华文楷体" pitchFamily="2" charset="-122"/>
              </a:rPr>
              <a:t>16</a:t>
            </a:r>
            <a:r>
              <a:rPr lang="zh-CN" altLang="en-US" sz="2400" b="1" dirty="0">
                <a:solidFill>
                  <a:schemeClr val="accent2">
                    <a:lumMod val="60000"/>
                    <a:lumOff val="40000"/>
                  </a:schemeClr>
                </a:solidFill>
                <a:latin typeface="华文楷体" pitchFamily="2" charset="-122"/>
                <a:ea typeface="华文楷体" pitchFamily="2" charset="-122"/>
              </a:rPr>
              <a:t>个国家（覆盖世界人口的</a:t>
            </a:r>
            <a:r>
              <a:rPr lang="en-US" altLang="zh-CN" sz="2400" b="1" dirty="0">
                <a:solidFill>
                  <a:schemeClr val="accent2">
                    <a:lumMod val="60000"/>
                    <a:lumOff val="40000"/>
                  </a:schemeClr>
                </a:solidFill>
                <a:latin typeface="华文楷体" pitchFamily="2" charset="-122"/>
                <a:ea typeface="华文楷体" pitchFamily="2" charset="-122"/>
              </a:rPr>
              <a:t>5%</a:t>
            </a:r>
            <a:r>
              <a:rPr lang="zh-CN" altLang="en-US" sz="2400" b="1" dirty="0">
                <a:solidFill>
                  <a:schemeClr val="accent2">
                    <a:lumMod val="60000"/>
                    <a:lumOff val="40000"/>
                  </a:schemeClr>
                </a:solidFill>
                <a:latin typeface="华文楷体" pitchFamily="2" charset="-122"/>
                <a:ea typeface="华文楷体" pitchFamily="2" charset="-122"/>
              </a:rPr>
              <a:t>）建立了全面的无烟化法律</a:t>
            </a:r>
            <a:endParaRPr lang="zh-CN" altLang="en-US" sz="2400" dirty="0">
              <a:latin typeface="Arial" charset="0"/>
              <a:ea typeface="宋体"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p:cNvSpPr>
            <a:spLocks noGrp="1"/>
          </p:cNvSpPr>
          <p:nvPr>
            <p:ph type="title"/>
          </p:nvPr>
        </p:nvSpPr>
        <p:spPr/>
        <p:txBody>
          <a:bodyPr/>
          <a:lstStyle/>
          <a:p>
            <a:r>
              <a:rPr lang="zh-CN" altLang="en-US" b="1" smtClean="0">
                <a:solidFill>
                  <a:srgbClr val="FF0000"/>
                </a:solidFill>
                <a:latin typeface="华文楷体" panose="02010600040101010101" pitchFamily="2" charset="-122"/>
                <a:ea typeface="华文楷体" panose="02010600040101010101" pitchFamily="2" charset="-122"/>
              </a:rPr>
              <a:t>香港特别行政区案例</a:t>
            </a:r>
          </a:p>
        </p:txBody>
      </p:sp>
      <p:sp>
        <p:nvSpPr>
          <p:cNvPr id="3" name="内容占位符 2"/>
          <p:cNvSpPr>
            <a:spLocks noGrp="1"/>
          </p:cNvSpPr>
          <p:nvPr>
            <p:ph idx="1"/>
          </p:nvPr>
        </p:nvSpPr>
        <p:spPr/>
        <p:txBody>
          <a:bodyPr/>
          <a:lstStyle/>
          <a:p>
            <a:pPr>
              <a:defRPr/>
            </a:pPr>
            <a:r>
              <a:rPr lang="zh-CN" altLang="en-US" b="1" dirty="0" smtClean="0">
                <a:solidFill>
                  <a:schemeClr val="accent2">
                    <a:lumMod val="60000"/>
                    <a:lumOff val="40000"/>
                  </a:schemeClr>
                </a:solidFill>
                <a:latin typeface="华文楷体" pitchFamily="2" charset="-122"/>
                <a:ea typeface="华文楷体" pitchFamily="2" charset="-122"/>
              </a:rPr>
              <a:t>香港卫生署</a:t>
            </a:r>
            <a:r>
              <a:rPr lang="zh-CN" altLang="en-US" b="1" dirty="0" smtClean="0">
                <a:solidFill>
                  <a:srgbClr val="FF0000"/>
                </a:solidFill>
                <a:latin typeface="华文楷体" pitchFamily="2" charset="-122"/>
                <a:ea typeface="华文楷体" pitchFamily="2" charset="-122"/>
              </a:rPr>
              <a:t>控烟办</a:t>
            </a:r>
            <a:r>
              <a:rPr lang="zh-CN" altLang="en-US" b="1" dirty="0" smtClean="0">
                <a:solidFill>
                  <a:schemeClr val="accent2">
                    <a:lumMod val="60000"/>
                    <a:lumOff val="40000"/>
                  </a:schemeClr>
                </a:solidFill>
                <a:latin typeface="华文楷体" pitchFamily="2" charset="-122"/>
                <a:ea typeface="华文楷体" pitchFamily="2" charset="-122"/>
              </a:rPr>
              <a:t>是香港</a:t>
            </a:r>
            <a:r>
              <a:rPr lang="en-US" altLang="zh-CN" b="1" dirty="0" smtClean="0">
                <a:solidFill>
                  <a:schemeClr val="accent2">
                    <a:lumMod val="60000"/>
                    <a:lumOff val="40000"/>
                  </a:schemeClr>
                </a:solidFill>
                <a:latin typeface="华文楷体" pitchFamily="2" charset="-122"/>
                <a:ea typeface="华文楷体" pitchFamily="2" charset="-122"/>
              </a:rPr>
              <a:t>《</a:t>
            </a:r>
            <a:r>
              <a:rPr lang="zh-CN" altLang="en-US" b="1" dirty="0" smtClean="0">
                <a:solidFill>
                  <a:schemeClr val="accent2">
                    <a:lumMod val="60000"/>
                    <a:lumOff val="40000"/>
                  </a:schemeClr>
                </a:solidFill>
                <a:latin typeface="华文楷体" pitchFamily="2" charset="-122"/>
                <a:ea typeface="华文楷体" pitchFamily="2" charset="-122"/>
              </a:rPr>
              <a:t>吸烟（公众卫生）条例</a:t>
            </a:r>
            <a:r>
              <a:rPr lang="en-US" altLang="zh-CN" b="1" dirty="0" smtClean="0">
                <a:solidFill>
                  <a:schemeClr val="accent2">
                    <a:lumMod val="60000"/>
                    <a:lumOff val="40000"/>
                  </a:schemeClr>
                </a:solidFill>
                <a:latin typeface="华文楷体" pitchFamily="2" charset="-122"/>
                <a:ea typeface="华文楷体" pitchFamily="2" charset="-122"/>
              </a:rPr>
              <a:t>》</a:t>
            </a:r>
            <a:r>
              <a:rPr lang="zh-CN" altLang="en-US" b="1" dirty="0" smtClean="0">
                <a:solidFill>
                  <a:schemeClr val="accent2">
                    <a:lumMod val="60000"/>
                    <a:lumOff val="40000"/>
                  </a:schemeClr>
                </a:solidFill>
                <a:latin typeface="华文楷体" pitchFamily="2" charset="-122"/>
                <a:ea typeface="华文楷体" pitchFamily="2" charset="-122"/>
              </a:rPr>
              <a:t>（第</a:t>
            </a:r>
            <a:r>
              <a:rPr lang="en-US" altLang="zh-CN" b="1" dirty="0" smtClean="0">
                <a:solidFill>
                  <a:schemeClr val="accent2">
                    <a:lumMod val="60000"/>
                    <a:lumOff val="40000"/>
                  </a:schemeClr>
                </a:solidFill>
                <a:latin typeface="华文楷体" pitchFamily="2" charset="-122"/>
                <a:ea typeface="华文楷体" pitchFamily="2" charset="-122"/>
              </a:rPr>
              <a:t>371</a:t>
            </a:r>
            <a:r>
              <a:rPr lang="zh-CN" altLang="en-US" b="1" dirty="0" smtClean="0">
                <a:solidFill>
                  <a:schemeClr val="accent2">
                    <a:lumMod val="60000"/>
                    <a:lumOff val="40000"/>
                  </a:schemeClr>
                </a:solidFill>
                <a:latin typeface="华文楷体" pitchFamily="2" charset="-122"/>
                <a:ea typeface="华文楷体" pitchFamily="2" charset="-122"/>
              </a:rPr>
              <a:t>章）的主要执法部门，</a:t>
            </a:r>
          </a:p>
          <a:p>
            <a:pPr lvl="1">
              <a:buFontTx/>
              <a:buNone/>
              <a:defRPr/>
            </a:pPr>
            <a:endParaRPr lang="en-US" altLang="zh-CN" b="1" dirty="0" smtClean="0">
              <a:solidFill>
                <a:schemeClr val="accent2">
                  <a:lumMod val="60000"/>
                  <a:lumOff val="40000"/>
                </a:schemeClr>
              </a:solidFill>
              <a:latin typeface="华文楷体" pitchFamily="2" charset="-122"/>
              <a:ea typeface="华文楷体" pitchFamily="2" charset="-122"/>
            </a:endParaRPr>
          </a:p>
          <a:p>
            <a:pPr lvl="1">
              <a:buFontTx/>
              <a:buNone/>
              <a:defRPr/>
            </a:pPr>
            <a:r>
              <a:rPr lang="zh-CN" altLang="en-US" b="1" dirty="0" smtClean="0">
                <a:solidFill>
                  <a:srgbClr val="FF0000"/>
                </a:solidFill>
                <a:latin typeface="华文楷体" pitchFamily="2" charset="-122"/>
                <a:ea typeface="华文楷体" pitchFamily="2" charset="-122"/>
              </a:rPr>
              <a:t>禁烟区</a:t>
            </a:r>
            <a:r>
              <a:rPr lang="zh-CN" altLang="en-US" b="1" dirty="0" smtClean="0">
                <a:solidFill>
                  <a:schemeClr val="accent2">
                    <a:lumMod val="60000"/>
                    <a:lumOff val="40000"/>
                  </a:schemeClr>
                </a:solidFill>
                <a:latin typeface="华文楷体" pitchFamily="2" charset="-122"/>
                <a:ea typeface="华文楷体" pitchFamily="2" charset="-122"/>
              </a:rPr>
              <a:t>：包括所有室内的工作间、公众场所的室内空间及部分户外地方。</a:t>
            </a:r>
          </a:p>
          <a:p>
            <a:pPr lvl="1">
              <a:buFontTx/>
              <a:buNone/>
              <a:defRPr/>
            </a:pPr>
            <a:r>
              <a:rPr lang="zh-CN" altLang="en-US" b="1" dirty="0" smtClean="0">
                <a:solidFill>
                  <a:srgbClr val="FF0000"/>
                </a:solidFill>
                <a:latin typeface="华文楷体" pitchFamily="2" charset="-122"/>
                <a:ea typeface="华文楷体" pitchFamily="2" charset="-122"/>
              </a:rPr>
              <a:t>罚款额度</a:t>
            </a:r>
            <a:r>
              <a:rPr lang="zh-CN" altLang="en-US" b="1" dirty="0" smtClean="0">
                <a:solidFill>
                  <a:schemeClr val="accent2">
                    <a:lumMod val="60000"/>
                    <a:lumOff val="40000"/>
                  </a:schemeClr>
                </a:solidFill>
                <a:latin typeface="华文楷体" pitchFamily="2" charset="-122"/>
                <a:ea typeface="华文楷体" pitchFamily="2" charset="-122"/>
              </a:rPr>
              <a:t>：每次定额罚款</a:t>
            </a:r>
            <a:r>
              <a:rPr lang="en-US" altLang="zh-CN" b="1" dirty="0" smtClean="0">
                <a:solidFill>
                  <a:schemeClr val="accent2">
                    <a:lumMod val="60000"/>
                    <a:lumOff val="40000"/>
                  </a:schemeClr>
                </a:solidFill>
                <a:latin typeface="华文楷体" pitchFamily="2" charset="-122"/>
                <a:ea typeface="华文楷体" pitchFamily="2" charset="-122"/>
              </a:rPr>
              <a:t>1500</a:t>
            </a:r>
            <a:r>
              <a:rPr lang="zh-CN" altLang="en-US" b="1" dirty="0" smtClean="0">
                <a:solidFill>
                  <a:schemeClr val="accent2">
                    <a:lumMod val="60000"/>
                    <a:lumOff val="40000"/>
                  </a:schemeClr>
                </a:solidFill>
                <a:latin typeface="华文楷体" pitchFamily="2" charset="-122"/>
                <a:ea typeface="华文楷体" pitchFamily="2" charset="-122"/>
              </a:rPr>
              <a:t>港币。</a:t>
            </a:r>
          </a:p>
          <a:p>
            <a:pPr>
              <a:defRPr/>
            </a:pPr>
            <a:endParaRPr lang="zh-CN" altLang="en-US" b="1" dirty="0">
              <a:solidFill>
                <a:schemeClr val="accent2">
                  <a:lumMod val="60000"/>
                  <a:lumOff val="40000"/>
                </a:schemeClr>
              </a:solidFill>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p:txBody>
          <a:bodyPr/>
          <a:lstStyle/>
          <a:p>
            <a:r>
              <a:rPr lang="zh-CN" altLang="en-US" b="1" smtClean="0">
                <a:solidFill>
                  <a:srgbClr val="FF0000"/>
                </a:solidFill>
                <a:latin typeface="华文楷体" panose="02010600040101010101" pitchFamily="2" charset="-122"/>
                <a:ea typeface="华文楷体" panose="02010600040101010101" pitchFamily="2" charset="-122"/>
              </a:rPr>
              <a:t>香港特别行政区案例</a:t>
            </a:r>
          </a:p>
        </p:txBody>
      </p:sp>
      <p:sp>
        <p:nvSpPr>
          <p:cNvPr id="3" name="内容占位符 2"/>
          <p:cNvSpPr>
            <a:spLocks noGrp="1"/>
          </p:cNvSpPr>
          <p:nvPr>
            <p:ph idx="1"/>
          </p:nvPr>
        </p:nvSpPr>
        <p:spPr/>
        <p:txBody>
          <a:bodyPr/>
          <a:lstStyle/>
          <a:p>
            <a:pPr>
              <a:buFontTx/>
              <a:buNone/>
              <a:defRPr/>
            </a:pPr>
            <a:r>
              <a:rPr lang="zh-CN" altLang="en-US" b="1" dirty="0" smtClean="0">
                <a:solidFill>
                  <a:srgbClr val="FF0000"/>
                </a:solidFill>
                <a:latin typeface="华文楷体" pitchFamily="2" charset="-122"/>
                <a:ea typeface="华文楷体" pitchFamily="2" charset="-122"/>
              </a:rPr>
              <a:t>执法策略</a:t>
            </a:r>
            <a:r>
              <a:rPr lang="zh-CN" altLang="en-US" b="1" dirty="0" smtClean="0">
                <a:solidFill>
                  <a:schemeClr val="accent2">
                    <a:lumMod val="60000"/>
                    <a:lumOff val="40000"/>
                  </a:schemeClr>
                </a:solidFill>
                <a:latin typeface="华文楷体" pitchFamily="2" charset="-122"/>
                <a:ea typeface="华文楷体" pitchFamily="2" charset="-122"/>
              </a:rPr>
              <a:t>：</a:t>
            </a:r>
          </a:p>
          <a:p>
            <a:pPr lvl="1">
              <a:defRPr/>
            </a:pPr>
            <a:r>
              <a:rPr lang="zh-CN" altLang="en-US" b="1" dirty="0" smtClean="0">
                <a:solidFill>
                  <a:schemeClr val="accent2">
                    <a:lumMod val="60000"/>
                    <a:lumOff val="40000"/>
                  </a:schemeClr>
                </a:solidFill>
                <a:latin typeface="华文楷体" pitchFamily="2" charset="-122"/>
                <a:ea typeface="华文楷体" pitchFamily="2" charset="-122"/>
              </a:rPr>
              <a:t>强调自律守法，场所管理人协助落实禁烟规定（此为该条例的不足）；</a:t>
            </a:r>
          </a:p>
          <a:p>
            <a:pPr lvl="1">
              <a:defRPr/>
            </a:pPr>
            <a:r>
              <a:rPr lang="en-US" altLang="zh-CN" b="1" dirty="0" smtClean="0">
                <a:solidFill>
                  <a:schemeClr val="accent2">
                    <a:lumMod val="60000"/>
                    <a:lumOff val="40000"/>
                  </a:schemeClr>
                </a:solidFill>
                <a:latin typeface="华文楷体" pitchFamily="2" charset="-122"/>
                <a:ea typeface="华文楷体" pitchFamily="2" charset="-122"/>
              </a:rPr>
              <a:t> </a:t>
            </a:r>
            <a:r>
              <a:rPr lang="zh-CN" altLang="en-US" b="1" dirty="0" smtClean="0">
                <a:solidFill>
                  <a:schemeClr val="accent2">
                    <a:lumMod val="60000"/>
                    <a:lumOff val="40000"/>
                  </a:schemeClr>
                </a:solidFill>
                <a:latin typeface="华文楷体" pitchFamily="2" charset="-122"/>
                <a:ea typeface="华文楷体" pitchFamily="2" charset="-122"/>
              </a:rPr>
              <a:t>开设</a:t>
            </a:r>
            <a:r>
              <a:rPr lang="en-US" altLang="zh-CN" b="1" dirty="0" smtClean="0">
                <a:solidFill>
                  <a:schemeClr val="accent2">
                    <a:lumMod val="60000"/>
                    <a:lumOff val="40000"/>
                  </a:schemeClr>
                </a:solidFill>
                <a:latin typeface="华文楷体" pitchFamily="2" charset="-122"/>
                <a:ea typeface="华文楷体" pitchFamily="2" charset="-122"/>
              </a:rPr>
              <a:t>24</a:t>
            </a:r>
            <a:r>
              <a:rPr lang="zh-CN" altLang="en-US" b="1" dirty="0" smtClean="0">
                <a:solidFill>
                  <a:schemeClr val="accent2">
                    <a:lumMod val="60000"/>
                    <a:lumOff val="40000"/>
                  </a:schemeClr>
                </a:solidFill>
                <a:latin typeface="华文楷体" pitchFamily="2" charset="-122"/>
                <a:ea typeface="华文楷体" pitchFamily="2" charset="-122"/>
              </a:rPr>
              <a:t>小时投诉热线；</a:t>
            </a:r>
          </a:p>
          <a:p>
            <a:pPr lvl="1">
              <a:defRPr/>
            </a:pPr>
            <a:r>
              <a:rPr lang="zh-CN" altLang="en-US" b="1" dirty="0" smtClean="0">
                <a:solidFill>
                  <a:schemeClr val="accent2">
                    <a:lumMod val="60000"/>
                    <a:lumOff val="40000"/>
                  </a:schemeClr>
                </a:solidFill>
                <a:latin typeface="华文楷体" pitchFamily="2" charset="-122"/>
                <a:ea typeface="华文楷体" pitchFamily="2" charset="-122"/>
              </a:rPr>
              <a:t>巡查与宣传教育同步进行；</a:t>
            </a:r>
          </a:p>
          <a:p>
            <a:pPr lvl="1">
              <a:defRPr/>
            </a:pPr>
            <a:r>
              <a:rPr lang="zh-CN" altLang="en-US" b="1" dirty="0" smtClean="0">
                <a:solidFill>
                  <a:schemeClr val="accent2">
                    <a:lumMod val="60000"/>
                    <a:lumOff val="40000"/>
                  </a:schemeClr>
                </a:solidFill>
                <a:latin typeface="华文楷体" pitchFamily="2" charset="-122"/>
                <a:ea typeface="华文楷体" pitchFamily="2" charset="-122"/>
              </a:rPr>
              <a:t>执法人员包括控烟办的控烟督察、警务人员、康乐及文化事务署指定人员、食物环境卫生署指定人员、房屋署指定人员；</a:t>
            </a:r>
          </a:p>
          <a:p>
            <a:pPr>
              <a:defRPr/>
            </a:pPr>
            <a:endParaRPr lang="zh-CN" altLang="en-US" b="1" dirty="0" smtClean="0">
              <a:solidFill>
                <a:schemeClr val="accent2">
                  <a:lumMod val="60000"/>
                  <a:lumOff val="40000"/>
                </a:schemeClr>
              </a:solidFill>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txBox="1">
            <a:spLocks noGrp="1"/>
          </p:cNvSpPr>
          <p:nvPr/>
        </p:nvSpPr>
        <p:spPr bwMode="auto">
          <a:xfrm>
            <a:off x="8285163" y="6521450"/>
            <a:ext cx="5143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sz="6000">
                <a:solidFill>
                  <a:srgbClr val="FF3300"/>
                </a:solidFill>
                <a:latin typeface="Arial" panose="020B0604020202020204" pitchFamily="34" charset="0"/>
                <a:ea typeface="宋体" panose="02010600030101010101" pitchFamily="2" charset="-122"/>
              </a:defRPr>
            </a:lvl1pPr>
            <a:lvl2pPr marL="742950" indent="-285750" eaLnBrk="0" hangingPunct="0">
              <a:defRPr sz="6000">
                <a:solidFill>
                  <a:srgbClr val="FF3300"/>
                </a:solidFill>
                <a:latin typeface="Arial" panose="020B0604020202020204" pitchFamily="34" charset="0"/>
                <a:ea typeface="宋体" panose="02010600030101010101" pitchFamily="2" charset="-122"/>
              </a:defRPr>
            </a:lvl2pPr>
            <a:lvl3pPr marL="1143000" indent="-228600" eaLnBrk="0" hangingPunct="0">
              <a:defRPr sz="6000">
                <a:solidFill>
                  <a:srgbClr val="FF3300"/>
                </a:solidFill>
                <a:latin typeface="Arial" panose="020B0604020202020204" pitchFamily="34" charset="0"/>
                <a:ea typeface="宋体" panose="02010600030101010101" pitchFamily="2" charset="-122"/>
              </a:defRPr>
            </a:lvl3pPr>
            <a:lvl4pPr marL="1600200" indent="-228600" eaLnBrk="0" hangingPunct="0">
              <a:defRPr sz="6000">
                <a:solidFill>
                  <a:srgbClr val="FF3300"/>
                </a:solidFill>
                <a:latin typeface="Arial" panose="020B0604020202020204" pitchFamily="34" charset="0"/>
                <a:ea typeface="宋体" panose="02010600030101010101" pitchFamily="2" charset="-122"/>
              </a:defRPr>
            </a:lvl4pPr>
            <a:lvl5pPr marL="2057400" indent="-228600" eaLnBrk="0" hangingPunct="0">
              <a:defRPr sz="6000">
                <a:solidFill>
                  <a:srgbClr val="FF33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9pPr>
          </a:lstStyle>
          <a:p>
            <a:pPr eaLnBrk="1" hangingPunct="1"/>
            <a:fld id="{2EF24CF4-B892-4756-91FF-950656041F34}" type="slidenum">
              <a:rPr lang="en-US" altLang="zh-CN" sz="1200">
                <a:solidFill>
                  <a:srgbClr val="FFFFFF"/>
                </a:solidFill>
                <a:effectLst/>
                <a:latin typeface="Trebuchet MS" panose="020B0603020202020204" pitchFamily="34" charset="0"/>
              </a:rPr>
              <a:pPr eaLnBrk="1" hangingPunct="1"/>
              <a:t>3</a:t>
            </a:fld>
            <a:endParaRPr lang="en-US" altLang="zh-CN" sz="1200">
              <a:solidFill>
                <a:srgbClr val="FFFFFF"/>
              </a:solidFill>
              <a:effectLst/>
              <a:latin typeface="Trebuchet MS" panose="020B0603020202020204" pitchFamily="34" charset="0"/>
            </a:endParaRPr>
          </a:p>
        </p:txBody>
      </p:sp>
      <p:sp>
        <p:nvSpPr>
          <p:cNvPr id="8195" name="Rectangle 2"/>
          <p:cNvSpPr>
            <a:spLocks noGrp="1" noChangeArrowheads="1"/>
          </p:cNvSpPr>
          <p:nvPr>
            <p:ph type="title" idx="4294967295"/>
          </p:nvPr>
        </p:nvSpPr>
        <p:spPr>
          <a:xfrm>
            <a:off x="357188" y="0"/>
            <a:ext cx="8229600" cy="1571625"/>
          </a:xfrm>
        </p:spPr>
        <p:txBody>
          <a:bodyPr lIns="91386" tIns="45695" rIns="91386" bIns="45695" anchor="b"/>
          <a:lstStyle/>
          <a:p>
            <a:pPr eaLnBrk="1" hangingPunct="1"/>
            <a:r>
              <a:rPr lang="zh-CN" altLang="en-US" b="1" smtClean="0">
                <a:solidFill>
                  <a:srgbClr val="FF0000"/>
                </a:solidFill>
                <a:latin typeface="华文楷体" panose="02010600040101010101" pitchFamily="2" charset="-122"/>
                <a:ea typeface="华文楷体" panose="02010600040101010101" pitchFamily="2" charset="-122"/>
              </a:rPr>
              <a:t>世界卫生组织烟草控制框架条约</a:t>
            </a:r>
            <a:r>
              <a:rPr lang="en-US" altLang="zh-CN" b="1" smtClean="0">
                <a:solidFill>
                  <a:srgbClr val="FF0000"/>
                </a:solidFill>
                <a:latin typeface="华文楷体" panose="02010600040101010101" pitchFamily="2" charset="-122"/>
                <a:ea typeface="华文楷体" panose="02010600040101010101" pitchFamily="2" charset="-122"/>
              </a:rPr>
              <a:t/>
            </a:r>
            <a:br>
              <a:rPr lang="en-US" altLang="zh-CN" b="1" smtClean="0">
                <a:solidFill>
                  <a:srgbClr val="FF0000"/>
                </a:solidFill>
                <a:latin typeface="华文楷体" panose="02010600040101010101" pitchFamily="2" charset="-122"/>
                <a:ea typeface="华文楷体" panose="02010600040101010101" pitchFamily="2" charset="-122"/>
              </a:rPr>
            </a:br>
            <a:r>
              <a:rPr lang="zh-CN" altLang="en-GB" b="1" smtClean="0">
                <a:solidFill>
                  <a:srgbClr val="FF0000"/>
                </a:solidFill>
                <a:latin typeface="华文楷体" panose="02010600040101010101" pitchFamily="2" charset="-122"/>
                <a:ea typeface="华文楷体" panose="02010600040101010101" pitchFamily="2" charset="-122"/>
              </a:rPr>
              <a:t>第</a:t>
            </a:r>
            <a:r>
              <a:rPr lang="en-GB" altLang="zh-CN" b="1" smtClean="0">
                <a:solidFill>
                  <a:srgbClr val="FF0000"/>
                </a:solidFill>
                <a:latin typeface="华文楷体" panose="02010600040101010101" pitchFamily="2" charset="-122"/>
                <a:ea typeface="华文楷体" panose="02010600040101010101" pitchFamily="2" charset="-122"/>
              </a:rPr>
              <a:t>8</a:t>
            </a:r>
            <a:r>
              <a:rPr lang="zh-CN" altLang="en-GB" b="1" smtClean="0">
                <a:solidFill>
                  <a:srgbClr val="FF0000"/>
                </a:solidFill>
                <a:latin typeface="华文楷体" panose="02010600040101010101" pitchFamily="2" charset="-122"/>
                <a:ea typeface="华文楷体" panose="02010600040101010101" pitchFamily="2" charset="-122"/>
              </a:rPr>
              <a:t>条： 防止接触烟草烟雾</a:t>
            </a:r>
            <a:r>
              <a:rPr lang="en-GB" altLang="zh-CN" sz="2400" b="1" smtClean="0">
                <a:solidFill>
                  <a:srgbClr val="FF0000"/>
                </a:solidFill>
                <a:latin typeface="华文楷体" panose="02010600040101010101" pitchFamily="2" charset="-122"/>
                <a:ea typeface="华文楷体" panose="02010600040101010101" pitchFamily="2" charset="-122"/>
              </a:rPr>
              <a:t> </a:t>
            </a:r>
            <a:endParaRPr lang="en-US" altLang="zh-CN" b="1" smtClean="0">
              <a:solidFill>
                <a:srgbClr val="FF0000"/>
              </a:solidFill>
              <a:latin typeface="华文楷体" panose="02010600040101010101" pitchFamily="2" charset="-122"/>
              <a:ea typeface="华文楷体" panose="02010600040101010101" pitchFamily="2" charset="-122"/>
            </a:endParaRPr>
          </a:p>
        </p:txBody>
      </p:sp>
      <p:sp>
        <p:nvSpPr>
          <p:cNvPr id="537604" name="Rectangle 3"/>
          <p:cNvSpPr>
            <a:spLocks noGrp="1" noChangeArrowheads="1"/>
          </p:cNvSpPr>
          <p:nvPr>
            <p:ph type="body" idx="4294967295"/>
          </p:nvPr>
        </p:nvSpPr>
        <p:spPr>
          <a:xfrm>
            <a:off x="0" y="1603375"/>
            <a:ext cx="8661400" cy="5254625"/>
          </a:xfrm>
        </p:spPr>
        <p:txBody>
          <a:bodyPr lIns="91429" tIns="45715" rIns="91429" bIns="45715"/>
          <a:lstStyle/>
          <a:p>
            <a:pPr marL="349250" indent="-349250" eaLnBrk="1" hangingPunct="1">
              <a:lnSpc>
                <a:spcPct val="130000"/>
              </a:lnSpc>
              <a:buFontTx/>
              <a:buNone/>
            </a:pPr>
            <a:r>
              <a:rPr lang="en-US" altLang="zh-CN" sz="2000" b="1" smtClean="0">
                <a:solidFill>
                  <a:srgbClr val="7575D1"/>
                </a:solidFill>
                <a:latin typeface="华文楷体" panose="02010600040101010101" pitchFamily="2" charset="-122"/>
                <a:ea typeface="华文楷体" panose="02010600040101010101" pitchFamily="2" charset="-122"/>
              </a:rPr>
              <a:t>1. </a:t>
            </a:r>
            <a:r>
              <a:rPr lang="zh-CN" altLang="en-US" sz="2800" b="1" smtClean="0">
                <a:solidFill>
                  <a:srgbClr val="7575D1"/>
                </a:solidFill>
                <a:latin typeface="华文楷体" panose="02010600040101010101" pitchFamily="2" charset="-122"/>
                <a:ea typeface="华文楷体" panose="02010600040101010101" pitchFamily="2" charset="-122"/>
              </a:rPr>
              <a:t>各缔约方承认科学</a:t>
            </a:r>
            <a:r>
              <a:rPr lang="zh-CN" altLang="en-US" sz="2800" b="1" smtClean="0">
                <a:solidFill>
                  <a:srgbClr val="FF0000"/>
                </a:solidFill>
                <a:latin typeface="华文楷体" panose="02010600040101010101" pitchFamily="2" charset="-122"/>
                <a:ea typeface="华文楷体" panose="02010600040101010101" pitchFamily="2" charset="-122"/>
              </a:rPr>
              <a:t>已明确证实</a:t>
            </a:r>
            <a:r>
              <a:rPr lang="zh-CN" altLang="en-US" sz="2800" b="1" smtClean="0">
                <a:solidFill>
                  <a:srgbClr val="7575D1"/>
                </a:solidFill>
                <a:latin typeface="华文楷体" panose="02010600040101010101" pitchFamily="2" charset="-122"/>
                <a:ea typeface="华文楷体" panose="02010600040101010101" pitchFamily="2" charset="-122"/>
              </a:rPr>
              <a:t>接触烟草烟雾</a:t>
            </a:r>
          </a:p>
          <a:p>
            <a:pPr marL="349250" indent="-349250" eaLnBrk="1" hangingPunct="1">
              <a:lnSpc>
                <a:spcPct val="130000"/>
              </a:lnSpc>
              <a:buFontTx/>
              <a:buNone/>
            </a:pPr>
            <a:r>
              <a:rPr lang="zh-CN" altLang="en-US" sz="2800" b="1" smtClean="0">
                <a:solidFill>
                  <a:srgbClr val="7575D1"/>
                </a:solidFill>
                <a:latin typeface="华文楷体" panose="02010600040101010101" pitchFamily="2" charset="-122"/>
                <a:ea typeface="华文楷体" panose="02010600040101010101" pitchFamily="2" charset="-122"/>
              </a:rPr>
              <a:t>    会造成死亡、疾病和功能丧失 </a:t>
            </a:r>
            <a:endParaRPr lang="en-US" altLang="zh-CN" sz="2800" b="1" smtClean="0">
              <a:solidFill>
                <a:srgbClr val="7575D1"/>
              </a:solidFill>
              <a:latin typeface="华文楷体" panose="02010600040101010101" pitchFamily="2" charset="-122"/>
              <a:ea typeface="华文楷体" panose="02010600040101010101" pitchFamily="2" charset="-122"/>
            </a:endParaRPr>
          </a:p>
          <a:p>
            <a:pPr marL="349250" indent="-349250" eaLnBrk="1" hangingPunct="1">
              <a:buFontTx/>
              <a:buAutoNum type="arabicPeriod" startAt="2"/>
            </a:pPr>
            <a:r>
              <a:rPr lang="zh-CN" altLang="en-US" sz="2800" b="1" smtClean="0">
                <a:solidFill>
                  <a:srgbClr val="7575D1"/>
                </a:solidFill>
                <a:latin typeface="华文楷体" panose="02010600040101010101" pitchFamily="2" charset="-122"/>
                <a:ea typeface="华文楷体" panose="02010600040101010101" pitchFamily="2" charset="-122"/>
              </a:rPr>
              <a:t>各缔约方应在国家法律规定的现</a:t>
            </a:r>
            <a:endParaRPr lang="en-US" altLang="zh-CN" sz="2800" b="1" smtClean="0">
              <a:solidFill>
                <a:srgbClr val="7575D1"/>
              </a:solidFill>
              <a:latin typeface="华文楷体" panose="02010600040101010101" pitchFamily="2" charset="-122"/>
              <a:ea typeface="华文楷体" panose="02010600040101010101" pitchFamily="2" charset="-122"/>
            </a:endParaRPr>
          </a:p>
          <a:p>
            <a:pPr marL="349250" indent="-349250" eaLnBrk="1" hangingPunct="1">
              <a:buFontTx/>
              <a:buNone/>
            </a:pPr>
            <a:r>
              <a:rPr lang="en-US" altLang="zh-CN" sz="2800" b="1" smtClean="0">
                <a:solidFill>
                  <a:srgbClr val="7575D1"/>
                </a:solidFill>
                <a:latin typeface="华文楷体" panose="02010600040101010101" pitchFamily="2" charset="-122"/>
                <a:ea typeface="华文楷体" panose="02010600040101010101" pitchFamily="2" charset="-122"/>
              </a:rPr>
              <a:t>     </a:t>
            </a:r>
            <a:r>
              <a:rPr lang="zh-CN" altLang="en-US" sz="2800" b="1" smtClean="0">
                <a:solidFill>
                  <a:srgbClr val="7575D1"/>
                </a:solidFill>
                <a:latin typeface="华文楷体" panose="02010600040101010101" pitchFamily="2" charset="-122"/>
                <a:ea typeface="华文楷体" panose="02010600040101010101" pitchFamily="2" charset="-122"/>
              </a:rPr>
              <a:t>有国家管辖范围内采取和实行，并</a:t>
            </a:r>
            <a:endParaRPr lang="en-US" altLang="zh-CN" sz="2800" b="1" smtClean="0">
              <a:solidFill>
                <a:srgbClr val="7575D1"/>
              </a:solidFill>
              <a:latin typeface="华文楷体" panose="02010600040101010101" pitchFamily="2" charset="-122"/>
              <a:ea typeface="华文楷体" panose="02010600040101010101" pitchFamily="2" charset="-122"/>
            </a:endParaRPr>
          </a:p>
          <a:p>
            <a:pPr marL="349250" indent="-349250" eaLnBrk="1" hangingPunct="1">
              <a:buFontTx/>
              <a:buNone/>
            </a:pPr>
            <a:r>
              <a:rPr lang="en-US" altLang="zh-CN" sz="2800" b="1" smtClean="0">
                <a:solidFill>
                  <a:srgbClr val="7575D1"/>
                </a:solidFill>
                <a:latin typeface="华文楷体" panose="02010600040101010101" pitchFamily="2" charset="-122"/>
                <a:ea typeface="华文楷体" panose="02010600040101010101" pitchFamily="2" charset="-122"/>
              </a:rPr>
              <a:t>      </a:t>
            </a:r>
            <a:r>
              <a:rPr lang="zh-CN" altLang="en-US" sz="2800" b="1" smtClean="0">
                <a:solidFill>
                  <a:srgbClr val="7575D1"/>
                </a:solidFill>
                <a:latin typeface="华文楷体" panose="02010600040101010101" pitchFamily="2" charset="-122"/>
                <a:ea typeface="华文楷体" panose="02010600040101010101" pitchFamily="2" charset="-122"/>
              </a:rPr>
              <a:t>在其他司法管辖权限内积极促进采</a:t>
            </a:r>
            <a:endParaRPr lang="en-US" altLang="zh-CN" sz="2800" b="1" smtClean="0">
              <a:solidFill>
                <a:srgbClr val="7575D1"/>
              </a:solidFill>
              <a:latin typeface="华文楷体" panose="02010600040101010101" pitchFamily="2" charset="-122"/>
              <a:ea typeface="华文楷体" panose="02010600040101010101" pitchFamily="2" charset="-122"/>
            </a:endParaRPr>
          </a:p>
          <a:p>
            <a:pPr marL="349250" indent="-349250" eaLnBrk="1" hangingPunct="1">
              <a:buFontTx/>
              <a:buNone/>
            </a:pPr>
            <a:r>
              <a:rPr lang="en-US" altLang="zh-CN" sz="2800" b="1" smtClean="0">
                <a:solidFill>
                  <a:srgbClr val="7575D1"/>
                </a:solidFill>
                <a:latin typeface="华文楷体" panose="02010600040101010101" pitchFamily="2" charset="-122"/>
                <a:ea typeface="华文楷体" panose="02010600040101010101" pitchFamily="2" charset="-122"/>
              </a:rPr>
              <a:t>      </a:t>
            </a:r>
            <a:r>
              <a:rPr lang="zh-CN" altLang="en-US" sz="2800" b="1" smtClean="0">
                <a:solidFill>
                  <a:srgbClr val="7575D1"/>
                </a:solidFill>
                <a:latin typeface="华文楷体" panose="02010600040101010101" pitchFamily="2" charset="-122"/>
                <a:ea typeface="华文楷体" panose="02010600040101010101" pitchFamily="2" charset="-122"/>
              </a:rPr>
              <a:t>取和实行有效的立法、实施、行政</a:t>
            </a:r>
            <a:endParaRPr lang="en-US" altLang="zh-CN" sz="2800" b="1" smtClean="0">
              <a:solidFill>
                <a:srgbClr val="7575D1"/>
              </a:solidFill>
              <a:latin typeface="华文楷体" panose="02010600040101010101" pitchFamily="2" charset="-122"/>
              <a:ea typeface="华文楷体" panose="02010600040101010101" pitchFamily="2" charset="-122"/>
            </a:endParaRPr>
          </a:p>
          <a:p>
            <a:pPr marL="349250" indent="-349250" eaLnBrk="1" hangingPunct="1">
              <a:buFontTx/>
              <a:buNone/>
            </a:pPr>
            <a:r>
              <a:rPr lang="en-US" altLang="zh-CN" sz="2800" b="1" smtClean="0">
                <a:solidFill>
                  <a:srgbClr val="7575D1"/>
                </a:solidFill>
                <a:latin typeface="华文楷体" panose="02010600040101010101" pitchFamily="2" charset="-122"/>
                <a:ea typeface="华文楷体" panose="02010600040101010101" pitchFamily="2" charset="-122"/>
              </a:rPr>
              <a:t>      </a:t>
            </a:r>
            <a:r>
              <a:rPr lang="zh-CN" altLang="en-US" sz="2800" b="1" smtClean="0">
                <a:solidFill>
                  <a:srgbClr val="7575D1"/>
                </a:solidFill>
                <a:latin typeface="华文楷体" panose="02010600040101010101" pitchFamily="2" charset="-122"/>
                <a:ea typeface="华文楷体" panose="02010600040101010101" pitchFamily="2" charset="-122"/>
              </a:rPr>
              <a:t>和</a:t>
            </a:r>
            <a:r>
              <a:rPr lang="en-US" altLang="zh-CN" sz="2800" b="1" smtClean="0">
                <a:solidFill>
                  <a:srgbClr val="7575D1"/>
                </a:solidFill>
                <a:latin typeface="华文楷体" panose="02010600040101010101" pitchFamily="2" charset="-122"/>
                <a:ea typeface="华文楷体" panose="02010600040101010101" pitchFamily="2" charset="-122"/>
              </a:rPr>
              <a:t>/</a:t>
            </a:r>
            <a:r>
              <a:rPr lang="zh-CN" altLang="en-US" sz="2800" b="1" smtClean="0">
                <a:solidFill>
                  <a:srgbClr val="7575D1"/>
                </a:solidFill>
                <a:latin typeface="华文楷体" panose="02010600040101010101" pitchFamily="2" charset="-122"/>
                <a:ea typeface="华文楷体" panose="02010600040101010101" pitchFamily="2" charset="-122"/>
              </a:rPr>
              <a:t>或其他措施，以防止在</a:t>
            </a:r>
            <a:r>
              <a:rPr lang="zh-CN" altLang="en-US" sz="2800" b="1" smtClean="0">
                <a:solidFill>
                  <a:srgbClr val="FF0000"/>
                </a:solidFill>
                <a:latin typeface="华文楷体" panose="02010600040101010101" pitchFamily="2" charset="-122"/>
                <a:ea typeface="华文楷体" panose="02010600040101010101" pitchFamily="2" charset="-122"/>
              </a:rPr>
              <a:t>室内工作</a:t>
            </a:r>
            <a:endParaRPr lang="en-US" altLang="zh-CN" sz="2800" b="1" smtClean="0">
              <a:solidFill>
                <a:srgbClr val="FF0000"/>
              </a:solidFill>
              <a:latin typeface="华文楷体" panose="02010600040101010101" pitchFamily="2" charset="-122"/>
              <a:ea typeface="华文楷体" panose="02010600040101010101" pitchFamily="2" charset="-122"/>
            </a:endParaRPr>
          </a:p>
          <a:p>
            <a:pPr marL="349250" indent="-349250" eaLnBrk="1" hangingPunct="1">
              <a:buFontTx/>
              <a:buNone/>
            </a:pPr>
            <a:r>
              <a:rPr lang="en-US" altLang="zh-CN" sz="2800" b="1" smtClean="0">
                <a:solidFill>
                  <a:srgbClr val="FF0000"/>
                </a:solidFill>
                <a:latin typeface="华文楷体" panose="02010600040101010101" pitchFamily="2" charset="-122"/>
                <a:ea typeface="华文楷体" panose="02010600040101010101" pitchFamily="2" charset="-122"/>
              </a:rPr>
              <a:t>      </a:t>
            </a:r>
            <a:r>
              <a:rPr lang="zh-CN" altLang="en-US" sz="2800" b="1" smtClean="0">
                <a:solidFill>
                  <a:srgbClr val="FF0000"/>
                </a:solidFill>
                <a:latin typeface="华文楷体" panose="02010600040101010101" pitchFamily="2" charset="-122"/>
                <a:ea typeface="华文楷体" panose="02010600040101010101" pitchFamily="2" charset="-122"/>
              </a:rPr>
              <a:t>场所、公共交通工具、室内公共场所</a:t>
            </a:r>
            <a:r>
              <a:rPr lang="zh-CN" altLang="en-US" sz="2800" b="1" smtClean="0">
                <a:solidFill>
                  <a:srgbClr val="7575D1"/>
                </a:solidFill>
                <a:latin typeface="华文楷体" panose="02010600040101010101" pitchFamily="2" charset="-122"/>
                <a:ea typeface="华文楷体" panose="02010600040101010101" pitchFamily="2" charset="-122"/>
              </a:rPr>
              <a:t>，适当时，包括其他公共场所接触烟草烟雾。</a:t>
            </a:r>
          </a:p>
          <a:p>
            <a:pPr marL="349250" indent="-349250" eaLnBrk="1" hangingPunct="1"/>
            <a:r>
              <a:rPr lang="zh-CN" altLang="en-US" sz="1800" b="1" smtClean="0">
                <a:solidFill>
                  <a:srgbClr val="7575D1"/>
                </a:solidFill>
                <a:latin typeface="华文楷体" panose="02010600040101010101" pitchFamily="2" charset="-122"/>
                <a:ea typeface="华文楷体" panose="02010600040101010101" pitchFamily="2" charset="-122"/>
              </a:rPr>
              <a:t/>
            </a:r>
            <a:br>
              <a:rPr lang="zh-CN" altLang="en-US" sz="1800" b="1" smtClean="0">
                <a:solidFill>
                  <a:srgbClr val="7575D1"/>
                </a:solidFill>
                <a:latin typeface="华文楷体" panose="02010600040101010101" pitchFamily="2" charset="-122"/>
                <a:ea typeface="华文楷体" panose="02010600040101010101" pitchFamily="2" charset="-122"/>
              </a:rPr>
            </a:br>
            <a:endParaRPr lang="zh-CN" altLang="en-US" sz="2000" b="1" smtClean="0">
              <a:solidFill>
                <a:srgbClr val="7575D1"/>
              </a:solidFill>
              <a:latin typeface="华文楷体" panose="02010600040101010101" pitchFamily="2" charset="-122"/>
              <a:ea typeface="华文楷体" panose="02010600040101010101" pitchFamily="2" charset="-122"/>
            </a:endParaRPr>
          </a:p>
          <a:p>
            <a:pPr marL="857250" lvl="1" indent="-393700" eaLnBrk="1" hangingPunct="1">
              <a:lnSpc>
                <a:spcPct val="130000"/>
              </a:lnSpc>
              <a:buFontTx/>
              <a:buNone/>
            </a:pPr>
            <a:endParaRPr lang="zh-CN" altLang="en-US" sz="2000" b="1" smtClean="0">
              <a:solidFill>
                <a:srgbClr val="7575D1"/>
              </a:solidFill>
              <a:latin typeface="华文楷体" panose="02010600040101010101" pitchFamily="2" charset="-122"/>
              <a:ea typeface="华文楷体" panose="02010600040101010101" pitchFamily="2" charset="-122"/>
            </a:endParaRPr>
          </a:p>
          <a:p>
            <a:pPr marL="349250" indent="-349250" eaLnBrk="1" hangingPunct="1">
              <a:lnSpc>
                <a:spcPct val="130000"/>
              </a:lnSpc>
              <a:buFontTx/>
              <a:buNone/>
            </a:pPr>
            <a:endParaRPr lang="en-US" altLang="zh-CN" b="1" smtClean="0">
              <a:solidFill>
                <a:srgbClr val="7575D1"/>
              </a:solidFill>
              <a:latin typeface="华文楷体" panose="02010600040101010101" pitchFamily="2" charset="-122"/>
              <a:ea typeface="华文楷体" panose="02010600040101010101" pitchFamily="2" charset="-122"/>
            </a:endParaRPr>
          </a:p>
        </p:txBody>
      </p:sp>
      <p:sp>
        <p:nvSpPr>
          <p:cNvPr id="8197" name="Rectangle 4"/>
          <p:cNvSpPr>
            <a:spLocks noChangeArrowheads="1"/>
          </p:cNvSpPr>
          <p:nvPr/>
        </p:nvSpPr>
        <p:spPr bwMode="auto">
          <a:xfrm>
            <a:off x="5286375" y="6583363"/>
            <a:ext cx="31416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eaLnBrk="0" hangingPunct="0">
              <a:defRPr sz="6000">
                <a:solidFill>
                  <a:srgbClr val="FF3300"/>
                </a:solidFill>
                <a:latin typeface="Arial" panose="020B0604020202020204" pitchFamily="34" charset="0"/>
                <a:ea typeface="宋体" panose="02010600030101010101" pitchFamily="2" charset="-122"/>
              </a:defRPr>
            </a:lvl1pPr>
            <a:lvl2pPr marL="742950" indent="-285750" eaLnBrk="0" hangingPunct="0">
              <a:defRPr sz="6000">
                <a:solidFill>
                  <a:srgbClr val="FF3300"/>
                </a:solidFill>
                <a:latin typeface="Arial" panose="020B0604020202020204" pitchFamily="34" charset="0"/>
                <a:ea typeface="宋体" panose="02010600030101010101" pitchFamily="2" charset="-122"/>
              </a:defRPr>
            </a:lvl2pPr>
            <a:lvl3pPr marL="1143000" indent="-228600" eaLnBrk="0" hangingPunct="0">
              <a:defRPr sz="6000">
                <a:solidFill>
                  <a:srgbClr val="FF3300"/>
                </a:solidFill>
                <a:latin typeface="Arial" panose="020B0604020202020204" pitchFamily="34" charset="0"/>
                <a:ea typeface="宋体" panose="02010600030101010101" pitchFamily="2" charset="-122"/>
              </a:defRPr>
            </a:lvl3pPr>
            <a:lvl4pPr marL="1600200" indent="-228600" eaLnBrk="0" hangingPunct="0">
              <a:defRPr sz="6000">
                <a:solidFill>
                  <a:srgbClr val="FF3300"/>
                </a:solidFill>
                <a:latin typeface="Arial" panose="020B0604020202020204" pitchFamily="34" charset="0"/>
                <a:ea typeface="宋体" panose="02010600030101010101" pitchFamily="2" charset="-122"/>
              </a:defRPr>
            </a:lvl4pPr>
            <a:lvl5pPr marL="2057400" indent="-228600" eaLnBrk="0" hangingPunct="0">
              <a:defRPr sz="6000">
                <a:solidFill>
                  <a:srgbClr val="FF33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9pPr>
          </a:lstStyle>
          <a:p>
            <a:r>
              <a:rPr lang="en-US" altLang="zh-CN" sz="1200">
                <a:solidFill>
                  <a:schemeClr val="tx1"/>
                </a:solidFill>
                <a:effectLst/>
                <a:latin typeface="Trebuchet MS" panose="020B0603020202020204" pitchFamily="34" charset="0"/>
                <a:ea typeface="MS PGothic" panose="020B0600070205080204" pitchFamily="34" charset="-128"/>
              </a:rPr>
              <a:t>Source: </a:t>
            </a:r>
            <a:r>
              <a:rPr lang="en-US" altLang="zh-CN" sz="1200">
                <a:solidFill>
                  <a:schemeClr val="tx1"/>
                </a:solidFill>
                <a:effectLst/>
                <a:latin typeface="Trebuchet MS" panose="020B0603020202020204" pitchFamily="34" charset="0"/>
              </a:rPr>
              <a:t>World Health Organization. (2005).</a:t>
            </a:r>
          </a:p>
        </p:txBody>
      </p:sp>
      <p:pic>
        <p:nvPicPr>
          <p:cNvPr id="8198" name="Picture 9" descr="C:\Users\STamplin\Pictures\who_fctc_cover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0" y="2286000"/>
            <a:ext cx="2146300" cy="29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p:cNvSpPr>
          <p:nvPr>
            <p:ph type="title"/>
          </p:nvPr>
        </p:nvSpPr>
        <p:spPr/>
        <p:txBody>
          <a:bodyPr/>
          <a:lstStyle/>
          <a:p>
            <a:r>
              <a:rPr lang="zh-CN" altLang="en-US" b="1" smtClean="0">
                <a:solidFill>
                  <a:srgbClr val="FF0000"/>
                </a:solidFill>
                <a:latin typeface="华文楷体" panose="02010600040101010101" pitchFamily="2" charset="-122"/>
                <a:ea typeface="华文楷体" panose="02010600040101010101" pitchFamily="2" charset="-122"/>
              </a:rPr>
              <a:t>其他国家立法和实施情况</a:t>
            </a:r>
          </a:p>
        </p:txBody>
      </p:sp>
      <p:sp>
        <p:nvSpPr>
          <p:cNvPr id="3" name="内容占位符 2"/>
          <p:cNvSpPr>
            <a:spLocks noGrp="1"/>
          </p:cNvSpPr>
          <p:nvPr>
            <p:ph idx="1"/>
          </p:nvPr>
        </p:nvSpPr>
        <p:spPr/>
        <p:txBody>
          <a:bodyPr/>
          <a:lstStyle/>
          <a:p>
            <a:pPr>
              <a:buFontTx/>
              <a:buNone/>
              <a:defRPr/>
            </a:pPr>
            <a:r>
              <a:rPr lang="zh-CN" altLang="en-US" b="1" dirty="0" smtClean="0">
                <a:solidFill>
                  <a:schemeClr val="accent2">
                    <a:lumMod val="60000"/>
                    <a:lumOff val="40000"/>
                  </a:schemeClr>
                </a:solidFill>
                <a:latin typeface="华文楷体" pitchFamily="2" charset="-122"/>
                <a:ea typeface="华文楷体" pitchFamily="2" charset="-122"/>
              </a:rPr>
              <a:t>  </a:t>
            </a:r>
            <a:r>
              <a:rPr lang="zh-CN" altLang="en-US" b="1" dirty="0" smtClean="0">
                <a:solidFill>
                  <a:srgbClr val="FF0000"/>
                </a:solidFill>
                <a:latin typeface="华文楷体" pitchFamily="2" charset="-122"/>
                <a:ea typeface="华文楷体" pitchFamily="2" charset="-122"/>
              </a:rPr>
              <a:t>英国：</a:t>
            </a:r>
            <a:r>
              <a:rPr lang="en-US" altLang="zh-CN" b="1" dirty="0" smtClean="0">
                <a:solidFill>
                  <a:schemeClr val="accent2">
                    <a:lumMod val="60000"/>
                    <a:lumOff val="40000"/>
                  </a:schemeClr>
                </a:solidFill>
                <a:latin typeface="华文楷体" pitchFamily="2" charset="-122"/>
                <a:ea typeface="华文楷体" pitchFamily="2" charset="-122"/>
              </a:rPr>
              <a:t>2005</a:t>
            </a:r>
            <a:r>
              <a:rPr lang="zh-CN" altLang="en-US" b="1" dirty="0" smtClean="0">
                <a:solidFill>
                  <a:schemeClr val="accent2">
                    <a:lumMod val="60000"/>
                    <a:lumOff val="40000"/>
                  </a:schemeClr>
                </a:solidFill>
                <a:latin typeface="华文楷体" pitchFamily="2" charset="-122"/>
                <a:ea typeface="华文楷体" pitchFamily="2" charset="-122"/>
              </a:rPr>
              <a:t>年</a:t>
            </a:r>
            <a:r>
              <a:rPr lang="en-US" altLang="zh-CN" b="1" dirty="0" smtClean="0">
                <a:solidFill>
                  <a:schemeClr val="accent2">
                    <a:lumMod val="60000"/>
                    <a:lumOff val="40000"/>
                  </a:schemeClr>
                </a:solidFill>
                <a:latin typeface="华文楷体" pitchFamily="2" charset="-122"/>
                <a:ea typeface="华文楷体" pitchFamily="2" charset="-122"/>
              </a:rPr>
              <a:t>10</a:t>
            </a:r>
            <a:r>
              <a:rPr lang="zh-CN" altLang="en-US" b="1" dirty="0" smtClean="0">
                <a:solidFill>
                  <a:schemeClr val="accent2">
                    <a:lumMod val="60000"/>
                    <a:lumOff val="40000"/>
                  </a:schemeClr>
                </a:solidFill>
                <a:latin typeface="华文楷体" pitchFamily="2" charset="-122"/>
                <a:ea typeface="华文楷体" pitchFamily="2" charset="-122"/>
              </a:rPr>
              <a:t>月公布禁烟草案，规定在英格兰几乎所有酒吧和旅馆等室内公共场所都禁止吸烟。任何在禁烟区吸烟的个人将被处以</a:t>
            </a:r>
            <a:r>
              <a:rPr lang="en-US" altLang="zh-CN" b="1" dirty="0" smtClean="0">
                <a:solidFill>
                  <a:schemeClr val="accent2">
                    <a:lumMod val="60000"/>
                    <a:lumOff val="40000"/>
                  </a:schemeClr>
                </a:solidFill>
                <a:latin typeface="华文楷体" pitchFamily="2" charset="-122"/>
                <a:ea typeface="华文楷体" pitchFamily="2" charset="-122"/>
              </a:rPr>
              <a:t>50</a:t>
            </a:r>
            <a:r>
              <a:rPr lang="zh-CN" altLang="en-US" b="1" dirty="0" smtClean="0">
                <a:solidFill>
                  <a:schemeClr val="accent2">
                    <a:lumMod val="60000"/>
                    <a:lumOff val="40000"/>
                  </a:schemeClr>
                </a:solidFill>
                <a:latin typeface="华文楷体" pitchFamily="2" charset="-122"/>
                <a:ea typeface="华文楷体" pitchFamily="2" charset="-122"/>
              </a:rPr>
              <a:t>英磅的罚款；商家如果没有在禁烟区张贴禁烟标志或者没有有效劝阻人们吸烟，将被处以</a:t>
            </a:r>
            <a:r>
              <a:rPr lang="en-US" altLang="zh-CN" b="1" dirty="0" smtClean="0">
                <a:solidFill>
                  <a:schemeClr val="accent2">
                    <a:lumMod val="60000"/>
                    <a:lumOff val="40000"/>
                  </a:schemeClr>
                </a:solidFill>
                <a:latin typeface="华文楷体" pitchFamily="2" charset="-122"/>
                <a:ea typeface="华文楷体" pitchFamily="2" charset="-122"/>
              </a:rPr>
              <a:t>200</a:t>
            </a:r>
            <a:r>
              <a:rPr lang="zh-CN" altLang="en-US" b="1" dirty="0" smtClean="0">
                <a:solidFill>
                  <a:schemeClr val="accent2">
                    <a:lumMod val="60000"/>
                    <a:lumOff val="40000"/>
                  </a:schemeClr>
                </a:solidFill>
                <a:latin typeface="华文楷体" pitchFamily="2" charset="-122"/>
                <a:ea typeface="华文楷体" pitchFamily="2" charset="-122"/>
              </a:rPr>
              <a:t>英磅的罚款。</a:t>
            </a:r>
            <a:endParaRPr lang="zh-CN" altLang="en-US" b="1" dirty="0">
              <a:solidFill>
                <a:schemeClr val="accent2">
                  <a:lumMod val="60000"/>
                  <a:lumOff val="40000"/>
                </a:schemeClr>
              </a:solidFill>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b="1" dirty="0" smtClean="0">
                <a:solidFill>
                  <a:srgbClr val="FF0000"/>
                </a:solidFill>
                <a:latin typeface="华文楷体" pitchFamily="2" charset="-122"/>
                <a:ea typeface="华文楷体" pitchFamily="2" charset="-122"/>
              </a:rPr>
              <a:t>其他国家立法和实施情况</a:t>
            </a:r>
            <a:endParaRPr lang="zh-CN" altLang="en-US" b="1" dirty="0">
              <a:solidFill>
                <a:schemeClr val="accent2">
                  <a:lumMod val="60000"/>
                  <a:lumOff val="40000"/>
                </a:schemeClr>
              </a:solidFill>
              <a:latin typeface="华文楷体" pitchFamily="2" charset="-122"/>
              <a:ea typeface="华文楷体" pitchFamily="2" charset="-122"/>
            </a:endParaRPr>
          </a:p>
        </p:txBody>
      </p:sp>
      <p:sp>
        <p:nvSpPr>
          <p:cNvPr id="3" name="内容占位符 2"/>
          <p:cNvSpPr>
            <a:spLocks noGrp="1"/>
          </p:cNvSpPr>
          <p:nvPr>
            <p:ph idx="1"/>
          </p:nvPr>
        </p:nvSpPr>
        <p:spPr>
          <a:xfrm>
            <a:off x="214313" y="1643063"/>
            <a:ext cx="8229600" cy="5214937"/>
          </a:xfrm>
        </p:spPr>
        <p:txBody>
          <a:bodyPr/>
          <a:lstStyle/>
          <a:p>
            <a:pPr>
              <a:defRPr/>
            </a:pPr>
            <a:r>
              <a:rPr lang="zh-CN" altLang="en-US" b="1" dirty="0" smtClean="0">
                <a:solidFill>
                  <a:srgbClr val="FF0000"/>
                </a:solidFill>
                <a:latin typeface="华文楷体" pitchFamily="2" charset="-122"/>
                <a:ea typeface="华文楷体" pitchFamily="2" charset="-122"/>
              </a:rPr>
              <a:t>西班牙</a:t>
            </a:r>
            <a:r>
              <a:rPr lang="zh-CN" altLang="en-US" b="1" dirty="0" smtClean="0">
                <a:solidFill>
                  <a:schemeClr val="accent2">
                    <a:lumMod val="60000"/>
                    <a:lumOff val="40000"/>
                  </a:schemeClr>
                </a:solidFill>
                <a:latin typeface="华文楷体" pitchFamily="2" charset="-122"/>
                <a:ea typeface="华文楷体" pitchFamily="2" charset="-122"/>
              </a:rPr>
              <a:t>法令规定，禁止吸烟场所发现吸烟者，将对该场所的业主处以最低</a:t>
            </a:r>
            <a:r>
              <a:rPr lang="en-US" altLang="zh-CN" b="1" dirty="0" smtClean="0">
                <a:solidFill>
                  <a:schemeClr val="accent2">
                    <a:lumMod val="60000"/>
                    <a:lumOff val="40000"/>
                  </a:schemeClr>
                </a:solidFill>
                <a:latin typeface="华文楷体" pitchFamily="2" charset="-122"/>
                <a:ea typeface="华文楷体" pitchFamily="2" charset="-122"/>
              </a:rPr>
              <a:t>600</a:t>
            </a:r>
            <a:r>
              <a:rPr lang="zh-CN" altLang="en-US" b="1" dirty="0" smtClean="0">
                <a:solidFill>
                  <a:schemeClr val="accent2">
                    <a:lumMod val="60000"/>
                    <a:lumOff val="40000"/>
                  </a:schemeClr>
                </a:solidFill>
                <a:latin typeface="华文楷体" pitchFamily="2" charset="-122"/>
                <a:ea typeface="华文楷体" pitchFamily="2" charset="-122"/>
              </a:rPr>
              <a:t>欧元最高</a:t>
            </a:r>
            <a:r>
              <a:rPr lang="en-US" altLang="zh-CN" b="1" dirty="0" smtClean="0">
                <a:solidFill>
                  <a:schemeClr val="accent2">
                    <a:lumMod val="60000"/>
                    <a:lumOff val="40000"/>
                  </a:schemeClr>
                </a:solidFill>
                <a:latin typeface="华文楷体" pitchFamily="2" charset="-122"/>
                <a:ea typeface="华文楷体" pitchFamily="2" charset="-122"/>
              </a:rPr>
              <a:t>10000</a:t>
            </a:r>
            <a:r>
              <a:rPr lang="zh-CN" altLang="en-US" b="1" dirty="0" smtClean="0">
                <a:solidFill>
                  <a:schemeClr val="accent2">
                    <a:lumMod val="60000"/>
                    <a:lumOff val="40000"/>
                  </a:schemeClr>
                </a:solidFill>
                <a:latin typeface="华文楷体" pitchFamily="2" charset="-122"/>
                <a:ea typeface="华文楷体" pitchFamily="2" charset="-122"/>
              </a:rPr>
              <a:t>欧元的罚款。如果发现向</a:t>
            </a:r>
            <a:r>
              <a:rPr lang="en-US" altLang="zh-CN" b="1" dirty="0" smtClean="0">
                <a:solidFill>
                  <a:schemeClr val="accent2">
                    <a:lumMod val="60000"/>
                    <a:lumOff val="40000"/>
                  </a:schemeClr>
                </a:solidFill>
                <a:latin typeface="华文楷体" pitchFamily="2" charset="-122"/>
                <a:ea typeface="华文楷体" pitchFamily="2" charset="-122"/>
              </a:rPr>
              <a:t>18</a:t>
            </a:r>
            <a:r>
              <a:rPr lang="zh-CN" altLang="en-US" b="1" dirty="0" smtClean="0">
                <a:solidFill>
                  <a:schemeClr val="accent2">
                    <a:lumMod val="60000"/>
                    <a:lumOff val="40000"/>
                  </a:schemeClr>
                </a:solidFill>
                <a:latin typeface="华文楷体" pitchFamily="2" charset="-122"/>
                <a:ea typeface="华文楷体" pitchFamily="2" charset="-122"/>
              </a:rPr>
              <a:t>岁以下青少年出售香烟，将处以</a:t>
            </a:r>
            <a:r>
              <a:rPr lang="en-US" altLang="zh-CN" b="1" dirty="0" smtClean="0">
                <a:solidFill>
                  <a:schemeClr val="accent2">
                    <a:lumMod val="60000"/>
                    <a:lumOff val="40000"/>
                  </a:schemeClr>
                </a:solidFill>
                <a:latin typeface="华文楷体" pitchFamily="2" charset="-122"/>
                <a:ea typeface="华文楷体" pitchFamily="2" charset="-122"/>
              </a:rPr>
              <a:t>100</a:t>
            </a:r>
            <a:r>
              <a:rPr lang="zh-CN" altLang="en-US" b="1" dirty="0" smtClean="0">
                <a:solidFill>
                  <a:schemeClr val="accent2">
                    <a:lumMod val="60000"/>
                    <a:lumOff val="40000"/>
                  </a:schemeClr>
                </a:solidFill>
                <a:latin typeface="华文楷体" pitchFamily="2" charset="-122"/>
                <a:ea typeface="华文楷体" pitchFamily="2" charset="-122"/>
              </a:rPr>
              <a:t>万欧元的巨额罚款，并</a:t>
            </a:r>
            <a:r>
              <a:rPr lang="zh-CN" altLang="en-US" b="1" dirty="0" smtClean="0">
                <a:solidFill>
                  <a:srgbClr val="FF0000"/>
                </a:solidFill>
                <a:latin typeface="华文楷体" pitchFamily="2" charset="-122"/>
                <a:ea typeface="华文楷体" pitchFamily="2" charset="-122"/>
              </a:rPr>
              <a:t>关闭其营销点</a:t>
            </a:r>
            <a:r>
              <a:rPr lang="zh-CN" altLang="en-US" b="1" dirty="0" smtClean="0">
                <a:solidFill>
                  <a:schemeClr val="accent2">
                    <a:lumMod val="60000"/>
                    <a:lumOff val="40000"/>
                  </a:schemeClr>
                </a:solidFill>
                <a:latin typeface="华文楷体" pitchFamily="2" charset="-122"/>
                <a:ea typeface="华文楷体" pitchFamily="2" charset="-122"/>
              </a:rPr>
              <a:t>。</a:t>
            </a:r>
            <a:endParaRPr lang="en-US" altLang="zh-CN" b="1" dirty="0" smtClean="0">
              <a:solidFill>
                <a:schemeClr val="accent2">
                  <a:lumMod val="60000"/>
                  <a:lumOff val="40000"/>
                </a:schemeClr>
              </a:solidFill>
              <a:latin typeface="华文楷体" pitchFamily="2" charset="-122"/>
              <a:ea typeface="华文楷体" pitchFamily="2" charset="-122"/>
            </a:endParaRPr>
          </a:p>
          <a:p>
            <a:pPr>
              <a:defRPr/>
            </a:pPr>
            <a:r>
              <a:rPr lang="zh-CN" altLang="en-US" b="1" dirty="0" smtClean="0">
                <a:solidFill>
                  <a:srgbClr val="FF0000"/>
                </a:solidFill>
                <a:latin typeface="华文楷体" pitchFamily="2" charset="-122"/>
                <a:ea typeface="华文楷体" pitchFamily="2" charset="-122"/>
              </a:rPr>
              <a:t>法国</a:t>
            </a:r>
            <a:r>
              <a:rPr lang="zh-CN" altLang="en-US" b="1" dirty="0" smtClean="0">
                <a:solidFill>
                  <a:schemeClr val="accent2">
                    <a:lumMod val="60000"/>
                    <a:lumOff val="40000"/>
                  </a:schemeClr>
                </a:solidFill>
                <a:latin typeface="华文楷体" pitchFamily="2" charset="-122"/>
                <a:ea typeface="华文楷体" pitchFamily="2" charset="-122"/>
              </a:rPr>
              <a:t>为了落实禁烟法，派出</a:t>
            </a:r>
            <a:r>
              <a:rPr lang="en-US" altLang="zh-CN" b="1" dirty="0" smtClean="0">
                <a:solidFill>
                  <a:schemeClr val="accent2">
                    <a:lumMod val="60000"/>
                    <a:lumOff val="40000"/>
                  </a:schemeClr>
                </a:solidFill>
                <a:latin typeface="华文楷体" pitchFamily="2" charset="-122"/>
                <a:ea typeface="华文楷体" pitchFamily="2" charset="-122"/>
              </a:rPr>
              <a:t>17.5</a:t>
            </a:r>
            <a:r>
              <a:rPr lang="zh-CN" altLang="en-US" b="1" dirty="0" smtClean="0">
                <a:solidFill>
                  <a:schemeClr val="accent2">
                    <a:lumMod val="60000"/>
                    <a:lumOff val="40000"/>
                  </a:schemeClr>
                </a:solidFill>
                <a:latin typeface="华文楷体" pitchFamily="2" charset="-122"/>
                <a:ea typeface="华文楷体" pitchFamily="2" charset="-122"/>
              </a:rPr>
              <a:t>万名“香烟警察”在全国公共场所巡逻。对违规烟民可开出“违法”证明，处以</a:t>
            </a:r>
            <a:r>
              <a:rPr lang="en-US" altLang="zh-CN" b="1" dirty="0" smtClean="0">
                <a:solidFill>
                  <a:schemeClr val="accent2">
                    <a:lumMod val="60000"/>
                    <a:lumOff val="40000"/>
                  </a:schemeClr>
                </a:solidFill>
                <a:latin typeface="华文楷体" pitchFamily="2" charset="-122"/>
                <a:ea typeface="华文楷体" pitchFamily="2" charset="-122"/>
              </a:rPr>
              <a:t>68</a:t>
            </a:r>
            <a:r>
              <a:rPr lang="zh-CN" altLang="en-US" b="1" dirty="0" smtClean="0">
                <a:solidFill>
                  <a:schemeClr val="accent2">
                    <a:lumMod val="60000"/>
                    <a:lumOff val="40000"/>
                  </a:schemeClr>
                </a:solidFill>
                <a:latin typeface="华文楷体" pitchFamily="2" charset="-122"/>
                <a:ea typeface="华文楷体" pitchFamily="2" charset="-122"/>
              </a:rPr>
              <a:t>欧元的罚款，而违规的公共场所则将被处以双倍罚款。</a:t>
            </a:r>
          </a:p>
          <a:p>
            <a:pPr>
              <a:defRPr/>
            </a:pPr>
            <a:endParaRPr lang="zh-CN" altLang="en-US" b="1" dirty="0" smtClean="0">
              <a:solidFill>
                <a:schemeClr val="accent2">
                  <a:lumMod val="60000"/>
                  <a:lumOff val="40000"/>
                </a:schemeClr>
              </a:solidFill>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1"/>
          <p:cNvSpPr>
            <a:spLocks noGrp="1"/>
          </p:cNvSpPr>
          <p:nvPr>
            <p:ph type="title"/>
          </p:nvPr>
        </p:nvSpPr>
        <p:spPr/>
        <p:txBody>
          <a:bodyPr/>
          <a:lstStyle/>
          <a:p>
            <a:r>
              <a:rPr lang="zh-CN" altLang="en-US" b="1" smtClean="0">
                <a:solidFill>
                  <a:srgbClr val="FF0000"/>
                </a:solidFill>
                <a:latin typeface="华文楷体" panose="02010600040101010101" pitchFamily="2" charset="-122"/>
                <a:ea typeface="华文楷体" panose="02010600040101010101" pitchFamily="2" charset="-122"/>
              </a:rPr>
              <a:t>其他国家的立法和实施情况</a:t>
            </a:r>
          </a:p>
        </p:txBody>
      </p:sp>
      <p:sp>
        <p:nvSpPr>
          <p:cNvPr id="3" name="内容占位符 2"/>
          <p:cNvSpPr>
            <a:spLocks noGrp="1"/>
          </p:cNvSpPr>
          <p:nvPr>
            <p:ph idx="1"/>
          </p:nvPr>
        </p:nvSpPr>
        <p:spPr/>
        <p:txBody>
          <a:bodyPr/>
          <a:lstStyle/>
          <a:p>
            <a:pPr>
              <a:defRPr/>
            </a:pPr>
            <a:r>
              <a:rPr lang="zh-CN" altLang="en-US" b="1" dirty="0" smtClean="0">
                <a:solidFill>
                  <a:srgbClr val="FF0000"/>
                </a:solidFill>
                <a:latin typeface="华文楷体" pitchFamily="2" charset="-122"/>
                <a:ea typeface="华文楷体" pitchFamily="2" charset="-122"/>
              </a:rPr>
              <a:t>禁烟最彻底的国家</a:t>
            </a:r>
            <a:r>
              <a:rPr lang="en-US" altLang="zh-CN" b="1" dirty="0" smtClean="0">
                <a:solidFill>
                  <a:srgbClr val="FF0000"/>
                </a:solidFill>
                <a:latin typeface="华文楷体" pitchFamily="2" charset="-122"/>
                <a:ea typeface="华文楷体" pitchFamily="2" charset="-122"/>
              </a:rPr>
              <a:t>-</a:t>
            </a:r>
            <a:r>
              <a:rPr lang="zh-CN" altLang="en-US" b="1" dirty="0" smtClean="0">
                <a:solidFill>
                  <a:srgbClr val="FF0000"/>
                </a:solidFill>
                <a:latin typeface="华文楷体" pitchFamily="2" charset="-122"/>
                <a:ea typeface="华文楷体" pitchFamily="2" charset="-122"/>
              </a:rPr>
              <a:t>不丹</a:t>
            </a:r>
            <a:r>
              <a:rPr lang="zh-CN" altLang="en-US" b="1" dirty="0" smtClean="0">
                <a:solidFill>
                  <a:schemeClr val="accent2">
                    <a:lumMod val="60000"/>
                    <a:lumOff val="40000"/>
                  </a:schemeClr>
                </a:solidFill>
                <a:latin typeface="华文楷体" pitchFamily="2" charset="-122"/>
                <a:ea typeface="华文楷体" pitchFamily="2" charset="-122"/>
              </a:rPr>
              <a:t>：</a:t>
            </a:r>
            <a:r>
              <a:rPr lang="en-US" altLang="zh-CN" b="1" dirty="0" smtClean="0">
                <a:solidFill>
                  <a:schemeClr val="accent2">
                    <a:lumMod val="60000"/>
                    <a:lumOff val="40000"/>
                  </a:schemeClr>
                </a:solidFill>
                <a:latin typeface="华文楷体" pitchFamily="2" charset="-122"/>
                <a:ea typeface="华文楷体" pitchFamily="2" charset="-122"/>
              </a:rPr>
              <a:t>2003</a:t>
            </a:r>
            <a:r>
              <a:rPr lang="zh-CN" altLang="en-US" b="1" dirty="0" smtClean="0">
                <a:solidFill>
                  <a:schemeClr val="accent2">
                    <a:lumMod val="60000"/>
                    <a:lumOff val="40000"/>
                  </a:schemeClr>
                </a:solidFill>
                <a:latin typeface="华文楷体" pitchFamily="2" charset="-122"/>
                <a:ea typeface="华文楷体" pitchFamily="2" charset="-122"/>
              </a:rPr>
              <a:t>年，不丹通过了全面禁烟的法案，禁止所有的烟草买卖，世界上唯一一个全面禁烟的国家。</a:t>
            </a:r>
            <a:endParaRPr lang="en-US" altLang="zh-CN" b="1" dirty="0" smtClean="0">
              <a:solidFill>
                <a:schemeClr val="accent2">
                  <a:lumMod val="60000"/>
                  <a:lumOff val="40000"/>
                </a:schemeClr>
              </a:solidFill>
              <a:latin typeface="华文楷体" pitchFamily="2" charset="-122"/>
              <a:ea typeface="华文楷体" pitchFamily="2" charset="-122"/>
            </a:endParaRPr>
          </a:p>
          <a:p>
            <a:pPr>
              <a:defRPr/>
            </a:pPr>
            <a:r>
              <a:rPr lang="zh-CN" altLang="en-US" b="1" dirty="0" smtClean="0">
                <a:solidFill>
                  <a:srgbClr val="FF0000"/>
                </a:solidFill>
                <a:latin typeface="华文楷体" pitchFamily="2" charset="-122"/>
                <a:ea typeface="华文楷体" pitchFamily="2" charset="-122"/>
              </a:rPr>
              <a:t>连带责任的国家：泰国</a:t>
            </a:r>
            <a:endParaRPr lang="en-US" altLang="zh-CN" b="1" dirty="0" smtClean="0">
              <a:solidFill>
                <a:srgbClr val="FF0000"/>
              </a:solidFill>
              <a:latin typeface="华文楷体" pitchFamily="2" charset="-122"/>
              <a:ea typeface="华文楷体" pitchFamily="2" charset="-122"/>
            </a:endParaRPr>
          </a:p>
          <a:p>
            <a:pPr>
              <a:buFontTx/>
              <a:buNone/>
              <a:defRPr/>
            </a:pPr>
            <a:r>
              <a:rPr lang="en-US" altLang="zh-CN" b="1" dirty="0" smtClean="0">
                <a:solidFill>
                  <a:schemeClr val="accent2">
                    <a:lumMod val="60000"/>
                    <a:lumOff val="40000"/>
                  </a:schemeClr>
                </a:solidFill>
                <a:latin typeface="华文楷体" pitchFamily="2" charset="-122"/>
                <a:ea typeface="华文楷体" pitchFamily="2" charset="-122"/>
              </a:rPr>
              <a:t>          </a:t>
            </a:r>
            <a:r>
              <a:rPr lang="zh-CN" altLang="en-US" b="1" dirty="0" smtClean="0">
                <a:solidFill>
                  <a:schemeClr val="accent2">
                    <a:lumMod val="60000"/>
                    <a:lumOff val="40000"/>
                  </a:schemeClr>
                </a:solidFill>
                <a:latin typeface="华文楷体" pitchFamily="2" charset="-122"/>
                <a:ea typeface="华文楷体" pitchFamily="2" charset="-122"/>
              </a:rPr>
              <a:t>在公共场所吸烟，违者将被罚款</a:t>
            </a:r>
            <a:r>
              <a:rPr lang="en-US" altLang="zh-CN" b="1" dirty="0" smtClean="0">
                <a:solidFill>
                  <a:schemeClr val="accent2">
                    <a:lumMod val="60000"/>
                    <a:lumOff val="40000"/>
                  </a:schemeClr>
                </a:solidFill>
                <a:latin typeface="华文楷体" pitchFamily="2" charset="-122"/>
                <a:ea typeface="华文楷体" pitchFamily="2" charset="-122"/>
              </a:rPr>
              <a:t>2000</a:t>
            </a:r>
            <a:r>
              <a:rPr lang="zh-CN" altLang="en-US" b="1" dirty="0" smtClean="0">
                <a:solidFill>
                  <a:schemeClr val="accent2">
                    <a:lumMod val="60000"/>
                    <a:lumOff val="40000"/>
                  </a:schemeClr>
                </a:solidFill>
                <a:latin typeface="华文楷体" pitchFamily="2" charset="-122"/>
                <a:ea typeface="华文楷体" pitchFamily="2" charset="-122"/>
              </a:rPr>
              <a:t>铢</a:t>
            </a:r>
            <a:r>
              <a:rPr lang="en-US" altLang="zh-CN" b="1" dirty="0" smtClean="0">
                <a:solidFill>
                  <a:schemeClr val="accent2">
                    <a:lumMod val="60000"/>
                    <a:lumOff val="40000"/>
                  </a:schemeClr>
                </a:solidFill>
                <a:latin typeface="华文楷体" pitchFamily="2" charset="-122"/>
                <a:ea typeface="华文楷体" pitchFamily="2" charset="-122"/>
              </a:rPr>
              <a:t>(</a:t>
            </a:r>
            <a:r>
              <a:rPr lang="zh-CN" altLang="en-US" b="1" dirty="0" smtClean="0">
                <a:solidFill>
                  <a:schemeClr val="accent2">
                    <a:lumMod val="60000"/>
                    <a:lumOff val="40000"/>
                  </a:schemeClr>
                </a:solidFill>
                <a:latin typeface="华文楷体" pitchFamily="2" charset="-122"/>
                <a:ea typeface="华文楷体" pitchFamily="2" charset="-122"/>
              </a:rPr>
              <a:t>合人民币</a:t>
            </a:r>
            <a:r>
              <a:rPr lang="en-US" altLang="zh-CN" b="1" dirty="0" smtClean="0">
                <a:solidFill>
                  <a:schemeClr val="accent2">
                    <a:lumMod val="60000"/>
                    <a:lumOff val="40000"/>
                  </a:schemeClr>
                </a:solidFill>
                <a:latin typeface="华文楷体" pitchFamily="2" charset="-122"/>
                <a:ea typeface="华文楷体" pitchFamily="2" charset="-122"/>
              </a:rPr>
              <a:t>400</a:t>
            </a:r>
            <a:r>
              <a:rPr lang="zh-CN" altLang="en-US" b="1" dirty="0" smtClean="0">
                <a:solidFill>
                  <a:schemeClr val="accent2">
                    <a:lumMod val="60000"/>
                    <a:lumOff val="40000"/>
                  </a:schemeClr>
                </a:solidFill>
                <a:latin typeface="华文楷体" pitchFamily="2" charset="-122"/>
                <a:ea typeface="华文楷体" pitchFamily="2" charset="-122"/>
              </a:rPr>
              <a:t>元</a:t>
            </a:r>
            <a:r>
              <a:rPr lang="en-US" altLang="zh-CN" b="1" dirty="0" smtClean="0">
                <a:solidFill>
                  <a:schemeClr val="accent2">
                    <a:lumMod val="60000"/>
                    <a:lumOff val="40000"/>
                  </a:schemeClr>
                </a:solidFill>
                <a:latin typeface="华文楷体" pitchFamily="2" charset="-122"/>
                <a:ea typeface="华文楷体" pitchFamily="2" charset="-122"/>
              </a:rPr>
              <a:t>)</a:t>
            </a:r>
            <a:r>
              <a:rPr lang="zh-CN" altLang="en-US" b="1" dirty="0" smtClean="0">
                <a:solidFill>
                  <a:schemeClr val="accent2">
                    <a:lumMod val="60000"/>
                    <a:lumOff val="40000"/>
                  </a:schemeClr>
                </a:solidFill>
                <a:latin typeface="华文楷体" pitchFamily="2" charset="-122"/>
                <a:ea typeface="华文楷体" pitchFamily="2" charset="-122"/>
              </a:rPr>
              <a:t>，而违反者的上级则将被罚</a:t>
            </a:r>
            <a:r>
              <a:rPr lang="en-US" altLang="zh-CN" b="1" dirty="0" smtClean="0">
                <a:solidFill>
                  <a:schemeClr val="accent2">
                    <a:lumMod val="60000"/>
                    <a:lumOff val="40000"/>
                  </a:schemeClr>
                </a:solidFill>
                <a:latin typeface="华文楷体" pitchFamily="2" charset="-122"/>
                <a:ea typeface="华文楷体" pitchFamily="2" charset="-122"/>
              </a:rPr>
              <a:t>20000</a:t>
            </a:r>
            <a:r>
              <a:rPr lang="zh-CN" altLang="en-US" b="1" dirty="0" smtClean="0">
                <a:solidFill>
                  <a:schemeClr val="accent2">
                    <a:lumMod val="60000"/>
                    <a:lumOff val="40000"/>
                  </a:schemeClr>
                </a:solidFill>
                <a:latin typeface="华文楷体" pitchFamily="2" charset="-122"/>
                <a:ea typeface="华文楷体" pitchFamily="2" charset="-122"/>
              </a:rPr>
              <a:t>铢</a:t>
            </a:r>
            <a:r>
              <a:rPr lang="en-US" altLang="zh-CN" b="1" dirty="0" smtClean="0">
                <a:solidFill>
                  <a:schemeClr val="accent2">
                    <a:lumMod val="60000"/>
                    <a:lumOff val="40000"/>
                  </a:schemeClr>
                </a:solidFill>
                <a:latin typeface="华文楷体" pitchFamily="2" charset="-122"/>
                <a:ea typeface="华文楷体" pitchFamily="2" charset="-122"/>
              </a:rPr>
              <a:t>(</a:t>
            </a:r>
            <a:r>
              <a:rPr lang="zh-CN" altLang="en-US" b="1" dirty="0" smtClean="0">
                <a:solidFill>
                  <a:schemeClr val="accent2">
                    <a:lumMod val="60000"/>
                    <a:lumOff val="40000"/>
                  </a:schemeClr>
                </a:solidFill>
                <a:latin typeface="华文楷体" pitchFamily="2" charset="-122"/>
                <a:ea typeface="华文楷体" pitchFamily="2" charset="-122"/>
              </a:rPr>
              <a:t>合人民币</a:t>
            </a:r>
            <a:r>
              <a:rPr lang="en-US" altLang="zh-CN" b="1" dirty="0" smtClean="0">
                <a:solidFill>
                  <a:schemeClr val="accent2">
                    <a:lumMod val="60000"/>
                    <a:lumOff val="40000"/>
                  </a:schemeClr>
                </a:solidFill>
                <a:latin typeface="华文楷体" pitchFamily="2" charset="-122"/>
                <a:ea typeface="华文楷体" pitchFamily="2" charset="-122"/>
              </a:rPr>
              <a:t>4000</a:t>
            </a:r>
            <a:r>
              <a:rPr lang="zh-CN" altLang="en-US" b="1" dirty="0" smtClean="0">
                <a:solidFill>
                  <a:schemeClr val="accent2">
                    <a:lumMod val="60000"/>
                    <a:lumOff val="40000"/>
                  </a:schemeClr>
                </a:solidFill>
                <a:latin typeface="华文楷体" pitchFamily="2" charset="-122"/>
                <a:ea typeface="华文楷体" pitchFamily="2" charset="-122"/>
              </a:rPr>
              <a:t>元</a:t>
            </a:r>
            <a:r>
              <a:rPr lang="en-US" altLang="zh-CN" b="1" dirty="0" smtClean="0">
                <a:solidFill>
                  <a:schemeClr val="accent2">
                    <a:lumMod val="60000"/>
                    <a:lumOff val="40000"/>
                  </a:schemeClr>
                </a:solidFill>
                <a:latin typeface="华文楷体" pitchFamily="2" charset="-122"/>
                <a:ea typeface="华文楷体" pitchFamily="2" charset="-122"/>
              </a:rPr>
              <a:t>)</a:t>
            </a:r>
            <a:r>
              <a:rPr lang="zh-CN" altLang="en-US" b="1" dirty="0" smtClean="0">
                <a:solidFill>
                  <a:schemeClr val="accent2">
                    <a:lumMod val="60000"/>
                    <a:lumOff val="40000"/>
                  </a:schemeClr>
                </a:solidFill>
                <a:latin typeface="华文楷体" pitchFamily="2" charset="-122"/>
                <a:ea typeface="华文楷体" pitchFamily="2" charset="-122"/>
              </a:rPr>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b="1" dirty="0" smtClean="0">
                <a:solidFill>
                  <a:srgbClr val="FF0000"/>
                </a:solidFill>
                <a:latin typeface="华文楷体" pitchFamily="2" charset="-122"/>
                <a:ea typeface="华文楷体" pitchFamily="2" charset="-122"/>
              </a:rPr>
              <a:t>其他国家的立法和实施情况</a:t>
            </a:r>
            <a:endParaRPr lang="zh-CN" altLang="en-US" b="1" dirty="0">
              <a:solidFill>
                <a:schemeClr val="accent2">
                  <a:lumMod val="60000"/>
                  <a:lumOff val="40000"/>
                </a:schemeClr>
              </a:solidFill>
              <a:latin typeface="华文楷体" pitchFamily="2" charset="-122"/>
              <a:ea typeface="华文楷体" pitchFamily="2" charset="-122"/>
            </a:endParaRPr>
          </a:p>
        </p:txBody>
      </p:sp>
      <p:sp>
        <p:nvSpPr>
          <p:cNvPr id="3" name="内容占位符 2"/>
          <p:cNvSpPr>
            <a:spLocks noGrp="1"/>
          </p:cNvSpPr>
          <p:nvPr>
            <p:ph idx="1"/>
          </p:nvPr>
        </p:nvSpPr>
        <p:spPr/>
        <p:txBody>
          <a:bodyPr/>
          <a:lstStyle/>
          <a:p>
            <a:pPr>
              <a:defRPr/>
            </a:pPr>
            <a:r>
              <a:rPr lang="zh-CN" altLang="en-US" b="1" dirty="0" smtClean="0">
                <a:solidFill>
                  <a:srgbClr val="FF0000"/>
                </a:solidFill>
                <a:latin typeface="华文楷体" pitchFamily="2" charset="-122"/>
                <a:ea typeface="华文楷体" pitchFamily="2" charset="-122"/>
              </a:rPr>
              <a:t>执法力度最大的国家</a:t>
            </a:r>
            <a:r>
              <a:rPr lang="en-US" altLang="zh-CN" b="1" dirty="0" smtClean="0">
                <a:solidFill>
                  <a:srgbClr val="FF0000"/>
                </a:solidFill>
                <a:latin typeface="华文楷体" pitchFamily="2" charset="-122"/>
                <a:ea typeface="华文楷体" pitchFamily="2" charset="-122"/>
              </a:rPr>
              <a:t>-</a:t>
            </a:r>
            <a:r>
              <a:rPr lang="zh-CN" altLang="en-US" b="1" dirty="0" smtClean="0">
                <a:solidFill>
                  <a:srgbClr val="FF0000"/>
                </a:solidFill>
                <a:latin typeface="华文楷体" pitchFamily="2" charset="-122"/>
                <a:ea typeface="华文楷体" pitchFamily="2" charset="-122"/>
              </a:rPr>
              <a:t>美国</a:t>
            </a:r>
            <a:r>
              <a:rPr lang="zh-CN" altLang="en-US" b="1" dirty="0" smtClean="0">
                <a:solidFill>
                  <a:schemeClr val="accent2">
                    <a:lumMod val="60000"/>
                    <a:lumOff val="40000"/>
                  </a:schemeClr>
                </a:solidFill>
                <a:latin typeface="华文楷体" pitchFamily="2" charset="-122"/>
                <a:ea typeface="华文楷体" pitchFamily="2" charset="-122"/>
              </a:rPr>
              <a:t>：</a:t>
            </a:r>
            <a:r>
              <a:rPr lang="en-US" altLang="zh-CN" b="1" dirty="0" smtClean="0">
                <a:solidFill>
                  <a:schemeClr val="accent2">
                    <a:lumMod val="60000"/>
                    <a:lumOff val="40000"/>
                  </a:schemeClr>
                </a:solidFill>
                <a:latin typeface="华文楷体" pitchFamily="2" charset="-122"/>
                <a:ea typeface="华文楷体" pitchFamily="2" charset="-122"/>
              </a:rPr>
              <a:t>《</a:t>
            </a:r>
            <a:r>
              <a:rPr lang="zh-CN" altLang="en-US" b="1" dirty="0" smtClean="0">
                <a:solidFill>
                  <a:schemeClr val="accent2">
                    <a:lumMod val="60000"/>
                    <a:lumOff val="40000"/>
                  </a:schemeClr>
                </a:solidFill>
                <a:latin typeface="华文楷体" pitchFamily="2" charset="-122"/>
                <a:ea typeface="华文楷体" pitchFamily="2" charset="-122"/>
              </a:rPr>
              <a:t>总和解协定</a:t>
            </a:r>
            <a:r>
              <a:rPr lang="en-US" altLang="zh-CN" b="1" dirty="0" smtClean="0">
                <a:solidFill>
                  <a:schemeClr val="accent2">
                    <a:lumMod val="60000"/>
                    <a:lumOff val="40000"/>
                  </a:schemeClr>
                </a:solidFill>
                <a:latin typeface="华文楷体" pitchFamily="2" charset="-122"/>
                <a:ea typeface="华文楷体" pitchFamily="2" charset="-122"/>
              </a:rPr>
              <a:t>》</a:t>
            </a:r>
            <a:r>
              <a:rPr lang="zh-CN" altLang="en-US" b="1" dirty="0" smtClean="0">
                <a:solidFill>
                  <a:schemeClr val="accent2">
                    <a:lumMod val="60000"/>
                    <a:lumOff val="40000"/>
                  </a:schemeClr>
                </a:solidFill>
                <a:latin typeface="华文楷体" pitchFamily="2" charset="-122"/>
                <a:ea typeface="华文楷体" pitchFamily="2" charset="-122"/>
              </a:rPr>
              <a:t>，五大烟草公司赔偿</a:t>
            </a:r>
            <a:r>
              <a:rPr lang="en-US" altLang="zh-CN" b="1" dirty="0" smtClean="0">
                <a:solidFill>
                  <a:schemeClr val="accent2">
                    <a:lumMod val="60000"/>
                    <a:lumOff val="40000"/>
                  </a:schemeClr>
                </a:solidFill>
                <a:latin typeface="华文楷体" pitchFamily="2" charset="-122"/>
                <a:ea typeface="华文楷体" pitchFamily="2" charset="-122"/>
              </a:rPr>
              <a:t>2060</a:t>
            </a:r>
            <a:r>
              <a:rPr lang="zh-CN" altLang="en-US" b="1" dirty="0" smtClean="0">
                <a:solidFill>
                  <a:schemeClr val="accent2">
                    <a:lumMod val="60000"/>
                    <a:lumOff val="40000"/>
                  </a:schemeClr>
                </a:solidFill>
                <a:latin typeface="华文楷体" pitchFamily="2" charset="-122"/>
                <a:ea typeface="华文楷体" pitchFamily="2" charset="-122"/>
              </a:rPr>
              <a:t>亿美元</a:t>
            </a:r>
            <a:endParaRPr lang="en-US" altLang="zh-CN" b="1" dirty="0" smtClean="0">
              <a:solidFill>
                <a:schemeClr val="accent2">
                  <a:lumMod val="60000"/>
                  <a:lumOff val="40000"/>
                </a:schemeClr>
              </a:solidFill>
              <a:latin typeface="华文楷体" pitchFamily="2" charset="-122"/>
              <a:ea typeface="华文楷体" pitchFamily="2" charset="-122"/>
            </a:endParaRPr>
          </a:p>
          <a:p>
            <a:pPr>
              <a:defRPr/>
            </a:pPr>
            <a:r>
              <a:rPr lang="zh-CN" altLang="en-US" b="1" dirty="0" smtClean="0">
                <a:solidFill>
                  <a:srgbClr val="FF0000"/>
                </a:solidFill>
                <a:latin typeface="华文楷体" pitchFamily="2" charset="-122"/>
                <a:ea typeface="华文楷体" pitchFamily="2" charset="-122"/>
              </a:rPr>
              <a:t>执法对个人承受能力打击最大：印尼</a:t>
            </a:r>
            <a:endParaRPr lang="en-US" altLang="zh-CN" b="1" dirty="0" smtClean="0">
              <a:solidFill>
                <a:srgbClr val="FF0000"/>
              </a:solidFill>
              <a:latin typeface="华文楷体" pitchFamily="2" charset="-122"/>
              <a:ea typeface="华文楷体" pitchFamily="2" charset="-122"/>
            </a:endParaRPr>
          </a:p>
          <a:p>
            <a:pPr>
              <a:buFontTx/>
              <a:buNone/>
              <a:defRPr/>
            </a:pPr>
            <a:r>
              <a:rPr lang="en-US" altLang="zh-CN" b="1" dirty="0" smtClean="0">
                <a:solidFill>
                  <a:schemeClr val="accent2">
                    <a:lumMod val="60000"/>
                    <a:lumOff val="40000"/>
                  </a:schemeClr>
                </a:solidFill>
                <a:latin typeface="华文楷体" pitchFamily="2" charset="-122"/>
                <a:ea typeface="华文楷体" pitchFamily="2" charset="-122"/>
              </a:rPr>
              <a:t>         2006</a:t>
            </a:r>
            <a:r>
              <a:rPr lang="zh-CN" altLang="en-US" b="1" dirty="0" smtClean="0">
                <a:solidFill>
                  <a:schemeClr val="accent2">
                    <a:lumMod val="60000"/>
                    <a:lumOff val="40000"/>
                  </a:schemeClr>
                </a:solidFill>
                <a:latin typeface="华文楷体" pitchFamily="2" charset="-122"/>
                <a:ea typeface="华文楷体" pitchFamily="2" charset="-122"/>
              </a:rPr>
              <a:t>年</a:t>
            </a:r>
            <a:r>
              <a:rPr lang="en-US" altLang="zh-CN" b="1" dirty="0" smtClean="0">
                <a:solidFill>
                  <a:schemeClr val="accent2">
                    <a:lumMod val="60000"/>
                    <a:lumOff val="40000"/>
                  </a:schemeClr>
                </a:solidFill>
                <a:latin typeface="华文楷体" pitchFamily="2" charset="-122"/>
                <a:ea typeface="华文楷体" pitchFamily="2" charset="-122"/>
              </a:rPr>
              <a:t>4</a:t>
            </a:r>
            <a:r>
              <a:rPr lang="zh-CN" altLang="en-US" b="1" dirty="0" smtClean="0">
                <a:solidFill>
                  <a:schemeClr val="accent2">
                    <a:lumMod val="60000"/>
                    <a:lumOff val="40000"/>
                  </a:schemeClr>
                </a:solidFill>
                <a:latin typeface="华文楷体" pitchFamily="2" charset="-122"/>
                <a:ea typeface="华文楷体" pitchFamily="2" charset="-122"/>
              </a:rPr>
              <a:t>月起，印尼首都雅加达开始实施公共场所禁烟令，违令吸烟者最高可判</a:t>
            </a:r>
            <a:r>
              <a:rPr lang="en-US" altLang="zh-CN" b="1" dirty="0" smtClean="0">
                <a:solidFill>
                  <a:schemeClr val="accent2">
                    <a:lumMod val="60000"/>
                    <a:lumOff val="40000"/>
                  </a:schemeClr>
                </a:solidFill>
                <a:latin typeface="华文楷体" pitchFamily="2" charset="-122"/>
                <a:ea typeface="华文楷体" pitchFamily="2" charset="-122"/>
              </a:rPr>
              <a:t>6</a:t>
            </a:r>
            <a:r>
              <a:rPr lang="zh-CN" altLang="en-US" b="1" dirty="0" smtClean="0">
                <a:solidFill>
                  <a:schemeClr val="accent2">
                    <a:lumMod val="60000"/>
                    <a:lumOff val="40000"/>
                  </a:schemeClr>
                </a:solidFill>
                <a:latin typeface="华文楷体" pitchFamily="2" charset="-122"/>
                <a:ea typeface="华文楷体" pitchFamily="2" charset="-122"/>
              </a:rPr>
              <a:t>个月监禁和约合</a:t>
            </a:r>
            <a:r>
              <a:rPr lang="en-US" altLang="zh-CN" b="1" dirty="0" smtClean="0">
                <a:solidFill>
                  <a:schemeClr val="accent2">
                    <a:lumMod val="60000"/>
                    <a:lumOff val="40000"/>
                  </a:schemeClr>
                </a:solidFill>
                <a:latin typeface="华文楷体" pitchFamily="2" charset="-122"/>
                <a:ea typeface="华文楷体" pitchFamily="2" charset="-122"/>
              </a:rPr>
              <a:t>5000</a:t>
            </a:r>
            <a:r>
              <a:rPr lang="zh-CN" altLang="en-US" b="1" dirty="0" smtClean="0">
                <a:solidFill>
                  <a:schemeClr val="accent2">
                    <a:lumMod val="60000"/>
                    <a:lumOff val="40000"/>
                  </a:schemeClr>
                </a:solidFill>
                <a:latin typeface="华文楷体" pitchFamily="2" charset="-122"/>
                <a:ea typeface="华文楷体" pitchFamily="2" charset="-122"/>
              </a:rPr>
              <a:t>美元的罚款。</a:t>
            </a:r>
          </a:p>
          <a:p>
            <a:pPr>
              <a:defRPr/>
            </a:pPr>
            <a:endParaRPr lang="zh-CN" altLang="en-US" b="1" dirty="0">
              <a:solidFill>
                <a:schemeClr val="accent2">
                  <a:lumMod val="60000"/>
                  <a:lumOff val="40000"/>
                </a:schemeClr>
              </a:solidFill>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p:cNvSpPr>
          <p:nvPr>
            <p:ph type="title"/>
          </p:nvPr>
        </p:nvSpPr>
        <p:spPr/>
        <p:txBody>
          <a:bodyPr/>
          <a:lstStyle/>
          <a:p>
            <a:r>
              <a:rPr lang="zh-CN" altLang="en-US" b="1" smtClean="0">
                <a:solidFill>
                  <a:srgbClr val="FF0000"/>
                </a:solidFill>
                <a:latin typeface="华文楷体" panose="02010600040101010101" pitchFamily="2" charset="-122"/>
                <a:ea typeface="华文楷体" panose="02010600040101010101" pitchFamily="2" charset="-122"/>
              </a:rPr>
              <a:t>我国立法和执行情况</a:t>
            </a:r>
          </a:p>
        </p:txBody>
      </p:sp>
      <p:sp>
        <p:nvSpPr>
          <p:cNvPr id="3" name="内容占位符 2"/>
          <p:cNvSpPr>
            <a:spLocks noGrp="1"/>
          </p:cNvSpPr>
          <p:nvPr>
            <p:ph idx="1"/>
          </p:nvPr>
        </p:nvSpPr>
        <p:spPr/>
        <p:txBody>
          <a:bodyPr/>
          <a:lstStyle/>
          <a:p>
            <a:pPr>
              <a:defRPr/>
            </a:pPr>
            <a:r>
              <a:rPr lang="zh-CN" altLang="en-US" b="1" dirty="0" smtClean="0">
                <a:solidFill>
                  <a:schemeClr val="accent2">
                    <a:lumMod val="60000"/>
                    <a:lumOff val="40000"/>
                  </a:schemeClr>
                </a:solidFill>
                <a:latin typeface="华文楷体" pitchFamily="2" charset="-122"/>
                <a:ea typeface="华文楷体" pitchFamily="2" charset="-122"/>
              </a:rPr>
              <a:t>执法最缺乏实效的：</a:t>
            </a:r>
            <a:endParaRPr lang="en-US" altLang="zh-CN" b="1" dirty="0" smtClean="0">
              <a:solidFill>
                <a:schemeClr val="accent2">
                  <a:lumMod val="60000"/>
                  <a:lumOff val="40000"/>
                </a:schemeClr>
              </a:solidFill>
              <a:latin typeface="华文楷体" pitchFamily="2" charset="-122"/>
              <a:ea typeface="华文楷体" pitchFamily="2" charset="-122"/>
            </a:endParaRPr>
          </a:p>
          <a:p>
            <a:pPr>
              <a:defRPr/>
            </a:pPr>
            <a:r>
              <a:rPr lang="en-US" altLang="zh-CN" b="1" dirty="0" smtClean="0">
                <a:solidFill>
                  <a:schemeClr val="accent2">
                    <a:lumMod val="60000"/>
                    <a:lumOff val="40000"/>
                  </a:schemeClr>
                </a:solidFill>
                <a:latin typeface="华文楷体" pitchFamily="2" charset="-122"/>
                <a:ea typeface="华文楷体" pitchFamily="2" charset="-122"/>
              </a:rPr>
              <a:t>4</a:t>
            </a:r>
            <a:r>
              <a:rPr lang="zh-CN" altLang="en-US" b="1" dirty="0" smtClean="0">
                <a:solidFill>
                  <a:schemeClr val="accent2">
                    <a:lumMod val="60000"/>
                    <a:lumOff val="40000"/>
                  </a:schemeClr>
                </a:solidFill>
                <a:latin typeface="华文楷体" pitchFamily="2" charset="-122"/>
                <a:ea typeface="华文楷体" pitchFamily="2" charset="-122"/>
              </a:rPr>
              <a:t>个直辖市和全部省会城市，以及</a:t>
            </a:r>
            <a:r>
              <a:rPr lang="en-US" altLang="zh-CN" b="1" dirty="0" smtClean="0">
                <a:solidFill>
                  <a:schemeClr val="accent2">
                    <a:lumMod val="60000"/>
                    <a:lumOff val="40000"/>
                  </a:schemeClr>
                </a:solidFill>
                <a:latin typeface="华文楷体" pitchFamily="2" charset="-122"/>
                <a:ea typeface="华文楷体" pitchFamily="2" charset="-122"/>
              </a:rPr>
              <a:t>150</a:t>
            </a:r>
            <a:r>
              <a:rPr lang="zh-CN" altLang="en-US" b="1" dirty="0" smtClean="0">
                <a:solidFill>
                  <a:schemeClr val="accent2">
                    <a:lumMod val="60000"/>
                    <a:lumOff val="40000"/>
                  </a:schemeClr>
                </a:solidFill>
                <a:latin typeface="华文楷体" pitchFamily="2" charset="-122"/>
                <a:ea typeface="华文楷体" pitchFamily="2" charset="-122"/>
              </a:rPr>
              <a:t>多个地级市都有地方法规，但是罚单却很少。</a:t>
            </a:r>
            <a:endParaRPr lang="en-US" altLang="zh-CN" b="1" dirty="0" smtClean="0">
              <a:solidFill>
                <a:schemeClr val="accent2">
                  <a:lumMod val="60000"/>
                  <a:lumOff val="40000"/>
                </a:schemeClr>
              </a:solidFill>
              <a:latin typeface="华文楷体" pitchFamily="2" charset="-122"/>
              <a:ea typeface="华文楷体" pitchFamily="2" charset="-122"/>
            </a:endParaRPr>
          </a:p>
          <a:p>
            <a:pPr>
              <a:defRPr/>
            </a:pPr>
            <a:r>
              <a:rPr lang="zh-CN" altLang="en-US" b="1" dirty="0" smtClean="0">
                <a:solidFill>
                  <a:srgbClr val="FF0000"/>
                </a:solidFill>
                <a:latin typeface="华文楷体" pitchFamily="2" charset="-122"/>
                <a:ea typeface="华文楷体" pitchFamily="2" charset="-122"/>
              </a:rPr>
              <a:t>北京？广州？</a:t>
            </a:r>
            <a:endParaRPr lang="en-US" altLang="zh-CN" b="1" dirty="0" smtClean="0">
              <a:solidFill>
                <a:srgbClr val="FF0000"/>
              </a:solidFill>
              <a:latin typeface="华文楷体" pitchFamily="2" charset="-122"/>
              <a:ea typeface="华文楷体" pitchFamily="2" charset="-122"/>
            </a:endParaRPr>
          </a:p>
          <a:p>
            <a:pPr>
              <a:defRPr/>
            </a:pPr>
            <a:r>
              <a:rPr lang="zh-CN" altLang="en-US" b="1" dirty="0" smtClean="0">
                <a:solidFill>
                  <a:schemeClr val="accent2">
                    <a:lumMod val="60000"/>
                    <a:lumOff val="40000"/>
                  </a:schemeClr>
                </a:solidFill>
                <a:latin typeface="华文楷体" pitchFamily="2" charset="-122"/>
                <a:ea typeface="华文楷体" pitchFamily="2" charset="-122"/>
              </a:rPr>
              <a:t>上海？</a:t>
            </a:r>
            <a:r>
              <a:rPr lang="en-US" altLang="zh-CN" b="1" dirty="0" smtClean="0">
                <a:solidFill>
                  <a:schemeClr val="accent2">
                    <a:lumMod val="60000"/>
                    <a:lumOff val="40000"/>
                  </a:schemeClr>
                </a:solidFill>
                <a:latin typeface="华文楷体" pitchFamily="2" charset="-122"/>
                <a:ea typeface="华文楷体" pitchFamily="2" charset="-122"/>
              </a:rPr>
              <a:t>4</a:t>
            </a:r>
            <a:r>
              <a:rPr lang="zh-CN" altLang="en-US" b="1" dirty="0" smtClean="0">
                <a:solidFill>
                  <a:schemeClr val="accent2">
                    <a:lumMod val="60000"/>
                    <a:lumOff val="40000"/>
                  </a:schemeClr>
                </a:solidFill>
                <a:latin typeface="华文楷体" pitchFamily="2" charset="-122"/>
                <a:ea typeface="华文楷体" pitchFamily="2" charset="-122"/>
              </a:rPr>
              <a:t>月</a:t>
            </a:r>
            <a:r>
              <a:rPr lang="en-US" altLang="zh-CN" b="1" dirty="0" smtClean="0">
                <a:solidFill>
                  <a:schemeClr val="accent2">
                    <a:lumMod val="60000"/>
                    <a:lumOff val="40000"/>
                  </a:schemeClr>
                </a:solidFill>
                <a:latin typeface="华文楷体" pitchFamily="2" charset="-122"/>
                <a:ea typeface="华文楷体" pitchFamily="2" charset="-122"/>
              </a:rPr>
              <a:t>66</a:t>
            </a:r>
            <a:r>
              <a:rPr lang="zh-CN" altLang="en-US" b="1" dirty="0" smtClean="0">
                <a:solidFill>
                  <a:schemeClr val="accent2">
                    <a:lumMod val="60000"/>
                    <a:lumOff val="40000"/>
                  </a:schemeClr>
                </a:solidFill>
                <a:latin typeface="华文楷体" pitchFamily="2" charset="-122"/>
                <a:ea typeface="华文楷体" pitchFamily="2" charset="-122"/>
              </a:rPr>
              <a:t>张</a:t>
            </a:r>
            <a:endParaRPr lang="zh-CN" altLang="en-US" b="1" dirty="0">
              <a:solidFill>
                <a:schemeClr val="accent2">
                  <a:lumMod val="60000"/>
                  <a:lumOff val="40000"/>
                </a:schemeClr>
              </a:solidFill>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txBox="1">
            <a:spLocks noGrp="1"/>
          </p:cNvSpPr>
          <p:nvPr/>
        </p:nvSpPr>
        <p:spPr bwMode="auto">
          <a:xfrm>
            <a:off x="8285163" y="6521450"/>
            <a:ext cx="5143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sz="6000">
                <a:solidFill>
                  <a:srgbClr val="FF3300"/>
                </a:solidFill>
                <a:latin typeface="Arial" panose="020B0604020202020204" pitchFamily="34" charset="0"/>
                <a:ea typeface="宋体" panose="02010600030101010101" pitchFamily="2" charset="-122"/>
              </a:defRPr>
            </a:lvl1pPr>
            <a:lvl2pPr marL="742950" indent="-285750" eaLnBrk="0" hangingPunct="0">
              <a:defRPr sz="6000">
                <a:solidFill>
                  <a:srgbClr val="FF3300"/>
                </a:solidFill>
                <a:latin typeface="Arial" panose="020B0604020202020204" pitchFamily="34" charset="0"/>
                <a:ea typeface="宋体" panose="02010600030101010101" pitchFamily="2" charset="-122"/>
              </a:defRPr>
            </a:lvl2pPr>
            <a:lvl3pPr marL="1143000" indent="-228600" eaLnBrk="0" hangingPunct="0">
              <a:defRPr sz="6000">
                <a:solidFill>
                  <a:srgbClr val="FF3300"/>
                </a:solidFill>
                <a:latin typeface="Arial" panose="020B0604020202020204" pitchFamily="34" charset="0"/>
                <a:ea typeface="宋体" panose="02010600030101010101" pitchFamily="2" charset="-122"/>
              </a:defRPr>
            </a:lvl3pPr>
            <a:lvl4pPr marL="1600200" indent="-228600" eaLnBrk="0" hangingPunct="0">
              <a:defRPr sz="6000">
                <a:solidFill>
                  <a:srgbClr val="FF3300"/>
                </a:solidFill>
                <a:latin typeface="Arial" panose="020B0604020202020204" pitchFamily="34" charset="0"/>
                <a:ea typeface="宋体" panose="02010600030101010101" pitchFamily="2" charset="-122"/>
              </a:defRPr>
            </a:lvl4pPr>
            <a:lvl5pPr marL="2057400" indent="-228600" eaLnBrk="0" hangingPunct="0">
              <a:defRPr sz="6000">
                <a:solidFill>
                  <a:srgbClr val="FF33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9pPr>
          </a:lstStyle>
          <a:p>
            <a:pPr eaLnBrk="1" hangingPunct="1"/>
            <a:fld id="{A9352FF8-8117-4B14-BEEE-280B3F70171B}" type="slidenum">
              <a:rPr lang="en-US" altLang="zh-CN" sz="1200">
                <a:solidFill>
                  <a:srgbClr val="FFFFFF"/>
                </a:solidFill>
                <a:effectLst/>
                <a:latin typeface="Trebuchet MS" panose="020B0603020202020204" pitchFamily="34" charset="0"/>
              </a:rPr>
              <a:pPr eaLnBrk="1" hangingPunct="1"/>
              <a:t>35</a:t>
            </a:fld>
            <a:endParaRPr lang="en-US" altLang="zh-CN" sz="1200">
              <a:solidFill>
                <a:srgbClr val="FFFFFF"/>
              </a:solidFill>
              <a:effectLst/>
              <a:latin typeface="Trebuchet MS" panose="020B0603020202020204" pitchFamily="34" charset="0"/>
            </a:endParaRPr>
          </a:p>
        </p:txBody>
      </p:sp>
      <p:sp>
        <p:nvSpPr>
          <p:cNvPr id="41987" name="Rectangle 2"/>
          <p:cNvSpPr>
            <a:spLocks noGrp="1" noChangeArrowheads="1"/>
          </p:cNvSpPr>
          <p:nvPr>
            <p:ph type="title" idx="4294967295"/>
          </p:nvPr>
        </p:nvSpPr>
        <p:spPr>
          <a:xfrm>
            <a:off x="500063" y="357188"/>
            <a:ext cx="6215062" cy="857250"/>
          </a:xfrm>
        </p:spPr>
        <p:txBody>
          <a:bodyPr lIns="91386" tIns="45695" rIns="91386" bIns="45695" anchor="b"/>
          <a:lstStyle/>
          <a:p>
            <a:r>
              <a:rPr lang="zh-CN" altLang="en-US" sz="4000" b="1" smtClean="0">
                <a:solidFill>
                  <a:srgbClr val="FF0000"/>
                </a:solidFill>
                <a:latin typeface="华文楷体" panose="02010600040101010101" pitchFamily="2" charset="-122"/>
                <a:ea typeface="华文楷体" panose="02010600040101010101" pitchFamily="2" charset="-122"/>
              </a:rPr>
              <a:t>全球无烟立法趋势</a:t>
            </a:r>
          </a:p>
        </p:txBody>
      </p:sp>
      <p:sp>
        <p:nvSpPr>
          <p:cNvPr id="550916" name="Rectangle 3"/>
          <p:cNvSpPr>
            <a:spLocks noGrp="1" noChangeArrowheads="1"/>
          </p:cNvSpPr>
          <p:nvPr>
            <p:ph type="body" idx="4294967295"/>
          </p:nvPr>
        </p:nvSpPr>
        <p:spPr>
          <a:xfrm>
            <a:off x="0" y="1214438"/>
            <a:ext cx="4643438" cy="4114800"/>
          </a:xfrm>
        </p:spPr>
        <p:txBody>
          <a:bodyPr lIns="91429" tIns="45715" rIns="91429" bIns="45715"/>
          <a:lstStyle/>
          <a:p>
            <a:pPr marL="349250" indent="-349250">
              <a:lnSpc>
                <a:spcPct val="120000"/>
              </a:lnSpc>
              <a:spcBef>
                <a:spcPct val="0"/>
              </a:spcBef>
              <a:defRPr/>
            </a:pPr>
            <a:r>
              <a:rPr lang="en-US" altLang="zh-CN" kern="1200" dirty="0" smtClean="0">
                <a:solidFill>
                  <a:schemeClr val="accent2">
                    <a:lumMod val="60000"/>
                    <a:lumOff val="40000"/>
                  </a:schemeClr>
                </a:solidFill>
                <a:effectLst>
                  <a:outerShdw blurRad="38100" dist="38100" dir="2700000" algn="tl">
                    <a:srgbClr val="000000">
                      <a:alpha val="43137"/>
                    </a:srgbClr>
                  </a:outerShdw>
                </a:effectLst>
                <a:latin typeface="华文楷体" pitchFamily="2" charset="-122"/>
                <a:ea typeface="华文楷体" pitchFamily="2" charset="-122"/>
              </a:rPr>
              <a:t>2004</a:t>
            </a:r>
            <a:r>
              <a:rPr lang="zh-CN" altLang="en-US" kern="1200" dirty="0" smtClean="0">
                <a:solidFill>
                  <a:schemeClr val="accent2">
                    <a:lumMod val="60000"/>
                    <a:lumOff val="40000"/>
                  </a:schemeClr>
                </a:solidFill>
                <a:effectLst>
                  <a:outerShdw blurRad="38100" dist="38100" dir="2700000" algn="tl">
                    <a:srgbClr val="000000">
                      <a:alpha val="43137"/>
                    </a:srgbClr>
                  </a:outerShdw>
                </a:effectLst>
                <a:latin typeface="华文楷体" pitchFamily="2" charset="-122"/>
                <a:ea typeface="华文楷体" pitchFamily="2" charset="-122"/>
              </a:rPr>
              <a:t>年</a:t>
            </a:r>
            <a:r>
              <a:rPr lang="en-US" altLang="zh-CN" kern="1200" dirty="0" smtClean="0">
                <a:solidFill>
                  <a:schemeClr val="accent2">
                    <a:lumMod val="60000"/>
                    <a:lumOff val="40000"/>
                  </a:schemeClr>
                </a:solidFill>
                <a:effectLst>
                  <a:outerShdw blurRad="38100" dist="38100" dir="2700000" algn="tl">
                    <a:srgbClr val="000000">
                      <a:alpha val="43137"/>
                    </a:srgbClr>
                  </a:outerShdw>
                </a:effectLst>
                <a:latin typeface="华文楷体" pitchFamily="2" charset="-122"/>
                <a:ea typeface="华文楷体" pitchFamily="2" charset="-122"/>
              </a:rPr>
              <a:t>3</a:t>
            </a:r>
            <a:r>
              <a:rPr lang="zh-CN" altLang="en-US" kern="1200" dirty="0" smtClean="0">
                <a:solidFill>
                  <a:schemeClr val="accent2">
                    <a:lumMod val="60000"/>
                    <a:lumOff val="40000"/>
                  </a:schemeClr>
                </a:solidFill>
                <a:effectLst>
                  <a:outerShdw blurRad="38100" dist="38100" dir="2700000" algn="tl">
                    <a:srgbClr val="000000">
                      <a:alpha val="43137"/>
                    </a:srgbClr>
                  </a:outerShdw>
                </a:effectLst>
                <a:latin typeface="华文楷体" pitchFamily="2" charset="-122"/>
                <a:ea typeface="华文楷体" pitchFamily="2" charset="-122"/>
              </a:rPr>
              <a:t>月爱尔兰</a:t>
            </a:r>
          </a:p>
          <a:p>
            <a:pPr marL="349250" indent="-349250">
              <a:lnSpc>
                <a:spcPct val="120000"/>
              </a:lnSpc>
              <a:spcBef>
                <a:spcPct val="0"/>
              </a:spcBef>
              <a:defRPr/>
            </a:pPr>
            <a:r>
              <a:rPr lang="en-US" altLang="zh-CN" kern="1200" dirty="0" smtClean="0">
                <a:solidFill>
                  <a:schemeClr val="accent2">
                    <a:lumMod val="60000"/>
                    <a:lumOff val="40000"/>
                  </a:schemeClr>
                </a:solidFill>
                <a:effectLst>
                  <a:outerShdw blurRad="38100" dist="38100" dir="2700000" algn="tl">
                    <a:srgbClr val="000000">
                      <a:alpha val="43137"/>
                    </a:srgbClr>
                  </a:outerShdw>
                </a:effectLst>
                <a:latin typeface="华文楷体" pitchFamily="2" charset="-122"/>
                <a:ea typeface="华文楷体" pitchFamily="2" charset="-122"/>
              </a:rPr>
              <a:t>2004</a:t>
            </a:r>
            <a:r>
              <a:rPr lang="zh-CN" altLang="en-US" kern="1200" dirty="0" smtClean="0">
                <a:solidFill>
                  <a:schemeClr val="accent2">
                    <a:lumMod val="60000"/>
                    <a:lumOff val="40000"/>
                  </a:schemeClr>
                </a:solidFill>
                <a:effectLst>
                  <a:outerShdw blurRad="38100" dist="38100" dir="2700000" algn="tl">
                    <a:srgbClr val="000000">
                      <a:alpha val="43137"/>
                    </a:srgbClr>
                  </a:outerShdw>
                </a:effectLst>
                <a:latin typeface="华文楷体" pitchFamily="2" charset="-122"/>
                <a:ea typeface="华文楷体" pitchFamily="2" charset="-122"/>
              </a:rPr>
              <a:t>年</a:t>
            </a:r>
            <a:r>
              <a:rPr lang="en-US" altLang="zh-CN" kern="1200" dirty="0" smtClean="0">
                <a:solidFill>
                  <a:schemeClr val="accent2">
                    <a:lumMod val="60000"/>
                    <a:lumOff val="40000"/>
                  </a:schemeClr>
                </a:solidFill>
                <a:effectLst>
                  <a:outerShdw blurRad="38100" dist="38100" dir="2700000" algn="tl">
                    <a:srgbClr val="000000">
                      <a:alpha val="43137"/>
                    </a:srgbClr>
                  </a:outerShdw>
                </a:effectLst>
                <a:latin typeface="华文楷体" pitchFamily="2" charset="-122"/>
                <a:ea typeface="华文楷体" pitchFamily="2" charset="-122"/>
              </a:rPr>
              <a:t>6</a:t>
            </a:r>
            <a:r>
              <a:rPr lang="zh-CN" altLang="en-US" kern="1200" dirty="0" smtClean="0">
                <a:solidFill>
                  <a:schemeClr val="accent2">
                    <a:lumMod val="60000"/>
                    <a:lumOff val="40000"/>
                  </a:schemeClr>
                </a:solidFill>
                <a:effectLst>
                  <a:outerShdw blurRad="38100" dist="38100" dir="2700000" algn="tl">
                    <a:srgbClr val="000000">
                      <a:alpha val="43137"/>
                    </a:srgbClr>
                  </a:outerShdw>
                </a:effectLst>
                <a:latin typeface="华文楷体" pitchFamily="2" charset="-122"/>
                <a:ea typeface="华文楷体" pitchFamily="2" charset="-122"/>
              </a:rPr>
              <a:t>月挪威 </a:t>
            </a:r>
          </a:p>
          <a:p>
            <a:pPr marL="349250" indent="-349250">
              <a:lnSpc>
                <a:spcPct val="120000"/>
              </a:lnSpc>
              <a:spcBef>
                <a:spcPct val="0"/>
              </a:spcBef>
              <a:defRPr/>
            </a:pPr>
            <a:r>
              <a:rPr lang="en-US" altLang="zh-CN" kern="1200" dirty="0" smtClean="0">
                <a:solidFill>
                  <a:schemeClr val="accent2">
                    <a:lumMod val="60000"/>
                    <a:lumOff val="40000"/>
                  </a:schemeClr>
                </a:solidFill>
                <a:effectLst>
                  <a:outerShdw blurRad="38100" dist="38100" dir="2700000" algn="tl">
                    <a:srgbClr val="000000">
                      <a:alpha val="43137"/>
                    </a:srgbClr>
                  </a:outerShdw>
                </a:effectLst>
                <a:latin typeface="华文楷体" pitchFamily="2" charset="-122"/>
                <a:ea typeface="华文楷体" pitchFamily="2" charset="-122"/>
              </a:rPr>
              <a:t>2006</a:t>
            </a:r>
            <a:r>
              <a:rPr lang="zh-CN" altLang="en-US" kern="1200" dirty="0" smtClean="0">
                <a:solidFill>
                  <a:schemeClr val="accent2">
                    <a:lumMod val="60000"/>
                    <a:lumOff val="40000"/>
                  </a:schemeClr>
                </a:solidFill>
                <a:effectLst>
                  <a:outerShdw blurRad="38100" dist="38100" dir="2700000" algn="tl">
                    <a:srgbClr val="000000">
                      <a:alpha val="43137"/>
                    </a:srgbClr>
                  </a:outerShdw>
                </a:effectLst>
                <a:latin typeface="华文楷体" pitchFamily="2" charset="-122"/>
                <a:ea typeface="华文楷体" pitchFamily="2" charset="-122"/>
              </a:rPr>
              <a:t>年</a:t>
            </a:r>
            <a:r>
              <a:rPr lang="en-US" altLang="zh-CN" kern="1200" dirty="0" smtClean="0">
                <a:solidFill>
                  <a:schemeClr val="accent2">
                    <a:lumMod val="60000"/>
                    <a:lumOff val="40000"/>
                  </a:schemeClr>
                </a:solidFill>
                <a:effectLst>
                  <a:outerShdw blurRad="38100" dist="38100" dir="2700000" algn="tl">
                    <a:srgbClr val="000000">
                      <a:alpha val="43137"/>
                    </a:srgbClr>
                  </a:outerShdw>
                </a:effectLst>
                <a:latin typeface="华文楷体" pitchFamily="2" charset="-122"/>
                <a:ea typeface="华文楷体" pitchFamily="2" charset="-122"/>
              </a:rPr>
              <a:t>3</a:t>
            </a:r>
            <a:r>
              <a:rPr lang="zh-CN" altLang="en-US" kern="1200" dirty="0" smtClean="0">
                <a:solidFill>
                  <a:schemeClr val="accent2">
                    <a:lumMod val="60000"/>
                    <a:lumOff val="40000"/>
                  </a:schemeClr>
                </a:solidFill>
                <a:effectLst>
                  <a:outerShdw blurRad="38100" dist="38100" dir="2700000" algn="tl">
                    <a:srgbClr val="000000">
                      <a:alpha val="43137"/>
                    </a:srgbClr>
                  </a:outerShdw>
                </a:effectLst>
                <a:latin typeface="华文楷体" pitchFamily="2" charset="-122"/>
                <a:ea typeface="华文楷体" pitchFamily="2" charset="-122"/>
              </a:rPr>
              <a:t>月苏格兰 </a:t>
            </a:r>
          </a:p>
          <a:p>
            <a:pPr marL="349250" indent="-349250">
              <a:lnSpc>
                <a:spcPct val="120000"/>
              </a:lnSpc>
              <a:spcBef>
                <a:spcPct val="0"/>
              </a:spcBef>
              <a:defRPr/>
            </a:pPr>
            <a:r>
              <a:rPr lang="en-US" altLang="zh-CN" kern="1200" dirty="0" smtClean="0">
                <a:solidFill>
                  <a:schemeClr val="accent2">
                    <a:lumMod val="60000"/>
                    <a:lumOff val="40000"/>
                  </a:schemeClr>
                </a:solidFill>
                <a:effectLst>
                  <a:outerShdw blurRad="38100" dist="38100" dir="2700000" algn="tl">
                    <a:srgbClr val="000000">
                      <a:alpha val="43137"/>
                    </a:srgbClr>
                  </a:outerShdw>
                </a:effectLst>
                <a:latin typeface="华文楷体" pitchFamily="2" charset="-122"/>
                <a:ea typeface="华文楷体" pitchFamily="2" charset="-122"/>
              </a:rPr>
              <a:t>2007</a:t>
            </a:r>
            <a:r>
              <a:rPr lang="zh-CN" altLang="en-US" kern="1200" dirty="0" smtClean="0">
                <a:solidFill>
                  <a:schemeClr val="accent2">
                    <a:lumMod val="60000"/>
                    <a:lumOff val="40000"/>
                  </a:schemeClr>
                </a:solidFill>
                <a:effectLst>
                  <a:outerShdw blurRad="38100" dist="38100" dir="2700000" algn="tl">
                    <a:srgbClr val="000000">
                      <a:alpha val="43137"/>
                    </a:srgbClr>
                  </a:outerShdw>
                </a:effectLst>
                <a:latin typeface="华文楷体" pitchFamily="2" charset="-122"/>
                <a:ea typeface="华文楷体" pitchFamily="2" charset="-122"/>
              </a:rPr>
              <a:t>年 中国香港</a:t>
            </a:r>
          </a:p>
          <a:p>
            <a:pPr marL="349250" indent="-349250">
              <a:lnSpc>
                <a:spcPct val="120000"/>
              </a:lnSpc>
              <a:spcBef>
                <a:spcPct val="0"/>
              </a:spcBef>
              <a:defRPr/>
            </a:pPr>
            <a:r>
              <a:rPr lang="en-US" altLang="zh-CN" kern="1200" dirty="0" smtClean="0">
                <a:solidFill>
                  <a:schemeClr val="accent2">
                    <a:lumMod val="60000"/>
                    <a:lumOff val="40000"/>
                  </a:schemeClr>
                </a:solidFill>
                <a:effectLst>
                  <a:outerShdw blurRad="38100" dist="38100" dir="2700000" algn="tl">
                    <a:srgbClr val="000000">
                      <a:alpha val="43137"/>
                    </a:srgbClr>
                  </a:outerShdw>
                </a:effectLst>
                <a:latin typeface="华文楷体" pitchFamily="2" charset="-122"/>
                <a:ea typeface="华文楷体" pitchFamily="2" charset="-122"/>
              </a:rPr>
              <a:t>2007</a:t>
            </a:r>
            <a:r>
              <a:rPr lang="zh-CN" altLang="en-US" kern="1200" dirty="0" smtClean="0">
                <a:solidFill>
                  <a:schemeClr val="accent2">
                    <a:lumMod val="60000"/>
                    <a:lumOff val="40000"/>
                  </a:schemeClr>
                </a:solidFill>
                <a:effectLst>
                  <a:outerShdw blurRad="38100" dist="38100" dir="2700000" algn="tl">
                    <a:srgbClr val="000000">
                      <a:alpha val="43137"/>
                    </a:srgbClr>
                  </a:outerShdw>
                </a:effectLst>
                <a:latin typeface="华文楷体" pitchFamily="2" charset="-122"/>
                <a:ea typeface="华文楷体" pitchFamily="2" charset="-122"/>
              </a:rPr>
              <a:t>年 乌拉圭</a:t>
            </a:r>
          </a:p>
          <a:p>
            <a:pPr marL="349250" indent="-349250">
              <a:lnSpc>
                <a:spcPct val="120000"/>
              </a:lnSpc>
              <a:spcBef>
                <a:spcPct val="0"/>
              </a:spcBef>
              <a:defRPr/>
            </a:pPr>
            <a:r>
              <a:rPr lang="en-US" altLang="zh-CN" kern="1200" dirty="0" smtClean="0">
                <a:solidFill>
                  <a:schemeClr val="accent2">
                    <a:lumMod val="60000"/>
                    <a:lumOff val="40000"/>
                  </a:schemeClr>
                </a:solidFill>
                <a:effectLst>
                  <a:outerShdw blurRad="38100" dist="38100" dir="2700000" algn="tl">
                    <a:srgbClr val="000000">
                      <a:alpha val="43137"/>
                    </a:srgbClr>
                  </a:outerShdw>
                </a:effectLst>
                <a:latin typeface="华文楷体" pitchFamily="2" charset="-122"/>
                <a:ea typeface="华文楷体" pitchFamily="2" charset="-122"/>
              </a:rPr>
              <a:t>2008</a:t>
            </a:r>
            <a:r>
              <a:rPr lang="zh-CN" altLang="en-US" kern="1200" dirty="0" smtClean="0">
                <a:solidFill>
                  <a:schemeClr val="accent2">
                    <a:lumMod val="60000"/>
                    <a:lumOff val="40000"/>
                  </a:schemeClr>
                </a:solidFill>
                <a:effectLst>
                  <a:outerShdw blurRad="38100" dist="38100" dir="2700000" algn="tl">
                    <a:srgbClr val="000000">
                      <a:alpha val="43137"/>
                    </a:srgbClr>
                  </a:outerShdw>
                </a:effectLst>
                <a:latin typeface="华文楷体" pitchFamily="2" charset="-122"/>
                <a:ea typeface="华文楷体" pitchFamily="2" charset="-122"/>
              </a:rPr>
              <a:t>年无烟奥运 </a:t>
            </a:r>
          </a:p>
        </p:txBody>
      </p:sp>
      <p:pic>
        <p:nvPicPr>
          <p:cNvPr id="41989" name="Picture 5" descr="medium_shadow_n"/>
          <p:cNvPicPr>
            <a:picLocks noChangeAspect="1" noChangeArrowheads="1"/>
          </p:cNvPicPr>
          <p:nvPr/>
        </p:nvPicPr>
        <p:blipFill>
          <a:blip r:embed="rId3">
            <a:extLst>
              <a:ext uri="{28A0092B-C50C-407E-A947-70E740481C1C}">
                <a14:useLocalDpi xmlns:a14="http://schemas.microsoft.com/office/drawing/2010/main" val="0"/>
              </a:ext>
            </a:extLst>
          </a:blip>
          <a:srcRect l="8694" r="1640" b="23228"/>
          <a:stretch>
            <a:fillRect/>
          </a:stretch>
        </p:blipFill>
        <p:spPr bwMode="auto">
          <a:xfrm>
            <a:off x="5588000" y="4362450"/>
            <a:ext cx="34163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 Box 6"/>
          <p:cNvSpPr txBox="1">
            <a:spLocks noChangeArrowheads="1"/>
          </p:cNvSpPr>
          <p:nvPr/>
        </p:nvSpPr>
        <p:spPr bwMode="auto">
          <a:xfrm>
            <a:off x="403225" y="5969000"/>
            <a:ext cx="5360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rgbClr val="FF3300"/>
                </a:solidFill>
                <a:latin typeface="Arial" panose="020B0604020202020204" pitchFamily="34" charset="0"/>
                <a:ea typeface="宋体" panose="02010600030101010101" pitchFamily="2" charset="-122"/>
              </a:defRPr>
            </a:lvl1pPr>
            <a:lvl2pPr marL="742950" indent="-285750" eaLnBrk="0" hangingPunct="0">
              <a:defRPr sz="6000">
                <a:solidFill>
                  <a:srgbClr val="FF3300"/>
                </a:solidFill>
                <a:latin typeface="Arial" panose="020B0604020202020204" pitchFamily="34" charset="0"/>
                <a:ea typeface="宋体" panose="02010600030101010101" pitchFamily="2" charset="-122"/>
              </a:defRPr>
            </a:lvl2pPr>
            <a:lvl3pPr marL="1143000" indent="-228600" eaLnBrk="0" hangingPunct="0">
              <a:defRPr sz="6000">
                <a:solidFill>
                  <a:srgbClr val="FF3300"/>
                </a:solidFill>
                <a:latin typeface="Arial" panose="020B0604020202020204" pitchFamily="34" charset="0"/>
                <a:ea typeface="宋体" panose="02010600030101010101" pitchFamily="2" charset="-122"/>
              </a:defRPr>
            </a:lvl3pPr>
            <a:lvl4pPr marL="1600200" indent="-228600" eaLnBrk="0" hangingPunct="0">
              <a:defRPr sz="6000">
                <a:solidFill>
                  <a:srgbClr val="FF3300"/>
                </a:solidFill>
                <a:latin typeface="Arial" panose="020B0604020202020204" pitchFamily="34" charset="0"/>
                <a:ea typeface="宋体" panose="02010600030101010101" pitchFamily="2" charset="-122"/>
              </a:defRPr>
            </a:lvl4pPr>
            <a:lvl5pPr marL="2057400" indent="-228600" eaLnBrk="0" hangingPunct="0">
              <a:defRPr sz="6000">
                <a:solidFill>
                  <a:srgbClr val="FF33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6000">
                <a:solidFill>
                  <a:srgbClr val="FF3300"/>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1200">
                <a:solidFill>
                  <a:schemeClr val="tx1"/>
                </a:solidFill>
                <a:effectLst/>
                <a:latin typeface="Trebuchet MS" panose="020B0603020202020204" pitchFamily="34" charset="0"/>
              </a:rPr>
              <a:t>Image Source:</a:t>
            </a:r>
            <a:r>
              <a:rPr lang="en-US" altLang="zh-CN" sz="1200">
                <a:solidFill>
                  <a:schemeClr val="tx1"/>
                </a:solidFill>
                <a:effectLst/>
              </a:rPr>
              <a:t> </a:t>
            </a:r>
            <a:r>
              <a:rPr lang="en-US" altLang="zh-CN" sz="1200">
                <a:solidFill>
                  <a:schemeClr val="tx1"/>
                </a:solidFill>
                <a:effectLst/>
                <a:latin typeface="Trebuchet MS" panose="020B0603020202020204" pitchFamily="34" charset="0"/>
              </a:rPr>
              <a:t>Norway’s Directorate for Health and Social Affairs (2004)</a:t>
            </a:r>
          </a:p>
        </p:txBody>
      </p:sp>
      <p:sp>
        <p:nvSpPr>
          <p:cNvPr id="8" name="矩形 7"/>
          <p:cNvSpPr/>
          <p:nvPr/>
        </p:nvSpPr>
        <p:spPr>
          <a:xfrm>
            <a:off x="4572000" y="1500188"/>
            <a:ext cx="4572000" cy="4560887"/>
          </a:xfrm>
          <a:prstGeom prst="rect">
            <a:avLst/>
          </a:prstGeom>
        </p:spPr>
        <p:txBody>
          <a:bodyPr>
            <a:spAutoFit/>
          </a:bodyPr>
          <a:lstStyle/>
          <a:p>
            <a:pPr marL="349250" indent="-349250">
              <a:lnSpc>
                <a:spcPct val="120000"/>
              </a:lnSpc>
              <a:defRPr/>
            </a:pPr>
            <a:endParaRPr lang="en-US" altLang="zh-CN" sz="3200" dirty="0">
              <a:solidFill>
                <a:schemeClr val="accent2">
                  <a:lumMod val="60000"/>
                  <a:lumOff val="40000"/>
                </a:schemeClr>
              </a:solidFill>
              <a:latin typeface="华文楷体" pitchFamily="2" charset="-122"/>
              <a:ea typeface="华文楷体" pitchFamily="2" charset="-122"/>
            </a:endParaRPr>
          </a:p>
          <a:p>
            <a:pPr marL="349250" indent="-349250">
              <a:lnSpc>
                <a:spcPct val="120000"/>
              </a:lnSpc>
              <a:defRPr/>
            </a:pPr>
            <a:r>
              <a:rPr lang="zh-CN" altLang="en-US" sz="3200" dirty="0">
                <a:solidFill>
                  <a:schemeClr val="accent2">
                    <a:lumMod val="60000"/>
                    <a:lumOff val="40000"/>
                  </a:schemeClr>
                </a:solidFill>
                <a:latin typeface="华文楷体" pitchFamily="2" charset="-122"/>
                <a:ea typeface="华文楷体" pitchFamily="2" charset="-122"/>
              </a:rPr>
              <a:t>乌干达</a:t>
            </a:r>
          </a:p>
          <a:p>
            <a:pPr marL="349250" indent="-349250">
              <a:lnSpc>
                <a:spcPct val="120000"/>
              </a:lnSpc>
              <a:defRPr/>
            </a:pPr>
            <a:r>
              <a:rPr lang="zh-CN" altLang="en-US" sz="3200" dirty="0">
                <a:solidFill>
                  <a:schemeClr val="accent2">
                    <a:lumMod val="60000"/>
                    <a:lumOff val="40000"/>
                  </a:schemeClr>
                </a:solidFill>
                <a:latin typeface="华文楷体" pitchFamily="2" charset="-122"/>
                <a:ea typeface="华文楷体" pitchFamily="2" charset="-122"/>
              </a:rPr>
              <a:t>澳大利亚</a:t>
            </a:r>
          </a:p>
          <a:p>
            <a:pPr marL="349250" indent="-349250">
              <a:lnSpc>
                <a:spcPct val="120000"/>
              </a:lnSpc>
              <a:defRPr/>
            </a:pPr>
            <a:r>
              <a:rPr lang="zh-CN" altLang="en-US" sz="3200" dirty="0">
                <a:solidFill>
                  <a:schemeClr val="accent2">
                    <a:lumMod val="60000"/>
                    <a:lumOff val="40000"/>
                  </a:schemeClr>
                </a:solidFill>
                <a:latin typeface="华文楷体" pitchFamily="2" charset="-122"/>
                <a:ea typeface="华文楷体" pitchFamily="2" charset="-122"/>
              </a:rPr>
              <a:t>墨西哥市</a:t>
            </a:r>
          </a:p>
          <a:p>
            <a:pPr marL="349250" indent="-349250">
              <a:lnSpc>
                <a:spcPct val="120000"/>
              </a:lnSpc>
              <a:defRPr/>
            </a:pPr>
            <a:r>
              <a:rPr lang="zh-CN" altLang="en-US" sz="3200" dirty="0">
                <a:solidFill>
                  <a:schemeClr val="accent2">
                    <a:lumMod val="60000"/>
                    <a:lumOff val="40000"/>
                  </a:schemeClr>
                </a:solidFill>
                <a:latin typeface="华文楷体" pitchFamily="2" charset="-122"/>
                <a:ea typeface="华文楷体" pitchFamily="2" charset="-122"/>
              </a:rPr>
              <a:t>美国加拿大大部分地区</a:t>
            </a:r>
          </a:p>
          <a:p>
            <a:pPr marL="349250" indent="-349250">
              <a:lnSpc>
                <a:spcPct val="120000"/>
              </a:lnSpc>
              <a:defRPr/>
            </a:pPr>
            <a:r>
              <a:rPr lang="zh-CN" altLang="en-US" sz="3200" dirty="0">
                <a:solidFill>
                  <a:schemeClr val="accent2">
                    <a:lumMod val="60000"/>
                    <a:lumOff val="40000"/>
                  </a:schemeClr>
                </a:solidFill>
                <a:latin typeface="华文楷体" pitchFamily="2" charset="-122"/>
                <a:ea typeface="华文楷体" pitchFamily="2" charset="-122"/>
              </a:rPr>
              <a:t> </a:t>
            </a:r>
            <a:r>
              <a:rPr lang="en-US" altLang="zh-CN" sz="3200" dirty="0">
                <a:solidFill>
                  <a:schemeClr val="accent2">
                    <a:lumMod val="60000"/>
                    <a:lumOff val="40000"/>
                  </a:schemeClr>
                </a:solidFill>
                <a:latin typeface="华文楷体" pitchFamily="2" charset="-122"/>
                <a:ea typeface="华文楷体" pitchFamily="2" charset="-122"/>
              </a:rPr>
              <a:t>… … </a:t>
            </a:r>
          </a:p>
          <a:p>
            <a:pPr marL="349250" indent="-349250">
              <a:lnSpc>
                <a:spcPct val="120000"/>
              </a:lnSpc>
              <a:defRPr/>
            </a:pPr>
            <a:endParaRPr lang="en-US" altLang="zh-CN" sz="3200" b="1" dirty="0">
              <a:solidFill>
                <a:schemeClr val="accent2">
                  <a:lumMod val="60000"/>
                  <a:lumOff val="40000"/>
                </a:schemeClr>
              </a:solidFill>
              <a:latin typeface="华文楷体" pitchFamily="2" charset="-122"/>
              <a:ea typeface="华文楷体" pitchFamily="2" charset="-122"/>
            </a:endParaRPr>
          </a:p>
          <a:p>
            <a:pPr marL="349250" indent="-349250">
              <a:lnSpc>
                <a:spcPct val="120000"/>
              </a:lnSpc>
              <a:defRPr/>
            </a:pPr>
            <a:endParaRPr lang="en-US" altLang="zh-CN" sz="1800" b="1" dirty="0">
              <a:solidFill>
                <a:schemeClr val="accent2">
                  <a:lumMod val="60000"/>
                  <a:lumOff val="40000"/>
                </a:schemeClr>
              </a:solidFill>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p:txBody>
          <a:bodyPr/>
          <a:lstStyle/>
          <a:p>
            <a:pPr>
              <a:defRPr/>
            </a:pPr>
            <a:r>
              <a:rPr lang="zh-CN" altLang="en-US" b="1" dirty="0" smtClean="0">
                <a:solidFill>
                  <a:schemeClr val="accent2">
                    <a:lumMod val="60000"/>
                    <a:lumOff val="40000"/>
                  </a:schemeClr>
                </a:solidFill>
                <a:latin typeface="华文楷体" pitchFamily="2" charset="-122"/>
                <a:ea typeface="华文楷体" pitchFamily="2" charset="-122"/>
              </a:rPr>
              <a:t>无烟医疗机构</a:t>
            </a:r>
            <a:endParaRPr lang="zh-CN" altLang="zh-CN" b="1" dirty="0">
              <a:solidFill>
                <a:schemeClr val="accent2">
                  <a:lumMod val="60000"/>
                  <a:lumOff val="40000"/>
                </a:schemeClr>
              </a:solidFill>
              <a:latin typeface="华文楷体" pitchFamily="2" charset="-122"/>
              <a:ea typeface="华文楷体" pitchFamily="2" charset="-122"/>
            </a:endParaRPr>
          </a:p>
        </p:txBody>
      </p:sp>
      <p:sp>
        <p:nvSpPr>
          <p:cNvPr id="604163" name="Rectangle 3"/>
          <p:cNvSpPr>
            <a:spLocks noGrp="1" noChangeArrowheads="1"/>
          </p:cNvSpPr>
          <p:nvPr>
            <p:ph type="body" idx="1"/>
          </p:nvPr>
        </p:nvSpPr>
        <p:spPr>
          <a:xfrm>
            <a:off x="611188" y="1341438"/>
            <a:ext cx="7772400" cy="4114800"/>
          </a:xfrm>
        </p:spPr>
        <p:txBody>
          <a:bodyPr/>
          <a:lstStyle/>
          <a:p>
            <a:pPr>
              <a:lnSpc>
                <a:spcPct val="170000"/>
              </a:lnSpc>
              <a:buFontTx/>
              <a:buNone/>
              <a:defRPr/>
            </a:pPr>
            <a:r>
              <a:rPr lang="zh-CN" altLang="en-US" sz="3600" b="1" dirty="0" smtClean="0">
                <a:solidFill>
                  <a:schemeClr val="accent2">
                    <a:lumMod val="60000"/>
                    <a:lumOff val="40000"/>
                  </a:schemeClr>
                </a:solidFill>
                <a:latin typeface="华文楷体" pitchFamily="2" charset="-122"/>
                <a:ea typeface="华文楷体" pitchFamily="2" charset="-122"/>
              </a:rPr>
              <a:t>卫生部</a:t>
            </a:r>
            <a:r>
              <a:rPr lang="zh-CN" altLang="en-US" sz="3600" b="1" dirty="0">
                <a:solidFill>
                  <a:schemeClr val="accent2">
                    <a:lumMod val="60000"/>
                    <a:lumOff val="40000"/>
                  </a:schemeClr>
                </a:solidFill>
                <a:latin typeface="华文楷体" pitchFamily="2" charset="-122"/>
                <a:ea typeface="华文楷体" pitchFamily="2" charset="-122"/>
              </a:rPr>
              <a:t>等四部委决定</a:t>
            </a:r>
          </a:p>
          <a:p>
            <a:pPr>
              <a:lnSpc>
                <a:spcPct val="170000"/>
              </a:lnSpc>
              <a:buFontTx/>
              <a:buNone/>
              <a:defRPr/>
            </a:pPr>
            <a:r>
              <a:rPr lang="zh-CN" altLang="en-US" sz="3600" b="1" dirty="0">
                <a:solidFill>
                  <a:schemeClr val="accent2">
                    <a:lumMod val="60000"/>
                    <a:lumOff val="40000"/>
                  </a:schemeClr>
                </a:solidFill>
                <a:latin typeface="华文楷体" pitchFamily="2" charset="-122"/>
                <a:ea typeface="华文楷体" pitchFamily="2" charset="-122"/>
              </a:rPr>
              <a:t> </a:t>
            </a:r>
            <a:r>
              <a:rPr lang="zh-CN" altLang="en-US" b="1" dirty="0">
                <a:solidFill>
                  <a:schemeClr val="accent2">
                    <a:lumMod val="60000"/>
                    <a:lumOff val="40000"/>
                  </a:schemeClr>
                </a:solidFill>
                <a:latin typeface="华文楷体" pitchFamily="2" charset="-122"/>
                <a:ea typeface="华文楷体" pitchFamily="2" charset="-122"/>
              </a:rPr>
              <a:t>    </a:t>
            </a:r>
            <a:r>
              <a:rPr lang="en-US" altLang="zh-CN" b="1" dirty="0">
                <a:solidFill>
                  <a:schemeClr val="accent2">
                    <a:lumMod val="60000"/>
                    <a:lumOff val="40000"/>
                  </a:schemeClr>
                </a:solidFill>
                <a:latin typeface="华文楷体" pitchFamily="2" charset="-122"/>
                <a:ea typeface="华文楷体" pitchFamily="2" charset="-122"/>
              </a:rPr>
              <a:t>2010 </a:t>
            </a:r>
            <a:r>
              <a:rPr lang="zh-CN" altLang="en-US" b="1" dirty="0">
                <a:solidFill>
                  <a:schemeClr val="accent2">
                    <a:lumMod val="60000"/>
                    <a:lumOff val="40000"/>
                  </a:schemeClr>
                </a:solidFill>
                <a:latin typeface="华文楷体" pitchFamily="2" charset="-122"/>
                <a:ea typeface="华文楷体" pitchFamily="2" charset="-122"/>
              </a:rPr>
              <a:t>年</a:t>
            </a:r>
            <a:r>
              <a:rPr lang="en-US" altLang="zh-CN" b="1" dirty="0">
                <a:solidFill>
                  <a:schemeClr val="accent2">
                    <a:lumMod val="60000"/>
                    <a:lumOff val="40000"/>
                  </a:schemeClr>
                </a:solidFill>
                <a:latin typeface="华文楷体" pitchFamily="2" charset="-122"/>
                <a:ea typeface="华文楷体" pitchFamily="2" charset="-122"/>
              </a:rPr>
              <a:t>50% </a:t>
            </a:r>
            <a:r>
              <a:rPr lang="zh-CN" altLang="en-US" b="1" dirty="0">
                <a:solidFill>
                  <a:schemeClr val="accent2">
                    <a:lumMod val="60000"/>
                    <a:lumOff val="40000"/>
                  </a:schemeClr>
                </a:solidFill>
                <a:latin typeface="华文楷体" pitchFamily="2" charset="-122"/>
                <a:ea typeface="华文楷体" pitchFamily="2" charset="-122"/>
              </a:rPr>
              <a:t>医疗卫生机构、全部卫生行政部门全面禁烟</a:t>
            </a:r>
          </a:p>
          <a:p>
            <a:pPr>
              <a:lnSpc>
                <a:spcPct val="170000"/>
              </a:lnSpc>
              <a:buFontTx/>
              <a:buNone/>
              <a:defRPr/>
            </a:pPr>
            <a:r>
              <a:rPr lang="zh-CN" altLang="en-US" b="1" dirty="0">
                <a:solidFill>
                  <a:srgbClr val="FF0000"/>
                </a:solidFill>
                <a:latin typeface="华文楷体" pitchFamily="2" charset="-122"/>
                <a:ea typeface="华文楷体" pitchFamily="2" charset="-122"/>
              </a:rPr>
              <a:t>    </a:t>
            </a:r>
            <a:r>
              <a:rPr lang="zh-CN" altLang="en-US" b="1" dirty="0" smtClean="0">
                <a:solidFill>
                  <a:srgbClr val="FF0000"/>
                </a:solidFill>
                <a:latin typeface="华文楷体" pitchFamily="2" charset="-122"/>
                <a:ea typeface="华文楷体" pitchFamily="2" charset="-122"/>
              </a:rPr>
              <a:t>  </a:t>
            </a:r>
            <a:r>
              <a:rPr lang="en-US" altLang="zh-CN" b="1" dirty="0">
                <a:solidFill>
                  <a:srgbClr val="FF0000"/>
                </a:solidFill>
                <a:latin typeface="华文楷体" pitchFamily="2" charset="-122"/>
                <a:ea typeface="华文楷体" pitchFamily="2" charset="-122"/>
              </a:rPr>
              <a:t>2011 </a:t>
            </a:r>
            <a:r>
              <a:rPr lang="zh-CN" altLang="en-US" b="1" dirty="0">
                <a:solidFill>
                  <a:srgbClr val="FF0000"/>
                </a:solidFill>
                <a:latin typeface="华文楷体" pitchFamily="2" charset="-122"/>
                <a:ea typeface="华文楷体" pitchFamily="2" charset="-122"/>
              </a:rPr>
              <a:t>年 全部卫生医疗机构禁烟</a:t>
            </a:r>
          </a:p>
          <a:p>
            <a:pPr>
              <a:lnSpc>
                <a:spcPct val="170000"/>
              </a:lnSpc>
              <a:buFontTx/>
              <a:buNone/>
              <a:defRPr/>
            </a:pPr>
            <a:r>
              <a:rPr lang="zh-CN" altLang="en-US" b="1" dirty="0">
                <a:solidFill>
                  <a:schemeClr val="accent2">
                    <a:lumMod val="60000"/>
                    <a:lumOff val="40000"/>
                  </a:schemeClr>
                </a:solidFill>
                <a:latin typeface="华文楷体" pitchFamily="2" charset="-122"/>
                <a:ea typeface="华文楷体" pitchFamily="2" charset="-122"/>
              </a:rPr>
              <a:t>  </a:t>
            </a:r>
          </a:p>
          <a:p>
            <a:pPr>
              <a:lnSpc>
                <a:spcPct val="170000"/>
              </a:lnSpc>
              <a:buFontTx/>
              <a:buNone/>
              <a:defRPr/>
            </a:pPr>
            <a:endParaRPr lang="zh-CN" altLang="en-US" b="1" dirty="0">
              <a:solidFill>
                <a:schemeClr val="accent2">
                  <a:lumMod val="60000"/>
                  <a:lumOff val="40000"/>
                </a:schemeClr>
              </a:solidFill>
              <a:latin typeface="华文楷体" pitchFamily="2" charset="-122"/>
              <a:ea typeface="华文楷体" pitchFamily="2" charset="-122"/>
            </a:endParaRPr>
          </a:p>
          <a:p>
            <a:pPr>
              <a:lnSpc>
                <a:spcPct val="170000"/>
              </a:lnSpc>
              <a:buFontTx/>
              <a:buNone/>
              <a:defRPr/>
            </a:pPr>
            <a:endParaRPr lang="zh-CN" altLang="en-US" b="1" dirty="0">
              <a:solidFill>
                <a:schemeClr val="accent2">
                  <a:lumMod val="60000"/>
                  <a:lumOff val="40000"/>
                </a:schemeClr>
              </a:solidFill>
              <a:latin typeface="华文楷体" pitchFamily="2" charset="-122"/>
              <a:ea typeface="华文楷体" pitchFamily="2" charset="-122"/>
            </a:endParaRPr>
          </a:p>
          <a:p>
            <a:pPr>
              <a:lnSpc>
                <a:spcPct val="170000"/>
              </a:lnSpc>
              <a:buFontTx/>
              <a:buNone/>
              <a:defRPr/>
            </a:pPr>
            <a:endParaRPr lang="en-US" altLang="zh-CN" b="1" dirty="0">
              <a:solidFill>
                <a:schemeClr val="accent2">
                  <a:lumMod val="60000"/>
                  <a:lumOff val="40000"/>
                </a:schemeClr>
              </a:solidFill>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descr="xnk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7325"/>
            <a:ext cx="8893175" cy="667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p:cNvSpPr>
            <a:spLocks noGrp="1" noChangeArrowheads="1"/>
          </p:cNvSpPr>
          <p:nvPr>
            <p:ph type="body" idx="1"/>
          </p:nvPr>
        </p:nvSpPr>
        <p:spPr/>
        <p:txBody>
          <a:bodyPr/>
          <a:lstStyle/>
          <a:p>
            <a:pPr lvl="2" eaLnBrk="1" hangingPunct="1">
              <a:buFontTx/>
              <a:buNone/>
              <a:defRPr/>
            </a:pPr>
            <a:r>
              <a:rPr lang="zh-CN" altLang="en-US" sz="4800" b="1" dirty="0" smtClean="0">
                <a:solidFill>
                  <a:schemeClr val="accent2">
                    <a:lumMod val="60000"/>
                    <a:lumOff val="40000"/>
                  </a:schemeClr>
                </a:solidFill>
                <a:effectLst>
                  <a:outerShdw blurRad="38100" dist="38100" dir="2700000" algn="tl">
                    <a:srgbClr val="C0C0C0"/>
                  </a:outerShdw>
                </a:effectLst>
                <a:latin typeface="华文楷体" pitchFamily="2" charset="-122"/>
                <a:ea typeface="华文楷体" pitchFamily="2" charset="-122"/>
              </a:rPr>
              <a:t>提前祝大家</a:t>
            </a:r>
            <a:endParaRPr lang="en-US" altLang="zh-CN" sz="4800" b="1" dirty="0" smtClean="0">
              <a:solidFill>
                <a:schemeClr val="accent2">
                  <a:lumMod val="60000"/>
                  <a:lumOff val="40000"/>
                </a:schemeClr>
              </a:solidFill>
              <a:effectLst>
                <a:outerShdw blurRad="38100" dist="38100" dir="2700000" algn="tl">
                  <a:srgbClr val="C0C0C0"/>
                </a:outerShdw>
              </a:effectLst>
              <a:latin typeface="华文楷体" pitchFamily="2" charset="-122"/>
              <a:ea typeface="华文楷体" pitchFamily="2" charset="-122"/>
            </a:endParaRPr>
          </a:p>
          <a:p>
            <a:pPr lvl="2" eaLnBrk="1" hangingPunct="1">
              <a:buFontTx/>
              <a:buNone/>
              <a:defRPr/>
            </a:pPr>
            <a:r>
              <a:rPr lang="zh-CN" altLang="en-US" sz="4800" b="1" dirty="0" smtClean="0">
                <a:solidFill>
                  <a:schemeClr val="accent2">
                    <a:lumMod val="60000"/>
                    <a:lumOff val="40000"/>
                  </a:schemeClr>
                </a:solidFill>
                <a:effectLst>
                  <a:outerShdw blurRad="38100" dist="38100" dir="2700000" algn="tl">
                    <a:srgbClr val="C0C0C0"/>
                  </a:outerShdw>
                </a:effectLst>
                <a:latin typeface="华文楷体" pitchFamily="2" charset="-122"/>
                <a:ea typeface="华文楷体" pitchFamily="2" charset="-122"/>
              </a:rPr>
              <a:t>新春快乐！</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5" y="1428750"/>
            <a:ext cx="3713163" cy="2755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63" name="Text Box 3"/>
          <p:cNvSpPr txBox="1">
            <a:spLocks noChangeArrowheads="1"/>
          </p:cNvSpPr>
          <p:nvPr/>
        </p:nvSpPr>
        <p:spPr bwMode="auto">
          <a:xfrm rot="16200000">
            <a:off x="8033544" y="3547269"/>
            <a:ext cx="1570037" cy="244475"/>
          </a:xfrm>
          <a:prstGeom prst="rect">
            <a:avLst/>
          </a:prstGeom>
          <a:noFill/>
          <a:ln w="9525">
            <a:noFill/>
            <a:miter lim="800000"/>
            <a:headEnd/>
            <a:tailEnd/>
          </a:ln>
          <a:effectLst/>
        </p:spPr>
        <p:txBody>
          <a:bodyPr lIns="0">
            <a:spAutoFit/>
          </a:bodyPr>
          <a:lstStyle/>
          <a:p>
            <a:pPr eaLnBrk="0" hangingPunct="0">
              <a:spcBef>
                <a:spcPct val="50000"/>
              </a:spcBef>
              <a:defRPr/>
            </a:pPr>
            <a:r>
              <a:rPr lang="en-GB" sz="1200">
                <a:solidFill>
                  <a:schemeClr val="bg1"/>
                </a:solidFill>
                <a:latin typeface="Arial" charset="0"/>
                <a:ea typeface="宋体" charset="-122"/>
              </a:rPr>
              <a:t>Source: JM Samet</a:t>
            </a:r>
          </a:p>
        </p:txBody>
      </p:sp>
      <p:sp>
        <p:nvSpPr>
          <p:cNvPr id="11268" name="Rectangle 4"/>
          <p:cNvSpPr>
            <a:spLocks noGrp="1" noChangeArrowheads="1"/>
          </p:cNvSpPr>
          <p:nvPr>
            <p:ph type="title"/>
          </p:nvPr>
        </p:nvSpPr>
        <p:spPr/>
        <p:txBody>
          <a:bodyPr/>
          <a:lstStyle/>
          <a:p>
            <a:pPr eaLnBrk="1" hangingPunct="1"/>
            <a:r>
              <a:rPr lang="zh-CN" altLang="en-US" b="1" smtClean="0">
                <a:solidFill>
                  <a:srgbClr val="FF0000"/>
                </a:solidFill>
                <a:latin typeface="华文楷体" panose="02010600040101010101" pitchFamily="2" charset="-122"/>
                <a:ea typeface="华文楷体" panose="02010600040101010101" pitchFamily="2" charset="-122"/>
              </a:rPr>
              <a:t>烟草烟雾</a:t>
            </a:r>
          </a:p>
        </p:txBody>
      </p:sp>
      <p:sp>
        <p:nvSpPr>
          <p:cNvPr id="5125" name="Rectangle 5"/>
          <p:cNvSpPr>
            <a:spLocks noGrp="1" noChangeArrowheads="1"/>
          </p:cNvSpPr>
          <p:nvPr>
            <p:ph type="body" idx="1"/>
          </p:nvPr>
        </p:nvSpPr>
        <p:spPr>
          <a:xfrm>
            <a:off x="457200" y="1600200"/>
            <a:ext cx="4562475" cy="4525963"/>
          </a:xfrm>
        </p:spPr>
        <p:txBody>
          <a:bodyPr/>
          <a:lstStyle/>
          <a:p>
            <a:pPr eaLnBrk="1" hangingPunct="1">
              <a:lnSpc>
                <a:spcPct val="80000"/>
              </a:lnSpc>
            </a:pPr>
            <a:r>
              <a:rPr lang="en-US" altLang="zh-CN" sz="2400" b="1" smtClean="0">
                <a:solidFill>
                  <a:srgbClr val="7575D1"/>
                </a:solidFill>
                <a:latin typeface="华文楷体" panose="02010600040101010101" pitchFamily="2" charset="-122"/>
                <a:ea typeface="华文楷体" panose="02010600040101010101" pitchFamily="2" charset="-122"/>
              </a:rPr>
              <a:t> </a:t>
            </a:r>
          </a:p>
          <a:p>
            <a:pPr eaLnBrk="1" hangingPunct="1">
              <a:lnSpc>
                <a:spcPct val="80000"/>
              </a:lnSpc>
            </a:pPr>
            <a:r>
              <a:rPr lang="zh-CN" altLang="en-US" sz="2400" b="1" smtClean="0">
                <a:solidFill>
                  <a:srgbClr val="7575D1"/>
                </a:solidFill>
                <a:latin typeface="华文楷体" panose="02010600040101010101" pitchFamily="2" charset="-122"/>
                <a:ea typeface="华文楷体" panose="02010600040101010101" pitchFamily="2" charset="-122"/>
              </a:rPr>
              <a:t>主流烟雾 </a:t>
            </a:r>
            <a:r>
              <a:rPr lang="en-US" altLang="zh-CN" sz="2400" b="1" smtClean="0">
                <a:solidFill>
                  <a:srgbClr val="7575D1"/>
                </a:solidFill>
                <a:latin typeface="华文楷体" panose="02010600040101010101" pitchFamily="2" charset="-122"/>
                <a:ea typeface="华文楷体" panose="02010600040101010101" pitchFamily="2" charset="-122"/>
              </a:rPr>
              <a:t>(MS): </a:t>
            </a:r>
            <a:r>
              <a:rPr lang="zh-CN" altLang="en-US" sz="2400" b="1" smtClean="0">
                <a:solidFill>
                  <a:srgbClr val="7575D1"/>
                </a:solidFill>
                <a:latin typeface="华文楷体" panose="02010600040101010101" pitchFamily="2" charset="-122"/>
                <a:ea typeface="华文楷体" panose="02010600040101010101" pitchFamily="2" charset="-122"/>
              </a:rPr>
              <a:t>经烟嘴吸入嘴的烟</a:t>
            </a:r>
          </a:p>
          <a:p>
            <a:pPr eaLnBrk="1" hangingPunct="1">
              <a:lnSpc>
                <a:spcPct val="80000"/>
              </a:lnSpc>
            </a:pPr>
            <a:endParaRPr lang="zh-CN" altLang="en-US" sz="2400" b="1" smtClean="0">
              <a:solidFill>
                <a:srgbClr val="7575D1"/>
              </a:solidFill>
              <a:latin typeface="华文楷体" panose="02010600040101010101" pitchFamily="2" charset="-122"/>
              <a:ea typeface="华文楷体" panose="02010600040101010101" pitchFamily="2" charset="-122"/>
            </a:endParaRPr>
          </a:p>
          <a:p>
            <a:pPr eaLnBrk="1" hangingPunct="1">
              <a:lnSpc>
                <a:spcPct val="80000"/>
              </a:lnSpc>
            </a:pPr>
            <a:r>
              <a:rPr lang="en-US" altLang="zh-CN" sz="2400" b="1" smtClean="0">
                <a:solidFill>
                  <a:srgbClr val="7575D1"/>
                </a:solidFill>
                <a:latin typeface="华文楷体" panose="02010600040101010101" pitchFamily="2" charset="-122"/>
                <a:ea typeface="华文楷体" panose="02010600040101010101" pitchFamily="2" charset="-122"/>
              </a:rPr>
              <a:t> </a:t>
            </a:r>
          </a:p>
          <a:p>
            <a:pPr eaLnBrk="1" hangingPunct="1">
              <a:lnSpc>
                <a:spcPct val="80000"/>
              </a:lnSpc>
            </a:pPr>
            <a:endParaRPr lang="en-US" altLang="zh-CN" sz="2400" b="1" smtClean="0">
              <a:solidFill>
                <a:srgbClr val="7575D1"/>
              </a:solidFill>
              <a:latin typeface="华文楷体" panose="02010600040101010101" pitchFamily="2" charset="-122"/>
              <a:ea typeface="华文楷体" panose="02010600040101010101" pitchFamily="2" charset="-122"/>
            </a:endParaRPr>
          </a:p>
          <a:p>
            <a:pPr eaLnBrk="1" hangingPunct="1">
              <a:lnSpc>
                <a:spcPct val="80000"/>
              </a:lnSpc>
            </a:pPr>
            <a:endParaRPr lang="en-US" altLang="zh-CN" sz="2400" b="1" smtClean="0">
              <a:solidFill>
                <a:srgbClr val="7575D1"/>
              </a:solidFill>
              <a:latin typeface="华文楷体" panose="02010600040101010101" pitchFamily="2" charset="-122"/>
              <a:ea typeface="华文楷体" panose="02010600040101010101" pitchFamily="2" charset="-122"/>
            </a:endParaRPr>
          </a:p>
          <a:p>
            <a:pPr eaLnBrk="1" hangingPunct="1">
              <a:lnSpc>
                <a:spcPct val="80000"/>
              </a:lnSpc>
            </a:pPr>
            <a:endParaRPr lang="en-US" altLang="zh-CN" sz="2400" b="1" smtClean="0">
              <a:solidFill>
                <a:srgbClr val="7575D1"/>
              </a:solidFill>
              <a:latin typeface="华文楷体" panose="02010600040101010101" pitchFamily="2" charset="-122"/>
              <a:ea typeface="华文楷体" panose="02010600040101010101" pitchFamily="2" charset="-122"/>
            </a:endParaRPr>
          </a:p>
          <a:p>
            <a:pPr eaLnBrk="1" hangingPunct="1">
              <a:lnSpc>
                <a:spcPct val="80000"/>
              </a:lnSpc>
            </a:pPr>
            <a:endParaRPr lang="en-US" altLang="zh-CN" sz="2400" b="1" smtClean="0">
              <a:solidFill>
                <a:srgbClr val="7575D1"/>
              </a:solidFill>
              <a:latin typeface="华文楷体" panose="02010600040101010101" pitchFamily="2" charset="-122"/>
              <a:ea typeface="华文楷体" panose="02010600040101010101" pitchFamily="2" charset="-122"/>
            </a:endParaRPr>
          </a:p>
          <a:p>
            <a:pPr eaLnBrk="1" hangingPunct="1">
              <a:lnSpc>
                <a:spcPct val="80000"/>
              </a:lnSpc>
            </a:pPr>
            <a:r>
              <a:rPr lang="zh-CN" altLang="en-US" sz="2400" b="1" smtClean="0">
                <a:solidFill>
                  <a:srgbClr val="7575D1"/>
                </a:solidFill>
                <a:latin typeface="华文楷体" panose="02010600040101010101" pitchFamily="2" charset="-122"/>
                <a:ea typeface="华文楷体" panose="02010600040101010101" pitchFamily="2" charset="-122"/>
              </a:rPr>
              <a:t>侧流烟雾</a:t>
            </a:r>
            <a:r>
              <a:rPr lang="en-US" altLang="zh-CN" sz="2400" b="1" smtClean="0">
                <a:solidFill>
                  <a:srgbClr val="7575D1"/>
                </a:solidFill>
                <a:latin typeface="华文楷体" panose="02010600040101010101" pitchFamily="2" charset="-122"/>
                <a:ea typeface="华文楷体" panose="02010600040101010101" pitchFamily="2" charset="-122"/>
              </a:rPr>
              <a:t>(SS): </a:t>
            </a:r>
            <a:r>
              <a:rPr lang="zh-CN" altLang="en-US" sz="2400" b="1" smtClean="0">
                <a:solidFill>
                  <a:srgbClr val="7575D1"/>
                </a:solidFill>
                <a:latin typeface="华文楷体" panose="02010600040101010101" pitchFamily="2" charset="-122"/>
                <a:ea typeface="华文楷体" panose="02010600040101010101" pitchFamily="2" charset="-122"/>
              </a:rPr>
              <a:t>两次抽吸之间，烟自燃烧（阴燃）时释放的烟雾</a:t>
            </a:r>
          </a:p>
        </p:txBody>
      </p:sp>
      <p:pic>
        <p:nvPicPr>
          <p:cNvPr id="112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2063" y="4357688"/>
            <a:ext cx="3267075"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zh-CN" altLang="en-US" b="1" smtClean="0">
                <a:solidFill>
                  <a:srgbClr val="FF0000"/>
                </a:solidFill>
                <a:latin typeface="华文楷体" panose="02010600040101010101" pitchFamily="2" charset="-122"/>
                <a:ea typeface="华文楷体" panose="02010600040101010101" pitchFamily="2" charset="-122"/>
              </a:rPr>
              <a:t>烟草主流烟雾的致癌物</a:t>
            </a:r>
          </a:p>
        </p:txBody>
      </p:sp>
      <p:sp>
        <p:nvSpPr>
          <p:cNvPr id="6147" name="Rectangle 3"/>
          <p:cNvSpPr>
            <a:spLocks noGrp="1" noChangeArrowheads="1"/>
          </p:cNvSpPr>
          <p:nvPr>
            <p:ph type="body" idx="1"/>
          </p:nvPr>
        </p:nvSpPr>
        <p:spPr>
          <a:xfrm>
            <a:off x="457200" y="1600200"/>
            <a:ext cx="8291513" cy="4525963"/>
          </a:xfrm>
        </p:spPr>
        <p:txBody>
          <a:bodyPr/>
          <a:lstStyle/>
          <a:p>
            <a:pPr eaLnBrk="1" hangingPunct="1">
              <a:defRPr/>
            </a:pPr>
            <a:r>
              <a:rPr lang="zh-CN" altLang="en-US" sz="3600" b="1" dirty="0" smtClean="0">
                <a:solidFill>
                  <a:schemeClr val="accent2">
                    <a:lumMod val="60000"/>
                    <a:lumOff val="40000"/>
                  </a:schemeClr>
                </a:solidFill>
                <a:latin typeface="华文楷体" pitchFamily="2" charset="-122"/>
                <a:ea typeface="华文楷体" pitchFamily="2" charset="-122"/>
              </a:rPr>
              <a:t>随着检测技术的进步，数量不断增加</a:t>
            </a:r>
          </a:p>
          <a:p>
            <a:pPr eaLnBrk="1" hangingPunct="1">
              <a:defRPr/>
            </a:pPr>
            <a:r>
              <a:rPr lang="en-US" altLang="zh-CN" sz="3600" b="1" dirty="0" smtClean="0">
                <a:solidFill>
                  <a:schemeClr val="accent2">
                    <a:lumMod val="60000"/>
                    <a:lumOff val="40000"/>
                  </a:schemeClr>
                </a:solidFill>
                <a:latin typeface="华文楷体" pitchFamily="2" charset="-122"/>
                <a:ea typeface="华文楷体" pitchFamily="2" charset="-122"/>
              </a:rPr>
              <a:t>100</a:t>
            </a:r>
            <a:r>
              <a:rPr lang="zh-CN" altLang="en-US" sz="3600" b="1" dirty="0" smtClean="0">
                <a:solidFill>
                  <a:schemeClr val="accent2">
                    <a:lumMod val="60000"/>
                    <a:lumOff val="40000"/>
                  </a:schemeClr>
                </a:solidFill>
                <a:latin typeface="华文楷体" pitchFamily="2" charset="-122"/>
                <a:ea typeface="华文楷体" pitchFamily="2" charset="-122"/>
              </a:rPr>
              <a:t>种</a:t>
            </a:r>
            <a:r>
              <a:rPr lang="en-US" altLang="zh-CN" sz="3600" b="1" dirty="0" smtClean="0">
                <a:solidFill>
                  <a:srgbClr val="FF0000"/>
                </a:solidFill>
                <a:latin typeface="华文楷体" pitchFamily="2" charset="-122"/>
                <a:ea typeface="华文楷体" pitchFamily="2" charset="-122"/>
              </a:rPr>
              <a:t>I</a:t>
            </a:r>
            <a:r>
              <a:rPr lang="zh-CN" altLang="en-US" sz="3600" b="1" dirty="0" smtClean="0">
                <a:solidFill>
                  <a:srgbClr val="FF0000"/>
                </a:solidFill>
                <a:latin typeface="华文楷体" pitchFamily="2" charset="-122"/>
                <a:ea typeface="华文楷体" pitchFamily="2" charset="-122"/>
              </a:rPr>
              <a:t>类致癌物</a:t>
            </a:r>
            <a:r>
              <a:rPr lang="zh-CN" altLang="en-US" sz="3600" b="1" dirty="0" smtClean="0">
                <a:solidFill>
                  <a:schemeClr val="accent2">
                    <a:lumMod val="60000"/>
                    <a:lumOff val="40000"/>
                  </a:schemeClr>
                </a:solidFill>
                <a:latin typeface="华文楷体" pitchFamily="2" charset="-122"/>
                <a:ea typeface="华文楷体" pitchFamily="2" charset="-122"/>
              </a:rPr>
              <a:t>中，烟雾中有</a:t>
            </a:r>
            <a:r>
              <a:rPr lang="en-US" altLang="zh-CN" sz="3600" b="1" dirty="0" smtClean="0">
                <a:solidFill>
                  <a:srgbClr val="FF0000"/>
                </a:solidFill>
                <a:latin typeface="华文楷体" pitchFamily="2" charset="-122"/>
                <a:ea typeface="华文楷体" pitchFamily="2" charset="-122"/>
              </a:rPr>
              <a:t>11</a:t>
            </a:r>
            <a:r>
              <a:rPr lang="zh-CN" altLang="en-US" sz="3600" b="1" dirty="0" smtClean="0">
                <a:solidFill>
                  <a:srgbClr val="FF0000"/>
                </a:solidFill>
                <a:latin typeface="华文楷体" pitchFamily="2" charset="-122"/>
                <a:ea typeface="华文楷体" pitchFamily="2" charset="-122"/>
              </a:rPr>
              <a:t>中</a:t>
            </a:r>
            <a:r>
              <a:rPr lang="zh-CN" altLang="en-US" sz="3600" b="1" dirty="0" smtClean="0">
                <a:solidFill>
                  <a:schemeClr val="accent2">
                    <a:lumMod val="60000"/>
                    <a:lumOff val="40000"/>
                  </a:schemeClr>
                </a:solidFill>
                <a:latin typeface="华文楷体" pitchFamily="2" charset="-122"/>
                <a:ea typeface="华文楷体" pitchFamily="2" charset="-122"/>
              </a:rPr>
              <a:t>。</a:t>
            </a:r>
          </a:p>
          <a:p>
            <a:pPr eaLnBrk="1" hangingPunct="1">
              <a:defRPr/>
            </a:pPr>
            <a:r>
              <a:rPr lang="en-US" altLang="zh-CN" sz="3600" b="1" dirty="0" smtClean="0">
                <a:solidFill>
                  <a:schemeClr val="accent2">
                    <a:lumMod val="60000"/>
                    <a:lumOff val="40000"/>
                  </a:schemeClr>
                </a:solidFill>
                <a:latin typeface="华文楷体" pitchFamily="2" charset="-122"/>
                <a:ea typeface="华文楷体" pitchFamily="2" charset="-122"/>
              </a:rPr>
              <a:t>68</a:t>
            </a:r>
            <a:r>
              <a:rPr lang="zh-CN" altLang="en-US" sz="3600" b="1" dirty="0" smtClean="0">
                <a:solidFill>
                  <a:schemeClr val="accent2">
                    <a:lumMod val="60000"/>
                    <a:lumOff val="40000"/>
                  </a:schemeClr>
                </a:solidFill>
                <a:latin typeface="华文楷体" pitchFamily="2" charset="-122"/>
                <a:ea typeface="华文楷体" pitchFamily="2" charset="-122"/>
              </a:rPr>
              <a:t>种</a:t>
            </a:r>
            <a:r>
              <a:rPr lang="en-US" altLang="zh-CN" sz="3600" b="1" dirty="0" smtClean="0">
                <a:solidFill>
                  <a:srgbClr val="FF0000"/>
                </a:solidFill>
                <a:latin typeface="华文楷体" pitchFamily="2" charset="-122"/>
                <a:ea typeface="华文楷体" pitchFamily="2" charset="-122"/>
              </a:rPr>
              <a:t>IIA</a:t>
            </a:r>
            <a:r>
              <a:rPr lang="zh-CN" altLang="en-US" sz="3600" b="1" dirty="0" smtClean="0">
                <a:solidFill>
                  <a:srgbClr val="FF0000"/>
                </a:solidFill>
                <a:latin typeface="华文楷体" pitchFamily="2" charset="-122"/>
                <a:ea typeface="华文楷体" pitchFamily="2" charset="-122"/>
              </a:rPr>
              <a:t>类致癌物</a:t>
            </a:r>
            <a:r>
              <a:rPr lang="zh-CN" altLang="en-US" sz="3600" b="1" dirty="0" smtClean="0">
                <a:solidFill>
                  <a:schemeClr val="accent2">
                    <a:lumMod val="60000"/>
                    <a:lumOff val="40000"/>
                  </a:schemeClr>
                </a:solidFill>
                <a:latin typeface="华文楷体" pitchFamily="2" charset="-122"/>
                <a:ea typeface="华文楷体" pitchFamily="2" charset="-122"/>
              </a:rPr>
              <a:t>中，烟雾中有</a:t>
            </a:r>
            <a:r>
              <a:rPr lang="en-US" altLang="zh-CN" sz="3600" b="1" dirty="0" smtClean="0">
                <a:solidFill>
                  <a:srgbClr val="FF0000"/>
                </a:solidFill>
                <a:latin typeface="华文楷体" pitchFamily="2" charset="-122"/>
                <a:ea typeface="华文楷体" pitchFamily="2" charset="-122"/>
              </a:rPr>
              <a:t>14</a:t>
            </a:r>
            <a:r>
              <a:rPr lang="zh-CN" altLang="en-US" sz="3600" b="1" dirty="0" smtClean="0">
                <a:solidFill>
                  <a:srgbClr val="FF0000"/>
                </a:solidFill>
                <a:latin typeface="华文楷体" pitchFamily="2" charset="-122"/>
                <a:ea typeface="华文楷体" pitchFamily="2" charset="-122"/>
              </a:rPr>
              <a:t>种</a:t>
            </a:r>
            <a:r>
              <a:rPr lang="zh-CN" altLang="en-US" sz="3600" b="1" dirty="0" smtClean="0">
                <a:solidFill>
                  <a:schemeClr val="accent2">
                    <a:lumMod val="60000"/>
                    <a:lumOff val="40000"/>
                  </a:schemeClr>
                </a:solidFill>
                <a:latin typeface="华文楷体" pitchFamily="2" charset="-122"/>
                <a:ea typeface="华文楷体" pitchFamily="2" charset="-122"/>
              </a:rPr>
              <a:t>；</a:t>
            </a:r>
          </a:p>
          <a:p>
            <a:pPr eaLnBrk="1" hangingPunct="1">
              <a:defRPr/>
            </a:pPr>
            <a:r>
              <a:rPr lang="en-US" altLang="zh-CN" sz="3600" b="1" dirty="0" smtClean="0">
                <a:solidFill>
                  <a:schemeClr val="accent2">
                    <a:lumMod val="60000"/>
                    <a:lumOff val="40000"/>
                  </a:schemeClr>
                </a:solidFill>
                <a:latin typeface="华文楷体" pitchFamily="2" charset="-122"/>
                <a:ea typeface="华文楷体" pitchFamily="2" charset="-122"/>
              </a:rPr>
              <a:t>246</a:t>
            </a:r>
            <a:r>
              <a:rPr lang="zh-CN" altLang="en-US" sz="3600" b="1" dirty="0" smtClean="0">
                <a:solidFill>
                  <a:schemeClr val="accent2">
                    <a:lumMod val="60000"/>
                    <a:lumOff val="40000"/>
                  </a:schemeClr>
                </a:solidFill>
                <a:latin typeface="华文楷体" pitchFamily="2" charset="-122"/>
                <a:ea typeface="华文楷体" pitchFamily="2" charset="-122"/>
              </a:rPr>
              <a:t>种</a:t>
            </a:r>
            <a:r>
              <a:rPr lang="en-US" altLang="zh-CN" sz="3600" b="1" dirty="0" smtClean="0">
                <a:solidFill>
                  <a:srgbClr val="FF0000"/>
                </a:solidFill>
                <a:latin typeface="华文楷体" pitchFamily="2" charset="-122"/>
                <a:ea typeface="华文楷体" pitchFamily="2" charset="-122"/>
              </a:rPr>
              <a:t>IIB</a:t>
            </a:r>
            <a:r>
              <a:rPr lang="zh-CN" altLang="en-US" sz="3600" b="1" dirty="0" smtClean="0">
                <a:solidFill>
                  <a:srgbClr val="FF0000"/>
                </a:solidFill>
                <a:latin typeface="华文楷体" pitchFamily="2" charset="-122"/>
                <a:ea typeface="华文楷体" pitchFamily="2" charset="-122"/>
              </a:rPr>
              <a:t>类致癌物</a:t>
            </a:r>
            <a:r>
              <a:rPr lang="zh-CN" altLang="en-US" sz="3600" b="1" dirty="0" smtClean="0">
                <a:solidFill>
                  <a:schemeClr val="accent2">
                    <a:lumMod val="60000"/>
                    <a:lumOff val="40000"/>
                  </a:schemeClr>
                </a:solidFill>
                <a:latin typeface="华文楷体" pitchFamily="2" charset="-122"/>
                <a:ea typeface="华文楷体" pitchFamily="2" charset="-122"/>
              </a:rPr>
              <a:t>中烟雾中有</a:t>
            </a:r>
            <a:r>
              <a:rPr lang="en-US" altLang="zh-CN" sz="3600" b="1" dirty="0" smtClean="0">
                <a:solidFill>
                  <a:srgbClr val="FF0000"/>
                </a:solidFill>
                <a:latin typeface="华文楷体" pitchFamily="2" charset="-122"/>
                <a:ea typeface="华文楷体" pitchFamily="2" charset="-122"/>
              </a:rPr>
              <a:t>56</a:t>
            </a:r>
            <a:r>
              <a:rPr lang="zh-CN" altLang="en-US" sz="3600" b="1" dirty="0" smtClean="0">
                <a:solidFill>
                  <a:srgbClr val="FF0000"/>
                </a:solidFill>
                <a:latin typeface="华文楷体" pitchFamily="2" charset="-122"/>
                <a:ea typeface="华文楷体" pitchFamily="2" charset="-122"/>
              </a:rPr>
              <a:t>种</a:t>
            </a:r>
            <a:r>
              <a:rPr lang="zh-CN" altLang="en-US" sz="3600" b="1" dirty="0" smtClean="0">
                <a:solidFill>
                  <a:schemeClr val="accent2">
                    <a:lumMod val="60000"/>
                    <a:lumOff val="40000"/>
                  </a:schemeClr>
                </a:solidFill>
                <a:latin typeface="华文楷体" pitchFamily="2" charset="-122"/>
                <a:ea typeface="华文楷体" pitchFamily="2" charset="-122"/>
              </a:rPr>
              <a:t>。</a:t>
            </a:r>
          </a:p>
          <a:p>
            <a:pPr lvl="1" eaLnBrk="1" hangingPunct="1">
              <a:defRPr/>
            </a:pPr>
            <a:r>
              <a:rPr lang="zh-CN" altLang="en-US" sz="3200" b="1" dirty="0" smtClean="0">
                <a:solidFill>
                  <a:schemeClr val="accent2">
                    <a:lumMod val="60000"/>
                    <a:lumOff val="40000"/>
                  </a:schemeClr>
                </a:solidFill>
                <a:latin typeface="华文楷体" pitchFamily="2" charset="-122"/>
                <a:ea typeface="华文楷体" pitchFamily="2" charset="-122"/>
              </a:rPr>
              <a:t>之前的文献中报道共有</a:t>
            </a:r>
            <a:r>
              <a:rPr lang="en-US" altLang="zh-CN" sz="3200" b="1" dirty="0" smtClean="0">
                <a:solidFill>
                  <a:schemeClr val="accent2">
                    <a:lumMod val="60000"/>
                    <a:lumOff val="40000"/>
                  </a:schemeClr>
                </a:solidFill>
                <a:latin typeface="华文楷体" pitchFamily="2" charset="-122"/>
                <a:ea typeface="华文楷体" pitchFamily="2" charset="-122"/>
              </a:rPr>
              <a:t>68</a:t>
            </a:r>
            <a:r>
              <a:rPr lang="zh-CN" altLang="en-US" sz="3200" b="1" dirty="0" smtClean="0">
                <a:solidFill>
                  <a:schemeClr val="accent2">
                    <a:lumMod val="60000"/>
                    <a:lumOff val="40000"/>
                  </a:schemeClr>
                </a:solidFill>
                <a:latin typeface="华文楷体" pitchFamily="2" charset="-122"/>
                <a:ea typeface="华文楷体" pitchFamily="2" charset="-122"/>
              </a:rPr>
              <a:t>种（</a:t>
            </a:r>
            <a:r>
              <a:rPr lang="en-US" altLang="zh-CN" sz="3200" b="1" dirty="0" smtClean="0">
                <a:solidFill>
                  <a:schemeClr val="accent2">
                    <a:lumMod val="60000"/>
                    <a:lumOff val="40000"/>
                  </a:schemeClr>
                </a:solidFill>
                <a:latin typeface="华文楷体" pitchFamily="2" charset="-122"/>
                <a:ea typeface="华文楷体" pitchFamily="2" charset="-122"/>
              </a:rPr>
              <a:t>11</a:t>
            </a:r>
            <a:r>
              <a:rPr lang="zh-CN" altLang="en-US" sz="3200" b="1" dirty="0" smtClean="0">
                <a:solidFill>
                  <a:schemeClr val="accent2">
                    <a:lumMod val="60000"/>
                    <a:lumOff val="40000"/>
                  </a:schemeClr>
                </a:solidFill>
                <a:latin typeface="华文楷体" pitchFamily="2" charset="-122"/>
                <a:ea typeface="华文楷体" pitchFamily="2" charset="-122"/>
              </a:rPr>
              <a:t>，</a:t>
            </a:r>
            <a:r>
              <a:rPr lang="en-US" altLang="zh-CN" sz="3200" b="1" dirty="0" smtClean="0">
                <a:solidFill>
                  <a:schemeClr val="accent2">
                    <a:lumMod val="60000"/>
                    <a:lumOff val="40000"/>
                  </a:schemeClr>
                </a:solidFill>
                <a:latin typeface="华文楷体" pitchFamily="2" charset="-122"/>
                <a:ea typeface="华文楷体" pitchFamily="2" charset="-122"/>
              </a:rPr>
              <a:t>9</a:t>
            </a:r>
            <a:r>
              <a:rPr lang="zh-CN" altLang="en-US" sz="3200" b="1" dirty="0" smtClean="0">
                <a:solidFill>
                  <a:schemeClr val="accent2">
                    <a:lumMod val="60000"/>
                    <a:lumOff val="40000"/>
                  </a:schemeClr>
                </a:solidFill>
                <a:latin typeface="华文楷体" pitchFamily="2" charset="-122"/>
                <a:ea typeface="华文楷体" pitchFamily="2" charset="-122"/>
              </a:rPr>
              <a:t>，</a:t>
            </a:r>
            <a:r>
              <a:rPr lang="en-US" altLang="zh-CN" sz="3200" b="1" dirty="0" smtClean="0">
                <a:solidFill>
                  <a:schemeClr val="accent2">
                    <a:lumMod val="60000"/>
                    <a:lumOff val="40000"/>
                  </a:schemeClr>
                </a:solidFill>
                <a:latin typeface="华文楷体" pitchFamily="2" charset="-122"/>
                <a:ea typeface="华文楷体" pitchFamily="2" charset="-122"/>
              </a:rPr>
              <a:t>48</a:t>
            </a:r>
            <a:r>
              <a:rPr lang="zh-CN" altLang="en-US" sz="3200" b="1" dirty="0" smtClean="0">
                <a:solidFill>
                  <a:schemeClr val="accent2">
                    <a:lumMod val="60000"/>
                    <a:lumOff val="40000"/>
                  </a:schemeClr>
                </a:solidFill>
                <a:latin typeface="华文楷体" pitchFamily="2" charset="-122"/>
                <a:ea typeface="华文楷体" pitchFamily="2" charset="-122"/>
              </a:rPr>
              <a:t>）</a:t>
            </a:r>
          </a:p>
          <a:p>
            <a:pPr eaLnBrk="1" hangingPunct="1">
              <a:buFontTx/>
              <a:buNone/>
              <a:defRPr/>
            </a:pPr>
            <a:endParaRPr lang="en-US" altLang="zh-CN" sz="2000" b="1" dirty="0" smtClean="0">
              <a:solidFill>
                <a:schemeClr val="accent2">
                  <a:lumMod val="60000"/>
                  <a:lumOff val="40000"/>
                </a:schemeClr>
              </a:solidFill>
              <a:latin typeface="华文楷体" pitchFamily="2" charset="-122"/>
              <a:ea typeface="华文楷体" pitchFamily="2" charset="-122"/>
            </a:endParaRPr>
          </a:p>
          <a:p>
            <a:pPr eaLnBrk="1" hangingPunct="1">
              <a:buFontTx/>
              <a:buNone/>
              <a:defRPr/>
            </a:pPr>
            <a:endParaRPr lang="en-US" altLang="zh-CN" sz="2000" b="1" dirty="0" smtClean="0">
              <a:solidFill>
                <a:schemeClr val="accent2">
                  <a:lumMod val="60000"/>
                  <a:lumOff val="40000"/>
                </a:schemeClr>
              </a:solidFill>
              <a:latin typeface="华文楷体" pitchFamily="2" charset="-122"/>
              <a:ea typeface="华文楷体" pitchFamily="2" charset="-122"/>
            </a:endParaRPr>
          </a:p>
          <a:p>
            <a:pPr eaLnBrk="1" hangingPunct="1">
              <a:buFontTx/>
              <a:buNone/>
              <a:defRPr/>
            </a:pPr>
            <a:r>
              <a:rPr lang="en-US" altLang="zh-CN" sz="2000" b="1" dirty="0" smtClean="0">
                <a:solidFill>
                  <a:schemeClr val="accent2">
                    <a:lumMod val="60000"/>
                    <a:lumOff val="40000"/>
                  </a:schemeClr>
                </a:solidFill>
                <a:latin typeface="华文楷体" pitchFamily="2" charset="-122"/>
                <a:ea typeface="华文楷体" pitchFamily="2" charset="-122"/>
              </a:rPr>
              <a:t>      </a:t>
            </a:r>
            <a:r>
              <a:rPr lang="zh-CN" altLang="en-US" sz="2000" b="1" dirty="0" smtClean="0">
                <a:solidFill>
                  <a:schemeClr val="accent2">
                    <a:lumMod val="60000"/>
                    <a:lumOff val="40000"/>
                  </a:schemeClr>
                </a:solidFill>
                <a:latin typeface="华文楷体" pitchFamily="2" charset="-122"/>
                <a:ea typeface="华文楷体" pitchFamily="2" charset="-122"/>
              </a:rPr>
              <a:t>来源：</a:t>
            </a:r>
            <a:r>
              <a:rPr lang="en-US" altLang="zh-CN" sz="2000" b="1" dirty="0" smtClean="0">
                <a:solidFill>
                  <a:schemeClr val="accent2">
                    <a:lumMod val="60000"/>
                    <a:lumOff val="40000"/>
                  </a:schemeClr>
                </a:solidFill>
                <a:latin typeface="华文楷体" pitchFamily="2" charset="-122"/>
                <a:ea typeface="华文楷体" pitchFamily="2" charset="-122"/>
              </a:rPr>
              <a:t>20006</a:t>
            </a:r>
            <a:r>
              <a:rPr lang="zh-CN" altLang="en-US" sz="2000" b="1" dirty="0" smtClean="0">
                <a:solidFill>
                  <a:schemeClr val="accent2">
                    <a:lumMod val="60000"/>
                    <a:lumOff val="40000"/>
                  </a:schemeClr>
                </a:solidFill>
                <a:latin typeface="华文楷体" pitchFamily="2" charset="-122"/>
                <a:ea typeface="华文楷体" pitchFamily="2" charset="-122"/>
              </a:rPr>
              <a:t>年</a:t>
            </a:r>
            <a:r>
              <a:rPr lang="en-US" altLang="zh-CN" sz="2000" b="1" dirty="0" smtClean="0">
                <a:solidFill>
                  <a:schemeClr val="accent2">
                    <a:lumMod val="60000"/>
                    <a:lumOff val="40000"/>
                  </a:schemeClr>
                </a:solidFill>
                <a:latin typeface="华文楷体" pitchFamily="2" charset="-122"/>
                <a:ea typeface="华文楷体" pitchFamily="2" charset="-122"/>
              </a:rPr>
              <a:t>IARC</a:t>
            </a:r>
            <a:r>
              <a:rPr lang="zh-CN" altLang="en-US" sz="2000" b="1" dirty="0" smtClean="0">
                <a:solidFill>
                  <a:schemeClr val="accent2">
                    <a:lumMod val="60000"/>
                    <a:lumOff val="40000"/>
                  </a:schemeClr>
                </a:solidFill>
                <a:latin typeface="华文楷体" pitchFamily="2" charset="-122"/>
                <a:ea typeface="华文楷体" pitchFamily="2" charset="-122"/>
              </a:rPr>
              <a:t>分类，</a:t>
            </a:r>
            <a:r>
              <a:rPr lang="en-US" altLang="zh-CN" sz="2000" b="1" dirty="0" smtClean="0">
                <a:solidFill>
                  <a:schemeClr val="accent2">
                    <a:lumMod val="60000"/>
                    <a:lumOff val="40000"/>
                  </a:schemeClr>
                </a:solidFill>
                <a:latin typeface="华文楷体" pitchFamily="2" charset="-122"/>
                <a:ea typeface="华文楷体" pitchFamily="2" charset="-122"/>
              </a:rPr>
              <a:t>2003</a:t>
            </a:r>
            <a:r>
              <a:rPr lang="zh-CN" altLang="en-US" sz="2000" b="1" dirty="0" smtClean="0">
                <a:solidFill>
                  <a:schemeClr val="accent2">
                    <a:lumMod val="60000"/>
                    <a:lumOff val="40000"/>
                  </a:schemeClr>
                </a:solidFill>
                <a:latin typeface="华文楷体" pitchFamily="2" charset="-122"/>
                <a:ea typeface="华文楷体" pitchFamily="2" charset="-122"/>
              </a:rPr>
              <a:t>年文献主流烟雾致癌物综述</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p:txBody>
          <a:bodyPr/>
          <a:lstStyle/>
          <a:p>
            <a:pPr eaLnBrk="1" hangingPunct="1"/>
            <a:r>
              <a:rPr lang="zh-CN" altLang="en-US" b="1" smtClean="0">
                <a:solidFill>
                  <a:srgbClr val="FF0000"/>
                </a:solidFill>
                <a:latin typeface="华文楷体" panose="02010600040101010101" pitchFamily="2" charset="-122"/>
                <a:ea typeface="华文楷体" panose="02010600040101010101" pitchFamily="2" charset="-122"/>
              </a:rPr>
              <a:t>二手烟的化学物质的浓度</a:t>
            </a:r>
          </a:p>
        </p:txBody>
      </p:sp>
      <p:sp>
        <p:nvSpPr>
          <p:cNvPr id="7171" name="内容占位符 2"/>
          <p:cNvSpPr>
            <a:spLocks noGrp="1"/>
          </p:cNvSpPr>
          <p:nvPr>
            <p:ph idx="1"/>
          </p:nvPr>
        </p:nvSpPr>
        <p:spPr/>
        <p:txBody>
          <a:bodyPr/>
          <a:lstStyle/>
          <a:p>
            <a:pPr eaLnBrk="1" hangingPunct="1">
              <a:defRPr/>
            </a:pPr>
            <a:r>
              <a:rPr lang="zh-CN" altLang="en-US" b="1" dirty="0" smtClean="0">
                <a:solidFill>
                  <a:schemeClr val="accent2">
                    <a:lumMod val="60000"/>
                    <a:lumOff val="40000"/>
                  </a:schemeClr>
                </a:solidFill>
                <a:latin typeface="华文楷体" pitchFamily="2" charset="-122"/>
                <a:ea typeface="华文楷体" pitchFamily="2" charset="-122"/>
              </a:rPr>
              <a:t>通常检测二手烟雾中的化学物质浓度比主流烟雾中高。</a:t>
            </a:r>
            <a:endParaRPr lang="en-US" altLang="zh-CN" b="1" dirty="0" smtClean="0">
              <a:solidFill>
                <a:schemeClr val="accent2">
                  <a:lumMod val="60000"/>
                  <a:lumOff val="40000"/>
                </a:schemeClr>
              </a:solidFill>
              <a:latin typeface="华文楷体" pitchFamily="2" charset="-122"/>
              <a:ea typeface="华文楷体" pitchFamily="2" charset="-122"/>
            </a:endParaRPr>
          </a:p>
          <a:p>
            <a:pPr eaLnBrk="1" hangingPunct="1">
              <a:defRPr/>
            </a:pPr>
            <a:endParaRPr lang="en-US" altLang="zh-CN" b="1" dirty="0" smtClean="0">
              <a:solidFill>
                <a:schemeClr val="accent2">
                  <a:lumMod val="60000"/>
                  <a:lumOff val="40000"/>
                </a:schemeClr>
              </a:solidFill>
              <a:latin typeface="华文楷体" pitchFamily="2" charset="-122"/>
              <a:ea typeface="华文楷体" pitchFamily="2" charset="-122"/>
            </a:endParaRPr>
          </a:p>
          <a:p>
            <a:pPr eaLnBrk="1" hangingPunct="1">
              <a:defRPr/>
            </a:pPr>
            <a:r>
              <a:rPr lang="en-US" altLang="zh-CN" b="1" dirty="0" smtClean="0">
                <a:solidFill>
                  <a:schemeClr val="accent2">
                    <a:lumMod val="60000"/>
                    <a:lumOff val="40000"/>
                  </a:schemeClr>
                </a:solidFill>
                <a:latin typeface="华文楷体" pitchFamily="2" charset="-122"/>
                <a:ea typeface="华文楷体" pitchFamily="2" charset="-122"/>
              </a:rPr>
              <a:t>  </a:t>
            </a:r>
            <a:r>
              <a:rPr lang="zh-CN" altLang="en-US" b="1" dirty="0" smtClean="0">
                <a:solidFill>
                  <a:schemeClr val="accent2">
                    <a:lumMod val="60000"/>
                    <a:lumOff val="40000"/>
                  </a:schemeClr>
                </a:solidFill>
                <a:latin typeface="华文楷体" pitchFamily="2" charset="-122"/>
                <a:ea typeface="华文楷体" pitchFamily="2" charset="-122"/>
              </a:rPr>
              <a:t>思考：吸烟好？</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p:txBody>
          <a:bodyPr/>
          <a:lstStyle/>
          <a:p>
            <a:pPr eaLnBrk="1" hangingPunct="1"/>
            <a:r>
              <a:rPr lang="zh-CN" altLang="en-US" b="1" smtClean="0">
                <a:solidFill>
                  <a:srgbClr val="FF0000"/>
                </a:solidFill>
                <a:latin typeface="华文楷体" panose="02010600040101010101" pitchFamily="2" charset="-122"/>
                <a:ea typeface="华文楷体" panose="02010600040101010101" pitchFamily="2" charset="-122"/>
              </a:rPr>
              <a:t>儿童二手烟暴露情况</a:t>
            </a:r>
          </a:p>
        </p:txBody>
      </p:sp>
      <p:pic>
        <p:nvPicPr>
          <p:cNvPr id="1433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60438" y="1600200"/>
            <a:ext cx="7223125" cy="4525963"/>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p:txBody>
          <a:bodyPr/>
          <a:lstStyle/>
          <a:p>
            <a:pPr eaLnBrk="1" hangingPunct="1"/>
            <a:r>
              <a:rPr lang="zh-CN" altLang="en-US" b="1" smtClean="0">
                <a:solidFill>
                  <a:srgbClr val="FF0000"/>
                </a:solidFill>
                <a:latin typeface="华文楷体" panose="02010600040101010101" pitchFamily="2" charset="-122"/>
                <a:ea typeface="华文楷体" panose="02010600040101010101" pitchFamily="2" charset="-122"/>
              </a:rPr>
              <a:t>儿童二手烟暴露情况</a:t>
            </a:r>
          </a:p>
        </p:txBody>
      </p:sp>
      <p:pic>
        <p:nvPicPr>
          <p:cNvPr id="1536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28625" y="1071563"/>
            <a:ext cx="8196263" cy="4695825"/>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p:txBody>
          <a:bodyPr/>
          <a:lstStyle/>
          <a:p>
            <a:pPr eaLnBrk="1" hangingPunct="1"/>
            <a:r>
              <a:rPr lang="zh-CN" altLang="en-US" b="1" smtClean="0">
                <a:solidFill>
                  <a:srgbClr val="FF0000"/>
                </a:solidFill>
                <a:latin typeface="华文楷体" panose="02010600040101010101" pitchFamily="2" charset="-122"/>
                <a:ea typeface="华文楷体" panose="02010600040101010101" pitchFamily="2" charset="-122"/>
              </a:rPr>
              <a:t>中国人群二手烟暴露情况</a:t>
            </a:r>
          </a:p>
        </p:txBody>
      </p:sp>
      <p:sp>
        <p:nvSpPr>
          <p:cNvPr id="11267" name="内容占位符 2"/>
          <p:cNvSpPr>
            <a:spLocks noGrp="1"/>
          </p:cNvSpPr>
          <p:nvPr>
            <p:ph idx="1"/>
          </p:nvPr>
        </p:nvSpPr>
        <p:spPr/>
        <p:txBody>
          <a:bodyPr/>
          <a:lstStyle/>
          <a:p>
            <a:pPr eaLnBrk="1" hangingPunct="1">
              <a:defRPr/>
            </a:pPr>
            <a:r>
              <a:rPr lang="en-US" altLang="zh-CN" b="1" dirty="0" smtClean="0">
                <a:solidFill>
                  <a:schemeClr val="accent2">
                    <a:lumMod val="60000"/>
                    <a:lumOff val="40000"/>
                  </a:schemeClr>
                </a:solidFill>
                <a:latin typeface="华文楷体" pitchFamily="2" charset="-122"/>
                <a:ea typeface="华文楷体" pitchFamily="2" charset="-122"/>
              </a:rPr>
              <a:t>1996</a:t>
            </a:r>
            <a:r>
              <a:rPr lang="zh-CN" altLang="en-US" b="1" dirty="0" smtClean="0">
                <a:solidFill>
                  <a:schemeClr val="accent2">
                    <a:lumMod val="60000"/>
                    <a:lumOff val="40000"/>
                  </a:schemeClr>
                </a:solidFill>
                <a:latin typeface="华文楷体" pitchFamily="2" charset="-122"/>
                <a:ea typeface="华文楷体" pitchFamily="2" charset="-122"/>
              </a:rPr>
              <a:t>年、</a:t>
            </a:r>
            <a:r>
              <a:rPr lang="en-US" altLang="zh-CN" b="1" dirty="0" smtClean="0">
                <a:solidFill>
                  <a:schemeClr val="accent2">
                    <a:lumMod val="60000"/>
                    <a:lumOff val="40000"/>
                  </a:schemeClr>
                </a:solidFill>
                <a:latin typeface="华文楷体" pitchFamily="2" charset="-122"/>
                <a:ea typeface="华文楷体" pitchFamily="2" charset="-122"/>
              </a:rPr>
              <a:t>2002</a:t>
            </a:r>
            <a:r>
              <a:rPr lang="zh-CN" altLang="en-US" b="1" dirty="0" smtClean="0">
                <a:solidFill>
                  <a:schemeClr val="accent2">
                    <a:lumMod val="60000"/>
                    <a:lumOff val="40000"/>
                  </a:schemeClr>
                </a:solidFill>
                <a:latin typeface="华文楷体" pitchFamily="2" charset="-122"/>
                <a:ea typeface="华文楷体" pitchFamily="2" charset="-122"/>
              </a:rPr>
              <a:t>年、</a:t>
            </a:r>
            <a:r>
              <a:rPr lang="en-US" altLang="zh-CN" b="1" dirty="0" smtClean="0">
                <a:solidFill>
                  <a:schemeClr val="accent2">
                    <a:lumMod val="60000"/>
                    <a:lumOff val="40000"/>
                  </a:schemeClr>
                </a:solidFill>
                <a:latin typeface="华文楷体" pitchFamily="2" charset="-122"/>
                <a:ea typeface="华文楷体" pitchFamily="2" charset="-122"/>
              </a:rPr>
              <a:t>2010</a:t>
            </a:r>
            <a:r>
              <a:rPr lang="zh-CN" altLang="en-US" b="1" dirty="0" smtClean="0">
                <a:solidFill>
                  <a:schemeClr val="accent2">
                    <a:lumMod val="60000"/>
                    <a:lumOff val="40000"/>
                  </a:schemeClr>
                </a:solidFill>
                <a:latin typeface="华文楷体" pitchFamily="2" charset="-122"/>
                <a:ea typeface="华文楷体" pitchFamily="2" charset="-122"/>
              </a:rPr>
              <a:t>年三次流行病学调查，结果显示，</a:t>
            </a:r>
            <a:endParaRPr lang="en-US" altLang="zh-CN" b="1" dirty="0" smtClean="0">
              <a:solidFill>
                <a:schemeClr val="accent2">
                  <a:lumMod val="60000"/>
                  <a:lumOff val="40000"/>
                </a:schemeClr>
              </a:solidFill>
              <a:latin typeface="华文楷体" pitchFamily="2" charset="-122"/>
              <a:ea typeface="华文楷体" pitchFamily="2" charset="-122"/>
            </a:endParaRPr>
          </a:p>
          <a:p>
            <a:pPr eaLnBrk="1" hangingPunct="1">
              <a:defRPr/>
            </a:pPr>
            <a:endParaRPr lang="en-US" altLang="zh-CN" b="1" dirty="0" smtClean="0">
              <a:solidFill>
                <a:schemeClr val="accent2">
                  <a:lumMod val="60000"/>
                  <a:lumOff val="40000"/>
                </a:schemeClr>
              </a:solidFill>
              <a:latin typeface="华文楷体" pitchFamily="2" charset="-122"/>
              <a:ea typeface="华文楷体" pitchFamily="2" charset="-122"/>
            </a:endParaRPr>
          </a:p>
          <a:p>
            <a:pPr eaLnBrk="1" hangingPunct="1">
              <a:defRPr/>
            </a:pPr>
            <a:r>
              <a:rPr lang="en-US" altLang="zh-CN" b="1" dirty="0" smtClean="0">
                <a:solidFill>
                  <a:schemeClr val="accent2">
                    <a:lumMod val="60000"/>
                    <a:lumOff val="40000"/>
                  </a:schemeClr>
                </a:solidFill>
                <a:latin typeface="华文楷体" pitchFamily="2" charset="-122"/>
                <a:ea typeface="华文楷体" pitchFamily="2" charset="-122"/>
              </a:rPr>
              <a:t>2010</a:t>
            </a:r>
            <a:r>
              <a:rPr lang="zh-CN" altLang="en-US" b="1" dirty="0" smtClean="0">
                <a:solidFill>
                  <a:schemeClr val="accent2">
                    <a:lumMod val="60000"/>
                    <a:lumOff val="40000"/>
                  </a:schemeClr>
                </a:solidFill>
                <a:latin typeface="华文楷体" pitchFamily="2" charset="-122"/>
                <a:ea typeface="华文楷体" pitchFamily="2" charset="-122"/>
              </a:rPr>
              <a:t>年估计大约有</a:t>
            </a:r>
            <a:r>
              <a:rPr lang="en-US" altLang="zh-CN" b="1" dirty="0" smtClean="0">
                <a:solidFill>
                  <a:schemeClr val="accent2">
                    <a:lumMod val="60000"/>
                    <a:lumOff val="40000"/>
                  </a:schemeClr>
                </a:solidFill>
                <a:latin typeface="华文楷体" pitchFamily="2" charset="-122"/>
                <a:ea typeface="华文楷体" pitchFamily="2" charset="-122"/>
              </a:rPr>
              <a:t>7.38</a:t>
            </a:r>
            <a:r>
              <a:rPr lang="zh-CN" altLang="en-US" b="1" dirty="0" smtClean="0">
                <a:solidFill>
                  <a:schemeClr val="accent2">
                    <a:lumMod val="60000"/>
                    <a:lumOff val="40000"/>
                  </a:schemeClr>
                </a:solidFill>
                <a:latin typeface="华文楷体" pitchFamily="2" charset="-122"/>
                <a:ea typeface="华文楷体" pitchFamily="2" charset="-122"/>
              </a:rPr>
              <a:t>亿不吸烟人群遭受了二手烟暴露。</a:t>
            </a:r>
            <a:endParaRPr lang="en-US" altLang="zh-CN" b="1" dirty="0" smtClean="0">
              <a:solidFill>
                <a:schemeClr val="accent2">
                  <a:lumMod val="60000"/>
                  <a:lumOff val="40000"/>
                </a:schemeClr>
              </a:solidFill>
              <a:latin typeface="华文楷体" pitchFamily="2" charset="-122"/>
              <a:ea typeface="华文楷体" pitchFamily="2" charset="-122"/>
            </a:endParaRPr>
          </a:p>
          <a:p>
            <a:pPr eaLnBrk="1" hangingPunct="1">
              <a:defRPr/>
            </a:pPr>
            <a:r>
              <a:rPr lang="en-US" altLang="zh-CN" b="1" dirty="0" smtClean="0">
                <a:solidFill>
                  <a:schemeClr val="accent2">
                    <a:lumMod val="60000"/>
                    <a:lumOff val="40000"/>
                  </a:schemeClr>
                </a:solidFill>
                <a:latin typeface="华文楷体" pitchFamily="2" charset="-122"/>
                <a:ea typeface="华文楷体" pitchFamily="2" charset="-122"/>
              </a:rPr>
              <a:t>2002</a:t>
            </a:r>
            <a:r>
              <a:rPr lang="zh-CN" altLang="en-US" b="1" dirty="0" smtClean="0">
                <a:solidFill>
                  <a:schemeClr val="accent2">
                    <a:lumMod val="60000"/>
                    <a:lumOff val="40000"/>
                  </a:schemeClr>
                </a:solidFill>
                <a:latin typeface="华文楷体" pitchFamily="2" charset="-122"/>
                <a:ea typeface="华文楷体" pitchFamily="2" charset="-122"/>
              </a:rPr>
              <a:t>年与</a:t>
            </a:r>
            <a:r>
              <a:rPr lang="en-US" altLang="zh-CN" b="1" dirty="0" smtClean="0">
                <a:solidFill>
                  <a:schemeClr val="accent2">
                    <a:lumMod val="60000"/>
                    <a:lumOff val="40000"/>
                  </a:schemeClr>
                </a:solidFill>
                <a:latin typeface="华文楷体" pitchFamily="2" charset="-122"/>
                <a:ea typeface="华文楷体" pitchFamily="2" charset="-122"/>
              </a:rPr>
              <a:t>1996</a:t>
            </a:r>
            <a:r>
              <a:rPr lang="zh-CN" altLang="en-US" b="1" dirty="0" smtClean="0">
                <a:solidFill>
                  <a:schemeClr val="accent2">
                    <a:lumMod val="60000"/>
                    <a:lumOff val="40000"/>
                  </a:schemeClr>
                </a:solidFill>
                <a:latin typeface="华文楷体" pitchFamily="2" charset="-122"/>
                <a:ea typeface="华文楷体" pitchFamily="2" charset="-122"/>
              </a:rPr>
              <a:t>年（</a:t>
            </a:r>
            <a:r>
              <a:rPr lang="en-US" altLang="zh-CN" b="1" dirty="0" smtClean="0">
                <a:solidFill>
                  <a:schemeClr val="accent2">
                    <a:lumMod val="60000"/>
                    <a:lumOff val="40000"/>
                  </a:schemeClr>
                </a:solidFill>
                <a:latin typeface="华文楷体" pitchFamily="2" charset="-122"/>
                <a:ea typeface="华文楷体" pitchFamily="2" charset="-122"/>
              </a:rPr>
              <a:t>53%</a:t>
            </a:r>
            <a:r>
              <a:rPr lang="zh-CN" altLang="en-US" b="1" dirty="0" smtClean="0">
                <a:solidFill>
                  <a:schemeClr val="accent2">
                    <a:lumMod val="60000"/>
                    <a:lumOff val="40000"/>
                  </a:schemeClr>
                </a:solidFill>
                <a:latin typeface="华文楷体" pitchFamily="2" charset="-122"/>
                <a:ea typeface="华文楷体" pitchFamily="2" charset="-122"/>
              </a:rPr>
              <a:t>）比：下降</a:t>
            </a:r>
            <a:r>
              <a:rPr lang="en-US" altLang="zh-CN" b="1" dirty="0" smtClean="0">
                <a:solidFill>
                  <a:schemeClr val="accent2">
                    <a:lumMod val="60000"/>
                    <a:lumOff val="40000"/>
                  </a:schemeClr>
                </a:solidFill>
                <a:latin typeface="华文楷体" pitchFamily="2" charset="-122"/>
                <a:ea typeface="华文楷体" pitchFamily="2" charset="-122"/>
              </a:rPr>
              <a:t>0.87% </a:t>
            </a:r>
            <a:r>
              <a:rPr lang="zh-CN" altLang="en-US" b="1" dirty="0" smtClean="0">
                <a:solidFill>
                  <a:schemeClr val="accent2">
                    <a:lumMod val="60000"/>
                    <a:lumOff val="40000"/>
                  </a:schemeClr>
                </a:solidFill>
                <a:latin typeface="华文楷体" pitchFamily="2" charset="-122"/>
                <a:ea typeface="华文楷体" pitchFamily="2" charset="-122"/>
              </a:rPr>
              <a:t>，</a:t>
            </a:r>
            <a:endParaRPr lang="en-US" altLang="zh-CN" b="1" dirty="0" smtClean="0">
              <a:solidFill>
                <a:schemeClr val="accent2">
                  <a:lumMod val="60000"/>
                  <a:lumOff val="40000"/>
                </a:schemeClr>
              </a:solidFill>
              <a:latin typeface="华文楷体" pitchFamily="2" charset="-122"/>
              <a:ea typeface="华文楷体" pitchFamily="2" charset="-122"/>
            </a:endParaRPr>
          </a:p>
          <a:p>
            <a:pPr eaLnBrk="1" hangingPunct="1">
              <a:defRPr/>
            </a:pPr>
            <a:r>
              <a:rPr lang="en-US" altLang="zh-CN" b="1" dirty="0" smtClean="0">
                <a:solidFill>
                  <a:schemeClr val="accent2">
                    <a:lumMod val="60000"/>
                    <a:lumOff val="40000"/>
                  </a:schemeClr>
                </a:solidFill>
                <a:latin typeface="华文楷体" pitchFamily="2" charset="-122"/>
                <a:ea typeface="华文楷体" pitchFamily="2" charset="-122"/>
              </a:rPr>
              <a:t>2010</a:t>
            </a:r>
            <a:r>
              <a:rPr lang="zh-CN" altLang="en-US" b="1" dirty="0" smtClean="0">
                <a:solidFill>
                  <a:schemeClr val="accent2">
                    <a:lumMod val="60000"/>
                    <a:lumOff val="40000"/>
                  </a:schemeClr>
                </a:solidFill>
                <a:latin typeface="华文楷体" pitchFamily="2" charset="-122"/>
                <a:ea typeface="华文楷体" pitchFamily="2" charset="-122"/>
              </a:rPr>
              <a:t>年与</a:t>
            </a:r>
            <a:r>
              <a:rPr lang="en-US" altLang="zh-CN" b="1" dirty="0" smtClean="0">
                <a:solidFill>
                  <a:schemeClr val="accent2">
                    <a:lumMod val="60000"/>
                    <a:lumOff val="40000"/>
                  </a:schemeClr>
                </a:solidFill>
                <a:latin typeface="华文楷体" pitchFamily="2" charset="-122"/>
                <a:ea typeface="华文楷体" pitchFamily="2" charset="-122"/>
              </a:rPr>
              <a:t>2002</a:t>
            </a:r>
            <a:r>
              <a:rPr lang="zh-CN" altLang="en-US" b="1" dirty="0" smtClean="0">
                <a:solidFill>
                  <a:schemeClr val="accent2">
                    <a:lumMod val="60000"/>
                    <a:lumOff val="40000"/>
                  </a:schemeClr>
                </a:solidFill>
                <a:latin typeface="华文楷体" pitchFamily="2" charset="-122"/>
                <a:ea typeface="华文楷体" pitchFamily="2" charset="-122"/>
              </a:rPr>
              <a:t>年比：下降</a:t>
            </a:r>
            <a:r>
              <a:rPr lang="en-US" altLang="zh-CN" b="1" dirty="0" smtClean="0">
                <a:solidFill>
                  <a:schemeClr val="accent2">
                    <a:lumMod val="60000"/>
                    <a:lumOff val="40000"/>
                  </a:schemeClr>
                </a:solidFill>
                <a:latin typeface="华文楷体" pitchFamily="2" charset="-122"/>
                <a:ea typeface="华文楷体" pitchFamily="2" charset="-122"/>
              </a:rPr>
              <a:t>0.08%</a:t>
            </a:r>
            <a:r>
              <a:rPr lang="zh-CN" altLang="en-US" b="1" dirty="0" smtClean="0">
                <a:solidFill>
                  <a:schemeClr val="accent2">
                    <a:lumMod val="60000"/>
                    <a:lumOff val="40000"/>
                  </a:schemeClr>
                </a:solidFill>
                <a:latin typeface="华文楷体" pitchFamily="2" charset="-122"/>
                <a:ea typeface="华文楷体" pitchFamily="2" charset="-122"/>
              </a:rPr>
              <a:t> </a:t>
            </a:r>
            <a:endParaRPr lang="en-US" altLang="zh-CN" b="1" dirty="0" smtClean="0">
              <a:solidFill>
                <a:schemeClr val="accent2">
                  <a:lumMod val="60000"/>
                  <a:lumOff val="40000"/>
                </a:schemeClr>
              </a:solidFill>
              <a:latin typeface="华文楷体" pitchFamily="2" charset="-122"/>
              <a:ea typeface="华文楷体" pitchFamily="2" charset="-122"/>
            </a:endParaRPr>
          </a:p>
          <a:p>
            <a:pPr eaLnBrk="1" hangingPunct="1">
              <a:defRPr/>
            </a:pPr>
            <a:endParaRPr lang="zh-CN" altLang="en-US" b="1" dirty="0" smtClean="0">
              <a:solidFill>
                <a:schemeClr val="accent2">
                  <a:lumMod val="60000"/>
                  <a:lumOff val="40000"/>
                </a:schemeClr>
              </a:solidFill>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PROPS" val="C:\distance.jhsph.edu\COURSES\tobacco 101 project\SOURCE\Lecture7\Lecture 7.3 (Navas-Acien)\tobacoowav7.3\tobacco-7.4a04.wav"/>
  <p:tag name="PPSNARRATION" val="4,1645331810,C:\distance.jhsph.edu\COURSES\tobacco 101 project\SOURCE\Lecture7\Lecture 7.3 (Navas-Acien)\gtc_7.3a_navas-acien_rivy.ppc"/>
</p:tagLst>
</file>

<file path=ppt/tags/tag2.xml><?xml version="1.0" encoding="utf-8"?>
<p:tagLst xmlns:a="http://schemas.openxmlformats.org/drawingml/2006/main" xmlns:r="http://schemas.openxmlformats.org/officeDocument/2006/relationships" xmlns:p="http://schemas.openxmlformats.org/presentationml/2006/main">
  <p:tag name="PPSNARRATIONPROPS" val="C:\distance.jhsph.edu\COURSES\tobacco 101 project\SOURCE\Lecture7\Lecture 7.3 (Navas-Acien)\tobacoowav7.3\tobacco-7.4a06.wav"/>
  <p:tag name="PPSNARRATION" val="6,1645331810,C:\distance.jhsph.edu\COURSES\tobacco 101 project\SOURCE\Lecture7\Lecture 7.3 (Navas-Acien)\gtc_7.3a_navas-acien_rivy.ppc"/>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6000" b="0" i="0" u="none" strike="noStrike" cap="none" normalizeH="0" baseline="0" smtClean="0">
            <a:ln>
              <a:noFill/>
            </a:ln>
            <a:solidFill>
              <a:srgbClr val="FF3300"/>
            </a:solidFill>
            <a:effectLst>
              <a:outerShdw blurRad="38100" dist="38100" dir="2700000" algn="tl">
                <a:srgbClr val="000000">
                  <a:alpha val="43137"/>
                </a:srgbClr>
              </a:outerShdw>
            </a:effectLst>
            <a:latin typeface="Arial" charset="0"/>
            <a:ea typeface="宋体"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6000" b="0" i="0" u="none" strike="noStrike" cap="none" normalizeH="0" baseline="0" smtClean="0">
            <a:ln>
              <a:noFill/>
            </a:ln>
            <a:solidFill>
              <a:srgbClr val="FF3300"/>
            </a:solidFill>
            <a:effectLst>
              <a:outerShdw blurRad="38100" dist="38100" dir="2700000" algn="tl">
                <a:srgbClr val="000000">
                  <a:alpha val="43137"/>
                </a:srgbClr>
              </a:outerShdw>
            </a:effectLst>
            <a:latin typeface="Arial" charset="0"/>
            <a:ea typeface="宋体"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1186</TotalTime>
  <Words>1933</Words>
  <Application>Microsoft Office PowerPoint</Application>
  <PresentationFormat>全屏显示(4:3)</PresentationFormat>
  <Paragraphs>261</Paragraphs>
  <Slides>37</Slides>
  <Notes>11</Notes>
  <HiddenSlides>1</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2</vt:i4>
      </vt:variant>
      <vt:variant>
        <vt:lpstr>幻灯片标题</vt:lpstr>
      </vt:variant>
      <vt:variant>
        <vt:i4>37</vt:i4>
      </vt:variant>
    </vt:vector>
  </HeadingPairs>
  <TitlesOfParts>
    <vt:vector size="52" baseType="lpstr">
      <vt:lpstr>Arial</vt:lpstr>
      <vt:lpstr>宋体</vt:lpstr>
      <vt:lpstr>Calibri</vt:lpstr>
      <vt:lpstr>华文楷体</vt:lpstr>
      <vt:lpstr>华文行楷</vt:lpstr>
      <vt:lpstr>Trebuchet MS</vt:lpstr>
      <vt:lpstr>MS PGothic</vt:lpstr>
      <vt:lpstr>黑体</vt:lpstr>
      <vt:lpstr>Times New Roman</vt:lpstr>
      <vt:lpstr>Verdana</vt:lpstr>
      <vt:lpstr>Helvetica</vt:lpstr>
      <vt:lpstr>Garamond</vt:lpstr>
      <vt:lpstr>默认设计模板</vt:lpstr>
      <vt:lpstr>Microsoft Graph Chart</vt:lpstr>
      <vt:lpstr>Microsoft Graph 图表</vt:lpstr>
      <vt:lpstr>保护民众不接触烟草烟雾 Protect People from  Second Hand Smoke</vt:lpstr>
      <vt:lpstr>世界卫生组织烟草控制框架条约 第8条： 防止接触烟草烟雾  </vt:lpstr>
      <vt:lpstr>世界卫生组织烟草控制框架条约 第8条： 防止接触烟草烟雾 </vt:lpstr>
      <vt:lpstr>烟草烟雾</vt:lpstr>
      <vt:lpstr>烟草主流烟雾的致癌物</vt:lpstr>
      <vt:lpstr>二手烟的化学物质的浓度</vt:lpstr>
      <vt:lpstr>儿童二手烟暴露情况</vt:lpstr>
      <vt:lpstr>儿童二手烟暴露情况</vt:lpstr>
      <vt:lpstr>中国人群二手烟暴露情况</vt:lpstr>
      <vt:lpstr>PowerPoint 演示文稿</vt:lpstr>
      <vt:lpstr>二手烟危害</vt:lpstr>
      <vt:lpstr>控烟二手烟的办法</vt:lpstr>
      <vt:lpstr> 第八条实施准则 ——                                    法律有效范围</vt:lpstr>
      <vt:lpstr>FCTC 要求COP3 有关第八条原则</vt:lpstr>
      <vt:lpstr>划分吸烟区是无效的</vt:lpstr>
      <vt:lpstr> 工作场所无烟法能够 的确减少烟草使用</vt:lpstr>
      <vt:lpstr>烟草销售量下降</vt:lpstr>
      <vt:lpstr>苏格兰禁烟立法前后心血管发作入院情况比较</vt:lpstr>
      <vt:lpstr>美国Pueblo禁烟前后急性心梗比较</vt:lpstr>
      <vt:lpstr>PowerPoint 演示文稿</vt:lpstr>
      <vt:lpstr>PowerPoint 演示文稿</vt:lpstr>
      <vt:lpstr> 自愿的禁烟政策无效                   </vt:lpstr>
      <vt:lpstr>英国和爱尔兰饭店完全无烟的支持情况</vt:lpstr>
      <vt:lpstr>居民支持全面禁烟</vt:lpstr>
      <vt:lpstr>中国民众支持禁烟</vt:lpstr>
      <vt:lpstr>WHO MPOWER technical assistance package</vt:lpstr>
      <vt:lpstr>全球无烟立法的情况</vt:lpstr>
      <vt:lpstr>香港特别行政区案例</vt:lpstr>
      <vt:lpstr>香港特别行政区案例</vt:lpstr>
      <vt:lpstr>其他国家立法和实施情况</vt:lpstr>
      <vt:lpstr>其他国家立法和实施情况</vt:lpstr>
      <vt:lpstr>其他国家的立法和实施情况</vt:lpstr>
      <vt:lpstr>其他国家的立法和实施情况</vt:lpstr>
      <vt:lpstr>我国立法和执行情况</vt:lpstr>
      <vt:lpstr>全球无烟立法趋势</vt:lpstr>
      <vt:lpstr>无烟医疗机构</vt:lpstr>
      <vt:lpstr>PowerPoint 演示文稿</vt:lpstr>
    </vt:vector>
  </TitlesOfParts>
  <Company>sph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twang</dc:creator>
  <cp:lastModifiedBy>魏仿</cp:lastModifiedBy>
  <cp:revision>142</cp:revision>
  <dcterms:created xsi:type="dcterms:W3CDTF">2008-12-30T15:26:48Z</dcterms:created>
  <dcterms:modified xsi:type="dcterms:W3CDTF">2021-01-19T02:25:38Z</dcterms:modified>
</cp:coreProperties>
</file>