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92" r:id="rId2"/>
    <p:sldId id="423" r:id="rId3"/>
    <p:sldId id="393" r:id="rId4"/>
    <p:sldId id="445" r:id="rId5"/>
    <p:sldId id="394" r:id="rId6"/>
    <p:sldId id="395" r:id="rId7"/>
    <p:sldId id="425" r:id="rId8"/>
    <p:sldId id="397" r:id="rId9"/>
    <p:sldId id="447" r:id="rId10"/>
    <p:sldId id="448" r:id="rId11"/>
    <p:sldId id="398" r:id="rId12"/>
    <p:sldId id="399" r:id="rId13"/>
    <p:sldId id="400" r:id="rId14"/>
    <p:sldId id="426" r:id="rId15"/>
    <p:sldId id="402" r:id="rId16"/>
    <p:sldId id="427" r:id="rId17"/>
    <p:sldId id="404" r:id="rId18"/>
    <p:sldId id="428" r:id="rId19"/>
    <p:sldId id="429" r:id="rId20"/>
    <p:sldId id="430" r:id="rId21"/>
    <p:sldId id="431" r:id="rId22"/>
    <p:sldId id="432" r:id="rId23"/>
    <p:sldId id="433" r:id="rId24"/>
    <p:sldId id="434" r:id="rId25"/>
    <p:sldId id="424" r:id="rId26"/>
    <p:sldId id="435" r:id="rId27"/>
    <p:sldId id="446" r:id="rId28"/>
    <p:sldId id="437" r:id="rId29"/>
    <p:sldId id="438" r:id="rId30"/>
    <p:sldId id="439" r:id="rId31"/>
    <p:sldId id="440" r:id="rId32"/>
    <p:sldId id="452" r:id="rId33"/>
    <p:sldId id="449" r:id="rId34"/>
    <p:sldId id="450" r:id="rId35"/>
    <p:sldId id="451" r:id="rId36"/>
    <p:sldId id="422" r:id="rId3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FF66"/>
    <a:srgbClr val="FF7C80"/>
    <a:srgbClr val="FF0066"/>
    <a:srgbClr val="FF0000"/>
    <a:srgbClr val="FF3300"/>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237" autoAdjust="0"/>
  </p:normalViewPr>
  <p:slideViewPr>
    <p:cSldViewPr>
      <p:cViewPr varScale="1">
        <p:scale>
          <a:sx n="40" d="100"/>
          <a:sy n="40" d="100"/>
        </p:scale>
        <p:origin x="1212" y="20"/>
      </p:cViewPr>
      <p:guideLst>
        <p:guide orient="horz" pos="2160"/>
        <p:guide pos="2880"/>
      </p:guideLst>
    </p:cSldViewPr>
  </p:slideViewPr>
  <p:notesTextViewPr>
    <p:cViewPr>
      <p:scale>
        <a:sx n="75" d="100"/>
        <a:sy n="75"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굴림" pitchFamily="34" charset="-127"/>
              </a:defRPr>
            </a:lvl1pPr>
          </a:lstStyle>
          <a:p>
            <a:endParaRPr lang="en-US" altLang="ko-KR"/>
          </a:p>
        </p:txBody>
      </p:sp>
      <p:sp>
        <p:nvSpPr>
          <p:cNvPr id="10854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굴림" pitchFamily="34" charset="-127"/>
              </a:defRPr>
            </a:lvl1pPr>
          </a:lstStyle>
          <a:p>
            <a:endParaRPr lang="en-US" altLang="ko-KR"/>
          </a:p>
        </p:txBody>
      </p:sp>
      <p:sp>
        <p:nvSpPr>
          <p:cNvPr id="10854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굴림" pitchFamily="34" charset="-127"/>
              </a:defRPr>
            </a:lvl1pPr>
          </a:lstStyle>
          <a:p>
            <a:endParaRPr lang="en-US" altLang="ko-KR"/>
          </a:p>
        </p:txBody>
      </p:sp>
      <p:sp>
        <p:nvSpPr>
          <p:cNvPr id="10854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굴림" pitchFamily="34" charset="-127"/>
              </a:defRPr>
            </a:lvl1pPr>
          </a:lstStyle>
          <a:p>
            <a:fld id="{096AE307-CA6F-4124-A74A-FE6DDE60582B}" type="slidenum">
              <a:rPr lang="ko-KR" altLang="en-US"/>
              <a:pPr/>
              <a:t>‹#›</a:t>
            </a:fld>
            <a:endParaRPr lang="en-US" altLang="ko-KR"/>
          </a:p>
        </p:txBody>
      </p:sp>
    </p:spTree>
    <p:extLst>
      <p:ext uri="{BB962C8B-B14F-4D97-AF65-F5344CB8AC3E}">
        <p14:creationId xmlns:p14="http://schemas.microsoft.com/office/powerpoint/2010/main" val="362999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굴림" pitchFamily="34" charset="-127"/>
              </a:defRPr>
            </a:lvl1pPr>
          </a:lstStyle>
          <a:p>
            <a:endParaRPr lang="en-US" altLang="ko-KR"/>
          </a:p>
        </p:txBody>
      </p:sp>
      <p:sp>
        <p:nvSpPr>
          <p:cNvPr id="409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굴림" pitchFamily="34" charset="-127"/>
              </a:defRPr>
            </a:lvl1pPr>
          </a:lstStyle>
          <a:p>
            <a:endParaRPr lang="en-US" altLang="ko-KR"/>
          </a:p>
        </p:txBody>
      </p:sp>
      <p:sp>
        <p:nvSpPr>
          <p:cNvPr id="4100" name="Rectangle 4"/>
          <p:cNvSpPr>
            <a:spLocks noRo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4102"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굴림" pitchFamily="34" charset="-127"/>
              </a:defRPr>
            </a:lvl1pPr>
          </a:lstStyle>
          <a:p>
            <a:endParaRPr lang="en-US" altLang="ko-KR"/>
          </a:p>
        </p:txBody>
      </p:sp>
      <p:sp>
        <p:nvSpPr>
          <p:cNvPr id="4103"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굴림" pitchFamily="34" charset="-127"/>
              </a:defRPr>
            </a:lvl1pPr>
          </a:lstStyle>
          <a:p>
            <a:fld id="{8A08A489-9803-470E-8557-373A8889D232}" type="slidenum">
              <a:rPr lang="ko-KR" altLang="en-US"/>
              <a:pPr/>
              <a:t>‹#›</a:t>
            </a:fld>
            <a:endParaRPr lang="en-US" altLang="ko-KR"/>
          </a:p>
        </p:txBody>
      </p:sp>
    </p:spTree>
    <p:extLst>
      <p:ext uri="{BB962C8B-B14F-4D97-AF65-F5344CB8AC3E}">
        <p14:creationId xmlns:p14="http://schemas.microsoft.com/office/powerpoint/2010/main" val="4806281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010D08A-6A9C-450A-AD15-DC651305F7A0}" type="slidenum">
              <a:rPr lang="ko-KR" altLang="en-US"/>
              <a:pPr/>
              <a:t>1</a:t>
            </a:fld>
            <a:endParaRPr lang="en-US" altLang="ko-KR"/>
          </a:p>
        </p:txBody>
      </p:sp>
      <p:sp>
        <p:nvSpPr>
          <p:cNvPr id="27750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4E840877-FAC7-440F-B9A3-43BD7C9602CE}" type="slidenum">
              <a:rPr lang="ko-KR" altLang="en-US" sz="1200">
                <a:ea typeface="굴림" pitchFamily="34" charset="-127"/>
              </a:rPr>
              <a:pPr algn="r"/>
              <a:t>1</a:t>
            </a:fld>
            <a:endParaRPr lang="en-US" altLang="ko-KR" sz="1200">
              <a:ea typeface="굴림" pitchFamily="34" charset="-127"/>
            </a:endParaRPr>
          </a:p>
        </p:txBody>
      </p:sp>
      <p:sp>
        <p:nvSpPr>
          <p:cNvPr id="277507" name="Rectangle 2"/>
          <p:cNvSpPr>
            <a:spLocks noRot="1" noChangeArrowheads="1" noTextEdit="1"/>
          </p:cNvSpPr>
          <p:nvPr>
            <p:ph type="sldImg"/>
          </p:nvPr>
        </p:nvSpPr>
        <p:spPr>
          <a:xfrm>
            <a:off x="917575" y="744538"/>
            <a:ext cx="4962525" cy="3722687"/>
          </a:xfrm>
          <a:ln/>
        </p:spPr>
      </p:sp>
      <p:sp>
        <p:nvSpPr>
          <p:cNvPr id="277508" name="Rectangle 3"/>
          <p:cNvSpPr>
            <a:spLocks noGrp="1" noChangeArrowheads="1"/>
          </p:cNvSpPr>
          <p:nvPr>
            <p:ph type="body" idx="1"/>
          </p:nvPr>
        </p:nvSpPr>
        <p:spPr>
          <a:xfrm>
            <a:off x="677863" y="4714875"/>
            <a:ext cx="5441950" cy="4467225"/>
          </a:xfrm>
        </p:spPr>
        <p:txBody>
          <a:bodyPr lIns="91412" tIns="45707" rIns="91412" bIns="45707"/>
          <a:lstStyle/>
          <a:p>
            <a:endParaRPr lang="ko-KR" altLang="en-US">
              <a:ea typeface="굴림" pitchFamily="34" charset="-127"/>
            </a:endParaRPr>
          </a:p>
        </p:txBody>
      </p:sp>
    </p:spTree>
    <p:extLst>
      <p:ext uri="{BB962C8B-B14F-4D97-AF65-F5344CB8AC3E}">
        <p14:creationId xmlns:p14="http://schemas.microsoft.com/office/powerpoint/2010/main" val="37046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88C4E4-8FB2-48AA-9CF7-914602824E4E}" type="slidenum">
              <a:rPr lang="ko-KR" altLang="en-US"/>
              <a:pPr/>
              <a:t>16</a:t>
            </a:fld>
            <a:endParaRPr lang="en-US" altLang="ko-KR"/>
          </a:p>
        </p:txBody>
      </p:sp>
      <p:sp>
        <p:nvSpPr>
          <p:cNvPr id="336898" name="Rectangle 2"/>
          <p:cNvSpPr>
            <a:spLocks noRot="1" noChangeArrowheads="1" noTextEdit="1"/>
          </p:cNvSpPr>
          <p:nvPr>
            <p:ph type="sldImg"/>
          </p:nvPr>
        </p:nvSpPr>
        <p:spPr>
          <a:xfrm>
            <a:off x="917575" y="744538"/>
            <a:ext cx="4964113" cy="3722687"/>
          </a:xfrm>
          <a:ln/>
        </p:spPr>
      </p:sp>
      <p:sp>
        <p:nvSpPr>
          <p:cNvPr id="336899" name="Rectangle 3"/>
          <p:cNvSpPr>
            <a:spLocks noGrp="1" noChangeArrowheads="1"/>
          </p:cNvSpPr>
          <p:nvPr>
            <p:ph type="body" idx="1"/>
          </p:nvPr>
        </p:nvSpPr>
        <p:spPr>
          <a:xfrm>
            <a:off x="677863" y="4714875"/>
            <a:ext cx="5441950" cy="4467225"/>
          </a:xfrm>
        </p:spPr>
        <p:txBody>
          <a:bodyPr/>
          <a:lstStyle/>
          <a:p>
            <a:endParaRPr lang="fr-FR"/>
          </a:p>
        </p:txBody>
      </p:sp>
    </p:spTree>
    <p:extLst>
      <p:ext uri="{BB962C8B-B14F-4D97-AF65-F5344CB8AC3E}">
        <p14:creationId xmlns:p14="http://schemas.microsoft.com/office/powerpoint/2010/main" val="229754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AAB8A-8504-4900-8EDD-90BFA52F15C6}" type="slidenum">
              <a:rPr lang="ko-KR" altLang="en-US"/>
              <a:pPr/>
              <a:t>19</a:t>
            </a:fld>
            <a:endParaRPr lang="en-US" altLang="ko-KR"/>
          </a:p>
        </p:txBody>
      </p:sp>
      <p:sp>
        <p:nvSpPr>
          <p:cNvPr id="339970" name="Rectangle 2"/>
          <p:cNvSpPr>
            <a:spLocks noRot="1" noChangeArrowheads="1" noTextEdit="1"/>
          </p:cNvSpPr>
          <p:nvPr>
            <p:ph type="sldImg"/>
          </p:nvPr>
        </p:nvSpPr>
        <p:spPr>
          <a:xfrm>
            <a:off x="917575" y="744538"/>
            <a:ext cx="4962525" cy="3722687"/>
          </a:xfrm>
          <a:ln/>
        </p:spPr>
      </p:sp>
      <p:sp>
        <p:nvSpPr>
          <p:cNvPr id="339971" name="Rectangle 3"/>
          <p:cNvSpPr>
            <a:spLocks noGrp="1" noChangeArrowheads="1"/>
          </p:cNvSpPr>
          <p:nvPr>
            <p:ph type="body" idx="1"/>
          </p:nvPr>
        </p:nvSpPr>
        <p:spPr>
          <a:xfrm>
            <a:off x="677863" y="4714875"/>
            <a:ext cx="5441950" cy="4467225"/>
          </a:xfrm>
        </p:spPr>
        <p:txBody>
          <a:bodyPr/>
          <a:lstStyle/>
          <a:p>
            <a:r>
              <a:rPr lang="en-GB"/>
              <a:t>The placement of MPOWER logo is strategic as the MPOWER package is a tool that helps countries meet their FCTC guidelines</a:t>
            </a:r>
            <a:endParaRPr lang="en-US" altLang="ko-KR">
              <a:ea typeface="굴림" pitchFamily="34" charset="-127"/>
            </a:endParaRPr>
          </a:p>
        </p:txBody>
      </p:sp>
    </p:spTree>
    <p:extLst>
      <p:ext uri="{BB962C8B-B14F-4D97-AF65-F5344CB8AC3E}">
        <p14:creationId xmlns:p14="http://schemas.microsoft.com/office/powerpoint/2010/main" val="2477484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61D96A-3347-4033-9CBA-AE48A016CE18}" type="slidenum">
              <a:rPr lang="ko-KR" altLang="en-US"/>
              <a:pPr/>
              <a:t>21</a:t>
            </a:fld>
            <a:endParaRPr lang="en-US" altLang="ko-KR"/>
          </a:p>
        </p:txBody>
      </p:sp>
      <p:sp>
        <p:nvSpPr>
          <p:cNvPr id="343042"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1363" indent="-285750">
              <a:defRPr>
                <a:solidFill>
                  <a:schemeClr val="tx1"/>
                </a:solidFill>
                <a:latin typeface="Arial" panose="020B0604020202020204" pitchFamily="34" charset="0"/>
                <a:cs typeface="Arial" panose="020B0604020202020204" pitchFamily="34" charset="0"/>
              </a:defRPr>
            </a:lvl2pPr>
            <a:lvl3pPr marL="1141413" indent="-228600">
              <a:defRPr>
                <a:solidFill>
                  <a:schemeClr val="tx1"/>
                </a:solidFill>
                <a:latin typeface="Arial" panose="020B0604020202020204" pitchFamily="34" charset="0"/>
                <a:cs typeface="Arial" panose="020B0604020202020204" pitchFamily="34" charset="0"/>
              </a:defRPr>
            </a:lvl3pPr>
            <a:lvl4pPr marL="1597025" indent="-228600">
              <a:defRPr>
                <a:solidFill>
                  <a:schemeClr val="tx1"/>
                </a:solidFill>
                <a:latin typeface="Arial" panose="020B0604020202020204" pitchFamily="34" charset="0"/>
                <a:cs typeface="Arial" panose="020B0604020202020204" pitchFamily="34" charset="0"/>
              </a:defRPr>
            </a:lvl4pPr>
            <a:lvl5pPr marL="2054225" indent="-228600">
              <a:defRPr>
                <a:solidFill>
                  <a:schemeClr val="tx1"/>
                </a:solidFill>
                <a:latin typeface="Arial" panose="020B0604020202020204" pitchFamily="34" charset="0"/>
                <a:cs typeface="Arial" panose="020B0604020202020204" pitchFamily="34" charset="0"/>
              </a:defRPr>
            </a:lvl5pPr>
            <a:lvl6pPr marL="25114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EBA8C4FD-0E1D-4121-938A-F3977C387E36}" type="slidenum">
              <a:rPr lang="en-US" altLang="zh-CN" sz="1200"/>
              <a:pPr algn="r"/>
              <a:t>21</a:t>
            </a:fld>
            <a:endParaRPr lang="en-US" altLang="zh-CN" sz="1200"/>
          </a:p>
        </p:txBody>
      </p:sp>
      <p:sp>
        <p:nvSpPr>
          <p:cNvPr id="343043" name="Rectangle 2"/>
          <p:cNvSpPr>
            <a:spLocks noRot="1" noChangeArrowheads="1" noTextEdit="1"/>
          </p:cNvSpPr>
          <p:nvPr>
            <p:ph type="sldImg"/>
          </p:nvPr>
        </p:nvSpPr>
        <p:spPr>
          <a:xfrm>
            <a:off x="917575" y="744538"/>
            <a:ext cx="4962525" cy="3722687"/>
          </a:xfrm>
          <a:ln/>
        </p:spPr>
      </p:sp>
      <p:sp>
        <p:nvSpPr>
          <p:cNvPr id="343044" name="Rectangle 3"/>
          <p:cNvSpPr>
            <a:spLocks noGrp="1" noChangeArrowheads="1"/>
          </p:cNvSpPr>
          <p:nvPr>
            <p:ph type="body" idx="1"/>
          </p:nvPr>
        </p:nvSpPr>
        <p:spPr>
          <a:xfrm>
            <a:off x="681038" y="4713288"/>
            <a:ext cx="5435600" cy="4468812"/>
          </a:xfrm>
        </p:spPr>
        <p:txBody>
          <a:bodyPr lIns="91430" tIns="45716" rIns="91430" bIns="45716"/>
          <a:lstStyle/>
          <a:p>
            <a:r>
              <a:rPr lang="en-GB" altLang="zh-CN" b="1" u="sng">
                <a:solidFill>
                  <a:schemeClr val="bg1"/>
                </a:solidFill>
              </a:rPr>
              <a:t>Egypt</a:t>
            </a:r>
            <a:r>
              <a:rPr lang="en-GB" altLang="zh-CN" b="1">
                <a:solidFill>
                  <a:schemeClr val="bg1"/>
                </a:solidFill>
              </a:rPr>
              <a:t> : </a:t>
            </a:r>
            <a:r>
              <a:rPr lang="en-US" altLang="zh-CN" b="1">
                <a:solidFill>
                  <a:schemeClr val="bg1"/>
                </a:solidFill>
              </a:rPr>
              <a:t>Successful national school-based smoke free campaign held. This is creating 100% smoke-free schools (Ministry of Education in collaboration with MoH and The Directorate of Environmental Affairs).</a:t>
            </a:r>
            <a:endParaRPr lang="en-GB" altLang="zh-CN" b="1" u="sng">
              <a:solidFill>
                <a:schemeClr val="bg1"/>
              </a:solidFill>
            </a:endParaRPr>
          </a:p>
          <a:p>
            <a:r>
              <a:rPr lang="en-GB" altLang="zh-CN" b="1" u="sng">
                <a:solidFill>
                  <a:schemeClr val="bg1"/>
                </a:solidFill>
              </a:rPr>
              <a:t>Brazil</a:t>
            </a:r>
            <a:r>
              <a:rPr lang="en-GB" altLang="zh-CN" b="1">
                <a:solidFill>
                  <a:schemeClr val="bg1"/>
                </a:solidFill>
              </a:rPr>
              <a:t>: </a:t>
            </a:r>
            <a:r>
              <a:rPr lang="en-US" altLang="zh-CN" b="1">
                <a:solidFill>
                  <a:schemeClr val="bg1"/>
                </a:solidFill>
              </a:rPr>
              <a:t>Decree passed on 12 May 2008 to ban smoking in all enclosed public places in Rio de Janeiro. </a:t>
            </a:r>
            <a:endParaRPr lang="en-US" altLang="zh-CN" b="1" u="sng">
              <a:solidFill>
                <a:schemeClr val="bg1"/>
              </a:solidFill>
            </a:endParaRPr>
          </a:p>
          <a:p>
            <a:r>
              <a:rPr lang="en-US" altLang="zh-CN" b="1" u="sng">
                <a:solidFill>
                  <a:schemeClr val="bg1"/>
                </a:solidFill>
              </a:rPr>
              <a:t>Mexico</a:t>
            </a:r>
            <a:r>
              <a:rPr lang="en-US" altLang="zh-CN" b="1">
                <a:solidFill>
                  <a:schemeClr val="bg1"/>
                </a:solidFill>
              </a:rPr>
              <a:t>: Federal Tobacco Control law was approved and a 100% smoke-free law was approved in Mexico City on 30 May 2008, "Health Protection of Non-Smokers Law". The level of compliance is good, even though many actions against the law are under consideration. </a:t>
            </a:r>
            <a:endParaRPr lang="en-US" altLang="zh-CN" b="1" u="sng">
              <a:solidFill>
                <a:schemeClr val="bg1"/>
              </a:solidFill>
            </a:endParaRPr>
          </a:p>
          <a:p>
            <a:r>
              <a:rPr lang="en-US" altLang="zh-CN" b="1" u="sng">
                <a:solidFill>
                  <a:schemeClr val="bg1"/>
                </a:solidFill>
              </a:rPr>
              <a:t>Turkey</a:t>
            </a:r>
            <a:r>
              <a:rPr lang="en-US" altLang="zh-CN" b="1">
                <a:solidFill>
                  <a:schemeClr val="bg1"/>
                </a:solidFill>
              </a:rPr>
              <a:t>: The national Tobacco control law was amended and signed by the President. The revised law provides 100% smoke-free public and workplaces with some minor exceptions. The first phase of 100% smoke-free public and workplaces will enter into force on 19 May 2008.</a:t>
            </a:r>
            <a:endParaRPr lang="en-US" altLang="zh-CN" b="1" u="sng">
              <a:solidFill>
                <a:schemeClr val="bg1"/>
              </a:solidFill>
            </a:endParaRPr>
          </a:p>
          <a:p>
            <a:endParaRPr lang="en-GB" altLang="zh-CN"/>
          </a:p>
          <a:p>
            <a:endParaRPr lang="en-US" altLang="zh-CN"/>
          </a:p>
        </p:txBody>
      </p:sp>
    </p:spTree>
    <p:extLst>
      <p:ext uri="{BB962C8B-B14F-4D97-AF65-F5344CB8AC3E}">
        <p14:creationId xmlns:p14="http://schemas.microsoft.com/office/powerpoint/2010/main" val="2738224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DE666DB-1B27-4046-A3E6-99D5871631CB}" type="slidenum">
              <a:rPr lang="ko-KR" altLang="en-US"/>
              <a:pPr/>
              <a:t>22</a:t>
            </a:fld>
            <a:endParaRPr lang="en-US" altLang="ko-KR"/>
          </a:p>
        </p:txBody>
      </p:sp>
      <p:sp>
        <p:nvSpPr>
          <p:cNvPr id="34509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1363" indent="-285750">
              <a:defRPr>
                <a:solidFill>
                  <a:schemeClr val="tx1"/>
                </a:solidFill>
                <a:latin typeface="Arial" panose="020B0604020202020204" pitchFamily="34" charset="0"/>
                <a:cs typeface="Arial" panose="020B0604020202020204" pitchFamily="34" charset="0"/>
              </a:defRPr>
            </a:lvl2pPr>
            <a:lvl3pPr marL="1141413" indent="-228600">
              <a:defRPr>
                <a:solidFill>
                  <a:schemeClr val="tx1"/>
                </a:solidFill>
                <a:latin typeface="Arial" panose="020B0604020202020204" pitchFamily="34" charset="0"/>
                <a:cs typeface="Arial" panose="020B0604020202020204" pitchFamily="34" charset="0"/>
              </a:defRPr>
            </a:lvl3pPr>
            <a:lvl4pPr marL="1597025" indent="-228600">
              <a:defRPr>
                <a:solidFill>
                  <a:schemeClr val="tx1"/>
                </a:solidFill>
                <a:latin typeface="Arial" panose="020B0604020202020204" pitchFamily="34" charset="0"/>
                <a:cs typeface="Arial" panose="020B0604020202020204" pitchFamily="34" charset="0"/>
              </a:defRPr>
            </a:lvl4pPr>
            <a:lvl5pPr marL="2054225" indent="-228600">
              <a:defRPr>
                <a:solidFill>
                  <a:schemeClr val="tx1"/>
                </a:solidFill>
                <a:latin typeface="Arial" panose="020B0604020202020204" pitchFamily="34" charset="0"/>
                <a:cs typeface="Arial" panose="020B0604020202020204" pitchFamily="34" charset="0"/>
              </a:defRPr>
            </a:lvl5pPr>
            <a:lvl6pPr marL="25114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C6BC29D-ABBB-4459-A275-476B2F9D85F3}" type="slidenum">
              <a:rPr lang="en-US" altLang="zh-CN" sz="1200"/>
              <a:pPr algn="r"/>
              <a:t>22</a:t>
            </a:fld>
            <a:endParaRPr lang="en-US" altLang="zh-CN" sz="1200"/>
          </a:p>
        </p:txBody>
      </p:sp>
      <p:sp>
        <p:nvSpPr>
          <p:cNvPr id="345091" name="Rectangle 2"/>
          <p:cNvSpPr>
            <a:spLocks noRot="1" noChangeArrowheads="1" noTextEdit="1"/>
          </p:cNvSpPr>
          <p:nvPr>
            <p:ph type="sldImg"/>
          </p:nvPr>
        </p:nvSpPr>
        <p:spPr>
          <a:xfrm>
            <a:off x="917575" y="744538"/>
            <a:ext cx="4962525" cy="3722687"/>
          </a:xfrm>
          <a:ln/>
        </p:spPr>
      </p:sp>
      <p:sp>
        <p:nvSpPr>
          <p:cNvPr id="345092" name="Rectangle 3"/>
          <p:cNvSpPr>
            <a:spLocks noGrp="1" noChangeArrowheads="1"/>
          </p:cNvSpPr>
          <p:nvPr>
            <p:ph type="body" idx="1"/>
          </p:nvPr>
        </p:nvSpPr>
        <p:spPr>
          <a:xfrm>
            <a:off x="681038" y="4713288"/>
            <a:ext cx="5435600" cy="4468812"/>
          </a:xfrm>
        </p:spPr>
        <p:txBody>
          <a:bodyPr lIns="91430" tIns="45716" rIns="91430" bIns="45716"/>
          <a:lstStyle/>
          <a:p>
            <a:r>
              <a:rPr lang="en-GB" altLang="zh-CN" b="1" u="sng">
                <a:solidFill>
                  <a:schemeClr val="bg1"/>
                </a:solidFill>
              </a:rPr>
              <a:t>Egypt</a:t>
            </a:r>
            <a:r>
              <a:rPr lang="en-GB" altLang="zh-CN" b="1">
                <a:solidFill>
                  <a:schemeClr val="bg1"/>
                </a:solidFill>
              </a:rPr>
              <a:t> : </a:t>
            </a:r>
            <a:r>
              <a:rPr lang="en-US" altLang="zh-CN" b="1">
                <a:solidFill>
                  <a:schemeClr val="bg1"/>
                </a:solidFill>
              </a:rPr>
              <a:t>Successful national school-based smoke free campaign held. This is creating 100% smoke-free schools (Ministry of Education in collaboration with MoH and The Directorate of Environmental Affairs).</a:t>
            </a:r>
            <a:endParaRPr lang="en-GB" altLang="zh-CN" b="1" u="sng">
              <a:solidFill>
                <a:schemeClr val="bg1"/>
              </a:solidFill>
            </a:endParaRPr>
          </a:p>
          <a:p>
            <a:r>
              <a:rPr lang="en-GB" altLang="zh-CN" b="1" u="sng">
                <a:solidFill>
                  <a:schemeClr val="bg1"/>
                </a:solidFill>
              </a:rPr>
              <a:t>Brazil</a:t>
            </a:r>
            <a:r>
              <a:rPr lang="en-GB" altLang="zh-CN" b="1">
                <a:solidFill>
                  <a:schemeClr val="bg1"/>
                </a:solidFill>
              </a:rPr>
              <a:t>: </a:t>
            </a:r>
            <a:r>
              <a:rPr lang="en-US" altLang="zh-CN" b="1">
                <a:solidFill>
                  <a:schemeClr val="bg1"/>
                </a:solidFill>
              </a:rPr>
              <a:t>Decree passed on 12 May 2008 to ban smoking in all enclosed public places in Rio de Janeiro. </a:t>
            </a:r>
            <a:endParaRPr lang="en-US" altLang="zh-CN" b="1" u="sng">
              <a:solidFill>
                <a:schemeClr val="bg1"/>
              </a:solidFill>
            </a:endParaRPr>
          </a:p>
          <a:p>
            <a:r>
              <a:rPr lang="en-US" altLang="zh-CN" b="1" u="sng">
                <a:solidFill>
                  <a:schemeClr val="bg1"/>
                </a:solidFill>
              </a:rPr>
              <a:t>Mexico</a:t>
            </a:r>
            <a:r>
              <a:rPr lang="en-US" altLang="zh-CN" b="1">
                <a:solidFill>
                  <a:schemeClr val="bg1"/>
                </a:solidFill>
              </a:rPr>
              <a:t>: Federal Tobacco Control law was approved and a 100% smoke-free law was approved in Mexico City on 30 May 2008, "Health Protection of Non-Smokers Law". The level of compliance is good, even though many actions against the law are under consideration. </a:t>
            </a:r>
            <a:endParaRPr lang="en-US" altLang="zh-CN" b="1" u="sng">
              <a:solidFill>
                <a:schemeClr val="bg1"/>
              </a:solidFill>
            </a:endParaRPr>
          </a:p>
          <a:p>
            <a:r>
              <a:rPr lang="en-US" altLang="zh-CN" b="1" u="sng">
                <a:solidFill>
                  <a:schemeClr val="bg1"/>
                </a:solidFill>
              </a:rPr>
              <a:t>Turkey</a:t>
            </a:r>
            <a:r>
              <a:rPr lang="en-US" altLang="zh-CN" b="1">
                <a:solidFill>
                  <a:schemeClr val="bg1"/>
                </a:solidFill>
              </a:rPr>
              <a:t>: The national Tobacco control law was amended and signed by the President. The revised law provides 100% smoke-free public and workplaces with some minor exceptions. The first phase of 100% smoke-free public and workplaces will enter into force on 19 May 2008.</a:t>
            </a:r>
            <a:endParaRPr lang="en-US" altLang="zh-CN" b="1" u="sng">
              <a:solidFill>
                <a:schemeClr val="bg1"/>
              </a:solidFill>
            </a:endParaRPr>
          </a:p>
          <a:p>
            <a:endParaRPr lang="en-GB" altLang="zh-CN"/>
          </a:p>
          <a:p>
            <a:endParaRPr lang="en-US" altLang="zh-CN"/>
          </a:p>
        </p:txBody>
      </p:sp>
    </p:spTree>
    <p:extLst>
      <p:ext uri="{BB962C8B-B14F-4D97-AF65-F5344CB8AC3E}">
        <p14:creationId xmlns:p14="http://schemas.microsoft.com/office/powerpoint/2010/main" val="85164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7B93798-C949-45F5-9B43-5F24B40208F4}" type="slidenum">
              <a:rPr lang="ko-KR" altLang="en-US"/>
              <a:pPr/>
              <a:t>23</a:t>
            </a:fld>
            <a:endParaRPr lang="en-US" altLang="ko-KR"/>
          </a:p>
        </p:txBody>
      </p:sp>
      <p:sp>
        <p:nvSpPr>
          <p:cNvPr id="34713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1363" indent="-285750">
              <a:defRPr>
                <a:solidFill>
                  <a:schemeClr val="tx1"/>
                </a:solidFill>
                <a:latin typeface="Arial" panose="020B0604020202020204" pitchFamily="34" charset="0"/>
                <a:cs typeface="Arial" panose="020B0604020202020204" pitchFamily="34" charset="0"/>
              </a:defRPr>
            </a:lvl2pPr>
            <a:lvl3pPr marL="1141413" indent="-228600">
              <a:defRPr>
                <a:solidFill>
                  <a:schemeClr val="tx1"/>
                </a:solidFill>
                <a:latin typeface="Arial" panose="020B0604020202020204" pitchFamily="34" charset="0"/>
                <a:cs typeface="Arial" panose="020B0604020202020204" pitchFamily="34" charset="0"/>
              </a:defRPr>
            </a:lvl3pPr>
            <a:lvl4pPr marL="1597025" indent="-228600">
              <a:defRPr>
                <a:solidFill>
                  <a:schemeClr val="tx1"/>
                </a:solidFill>
                <a:latin typeface="Arial" panose="020B0604020202020204" pitchFamily="34" charset="0"/>
                <a:cs typeface="Arial" panose="020B0604020202020204" pitchFamily="34" charset="0"/>
              </a:defRPr>
            </a:lvl4pPr>
            <a:lvl5pPr marL="2054225" indent="-228600">
              <a:defRPr>
                <a:solidFill>
                  <a:schemeClr val="tx1"/>
                </a:solidFill>
                <a:latin typeface="Arial" panose="020B0604020202020204" pitchFamily="34" charset="0"/>
                <a:cs typeface="Arial" panose="020B0604020202020204" pitchFamily="34" charset="0"/>
              </a:defRPr>
            </a:lvl5pPr>
            <a:lvl6pPr marL="25114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E6DD866-7D25-49F5-906D-E6711A34EBDE}" type="slidenum">
              <a:rPr lang="en-US" altLang="zh-CN" sz="1200"/>
              <a:pPr algn="r"/>
              <a:t>23</a:t>
            </a:fld>
            <a:endParaRPr lang="en-US" altLang="zh-CN" sz="1200"/>
          </a:p>
        </p:txBody>
      </p:sp>
      <p:sp>
        <p:nvSpPr>
          <p:cNvPr id="347139" name="Rectangle 2"/>
          <p:cNvSpPr>
            <a:spLocks noRot="1" noChangeArrowheads="1" noTextEdit="1"/>
          </p:cNvSpPr>
          <p:nvPr>
            <p:ph type="sldImg"/>
          </p:nvPr>
        </p:nvSpPr>
        <p:spPr>
          <a:xfrm>
            <a:off x="917575" y="744538"/>
            <a:ext cx="4962525" cy="3722687"/>
          </a:xfrm>
          <a:ln/>
        </p:spPr>
      </p:sp>
      <p:sp>
        <p:nvSpPr>
          <p:cNvPr id="347140" name="Rectangle 3"/>
          <p:cNvSpPr>
            <a:spLocks noGrp="1" noChangeArrowheads="1"/>
          </p:cNvSpPr>
          <p:nvPr>
            <p:ph type="body" idx="1"/>
          </p:nvPr>
        </p:nvSpPr>
        <p:spPr>
          <a:xfrm>
            <a:off x="681038" y="4713288"/>
            <a:ext cx="5435600" cy="4468812"/>
          </a:xfrm>
        </p:spPr>
        <p:txBody>
          <a:bodyPr lIns="91430" tIns="45716" rIns="91430" bIns="45716"/>
          <a:lstStyle/>
          <a:p>
            <a:r>
              <a:rPr lang="en-GB" altLang="zh-CN" b="1" u="sng">
                <a:solidFill>
                  <a:schemeClr val="bg1"/>
                </a:solidFill>
              </a:rPr>
              <a:t>Egypt</a:t>
            </a:r>
            <a:r>
              <a:rPr lang="en-GB" altLang="zh-CN" b="1">
                <a:solidFill>
                  <a:schemeClr val="bg1"/>
                </a:solidFill>
              </a:rPr>
              <a:t> : </a:t>
            </a:r>
            <a:r>
              <a:rPr lang="en-US" altLang="zh-CN" b="1">
                <a:solidFill>
                  <a:schemeClr val="bg1"/>
                </a:solidFill>
              </a:rPr>
              <a:t>Successful national school-based smoke free campaign held. This is creating 100% smoke-free schools (Ministry of Education in collaboration with MoH and The Directorate of Environmental Affairs).</a:t>
            </a:r>
            <a:endParaRPr lang="en-GB" altLang="zh-CN" b="1" u="sng">
              <a:solidFill>
                <a:schemeClr val="bg1"/>
              </a:solidFill>
            </a:endParaRPr>
          </a:p>
          <a:p>
            <a:r>
              <a:rPr lang="en-GB" altLang="zh-CN" b="1" u="sng">
                <a:solidFill>
                  <a:schemeClr val="bg1"/>
                </a:solidFill>
              </a:rPr>
              <a:t>Brazil</a:t>
            </a:r>
            <a:r>
              <a:rPr lang="en-GB" altLang="zh-CN" b="1">
                <a:solidFill>
                  <a:schemeClr val="bg1"/>
                </a:solidFill>
              </a:rPr>
              <a:t>: </a:t>
            </a:r>
            <a:r>
              <a:rPr lang="en-US" altLang="zh-CN" b="1">
                <a:solidFill>
                  <a:schemeClr val="bg1"/>
                </a:solidFill>
              </a:rPr>
              <a:t>Decree passed on 12 May 2008 to ban smoking in all enclosed public places in Rio de Janeiro. </a:t>
            </a:r>
            <a:endParaRPr lang="en-US" altLang="zh-CN" b="1" u="sng">
              <a:solidFill>
                <a:schemeClr val="bg1"/>
              </a:solidFill>
            </a:endParaRPr>
          </a:p>
          <a:p>
            <a:r>
              <a:rPr lang="en-US" altLang="zh-CN" b="1" u="sng">
                <a:solidFill>
                  <a:schemeClr val="bg1"/>
                </a:solidFill>
              </a:rPr>
              <a:t>Mexico</a:t>
            </a:r>
            <a:r>
              <a:rPr lang="en-US" altLang="zh-CN" b="1">
                <a:solidFill>
                  <a:schemeClr val="bg1"/>
                </a:solidFill>
              </a:rPr>
              <a:t>: Federal Tobacco Control law was approved and a 100% smoke-free law was approved in Mexico City on 30 May 2008, "Health Protection of Non-Smokers Law". The level of compliance is good, even though many actions against the law are under consideration. </a:t>
            </a:r>
            <a:endParaRPr lang="en-US" altLang="zh-CN" b="1" u="sng">
              <a:solidFill>
                <a:schemeClr val="bg1"/>
              </a:solidFill>
            </a:endParaRPr>
          </a:p>
          <a:p>
            <a:r>
              <a:rPr lang="en-US" altLang="zh-CN" b="1" u="sng">
                <a:solidFill>
                  <a:schemeClr val="bg1"/>
                </a:solidFill>
              </a:rPr>
              <a:t>Turkey</a:t>
            </a:r>
            <a:r>
              <a:rPr lang="en-US" altLang="zh-CN" b="1">
                <a:solidFill>
                  <a:schemeClr val="bg1"/>
                </a:solidFill>
              </a:rPr>
              <a:t>: The national Tobacco control law was amended and signed by the President. The revised law provides 100% smoke-free public and workplaces with some minor exceptions. The first phase of 100% smoke-free public and workplaces will enter into force on 19 May 2008.</a:t>
            </a:r>
            <a:endParaRPr lang="en-US" altLang="zh-CN" b="1" u="sng">
              <a:solidFill>
                <a:schemeClr val="bg1"/>
              </a:solidFill>
            </a:endParaRPr>
          </a:p>
          <a:p>
            <a:endParaRPr lang="en-GB" altLang="zh-CN"/>
          </a:p>
          <a:p>
            <a:endParaRPr lang="en-US" altLang="zh-CN"/>
          </a:p>
        </p:txBody>
      </p:sp>
    </p:spTree>
    <p:extLst>
      <p:ext uri="{BB962C8B-B14F-4D97-AF65-F5344CB8AC3E}">
        <p14:creationId xmlns:p14="http://schemas.microsoft.com/office/powerpoint/2010/main" val="2425950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173720B-CAB1-474B-819D-3175CD3B6B01}" type="slidenum">
              <a:rPr lang="ko-KR" altLang="en-US"/>
              <a:pPr/>
              <a:t>24</a:t>
            </a:fld>
            <a:endParaRPr lang="en-US" altLang="ko-KR"/>
          </a:p>
        </p:txBody>
      </p:sp>
      <p:sp>
        <p:nvSpPr>
          <p:cNvPr id="34918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1363" indent="-285750">
              <a:defRPr>
                <a:solidFill>
                  <a:schemeClr val="tx1"/>
                </a:solidFill>
                <a:latin typeface="Arial" panose="020B0604020202020204" pitchFamily="34" charset="0"/>
                <a:cs typeface="Arial" panose="020B0604020202020204" pitchFamily="34" charset="0"/>
              </a:defRPr>
            </a:lvl2pPr>
            <a:lvl3pPr marL="1141413" indent="-228600">
              <a:defRPr>
                <a:solidFill>
                  <a:schemeClr val="tx1"/>
                </a:solidFill>
                <a:latin typeface="Arial" panose="020B0604020202020204" pitchFamily="34" charset="0"/>
                <a:cs typeface="Arial" panose="020B0604020202020204" pitchFamily="34" charset="0"/>
              </a:defRPr>
            </a:lvl3pPr>
            <a:lvl4pPr marL="1597025" indent="-228600">
              <a:defRPr>
                <a:solidFill>
                  <a:schemeClr val="tx1"/>
                </a:solidFill>
                <a:latin typeface="Arial" panose="020B0604020202020204" pitchFamily="34" charset="0"/>
                <a:cs typeface="Arial" panose="020B0604020202020204" pitchFamily="34" charset="0"/>
              </a:defRPr>
            </a:lvl4pPr>
            <a:lvl5pPr marL="2054225" indent="-228600">
              <a:defRPr>
                <a:solidFill>
                  <a:schemeClr val="tx1"/>
                </a:solidFill>
                <a:latin typeface="Arial" panose="020B0604020202020204" pitchFamily="34" charset="0"/>
                <a:cs typeface="Arial" panose="020B0604020202020204" pitchFamily="34" charset="0"/>
              </a:defRPr>
            </a:lvl5pPr>
            <a:lvl6pPr marL="25114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7AB0B7C-3372-4C2B-90E1-71F5886B8C32}" type="slidenum">
              <a:rPr lang="en-US" altLang="zh-CN" sz="1200"/>
              <a:pPr algn="r"/>
              <a:t>24</a:t>
            </a:fld>
            <a:endParaRPr lang="en-US" altLang="zh-CN" sz="1200"/>
          </a:p>
        </p:txBody>
      </p:sp>
      <p:sp>
        <p:nvSpPr>
          <p:cNvPr id="349187" name="Rectangle 2"/>
          <p:cNvSpPr>
            <a:spLocks noRot="1" noChangeArrowheads="1" noTextEdit="1"/>
          </p:cNvSpPr>
          <p:nvPr>
            <p:ph type="sldImg"/>
          </p:nvPr>
        </p:nvSpPr>
        <p:spPr>
          <a:xfrm>
            <a:off x="917575" y="744538"/>
            <a:ext cx="4962525" cy="3722687"/>
          </a:xfrm>
          <a:ln/>
        </p:spPr>
      </p:sp>
      <p:sp>
        <p:nvSpPr>
          <p:cNvPr id="349188" name="Rectangle 3"/>
          <p:cNvSpPr>
            <a:spLocks noGrp="1" noChangeArrowheads="1"/>
          </p:cNvSpPr>
          <p:nvPr>
            <p:ph type="body" idx="1"/>
          </p:nvPr>
        </p:nvSpPr>
        <p:spPr/>
        <p:txBody>
          <a:bodyPr lIns="91430" tIns="45716" rIns="91430" bIns="45716"/>
          <a:lstStyle/>
          <a:p>
            <a:r>
              <a:rPr lang="en-GB" altLang="zh-CN" b="1" u="sng">
                <a:solidFill>
                  <a:schemeClr val="bg1"/>
                </a:solidFill>
              </a:rPr>
              <a:t>Egypt</a:t>
            </a:r>
            <a:r>
              <a:rPr lang="en-GB" altLang="zh-CN" b="1">
                <a:solidFill>
                  <a:schemeClr val="bg1"/>
                </a:solidFill>
              </a:rPr>
              <a:t> : </a:t>
            </a:r>
            <a:r>
              <a:rPr lang="en-US" altLang="zh-CN" b="1">
                <a:solidFill>
                  <a:schemeClr val="bg1"/>
                </a:solidFill>
              </a:rPr>
              <a:t>Successful national school-based smoke free campaign held. This is creating 100% smoke-free schools (Ministry of Education in collaboration with MoH and The Directorate of Environmental Affairs).</a:t>
            </a:r>
            <a:endParaRPr lang="en-GB" altLang="zh-CN" b="1" u="sng">
              <a:solidFill>
                <a:schemeClr val="bg1"/>
              </a:solidFill>
            </a:endParaRPr>
          </a:p>
          <a:p>
            <a:r>
              <a:rPr lang="en-GB" altLang="zh-CN" b="1" u="sng">
                <a:solidFill>
                  <a:schemeClr val="bg1"/>
                </a:solidFill>
              </a:rPr>
              <a:t>Brazil</a:t>
            </a:r>
            <a:r>
              <a:rPr lang="en-GB" altLang="zh-CN" b="1">
                <a:solidFill>
                  <a:schemeClr val="bg1"/>
                </a:solidFill>
              </a:rPr>
              <a:t>: </a:t>
            </a:r>
            <a:r>
              <a:rPr lang="en-US" altLang="zh-CN" b="1">
                <a:solidFill>
                  <a:schemeClr val="bg1"/>
                </a:solidFill>
              </a:rPr>
              <a:t>Decree passed on 12 May 2008 to ban smoking in all enclosed public places in Rio de Janeiro. </a:t>
            </a:r>
            <a:endParaRPr lang="en-US" altLang="zh-CN" b="1" u="sng">
              <a:solidFill>
                <a:schemeClr val="bg1"/>
              </a:solidFill>
            </a:endParaRPr>
          </a:p>
          <a:p>
            <a:r>
              <a:rPr lang="en-US" altLang="zh-CN" b="1" u="sng">
                <a:solidFill>
                  <a:schemeClr val="bg1"/>
                </a:solidFill>
              </a:rPr>
              <a:t>Mexico</a:t>
            </a:r>
            <a:r>
              <a:rPr lang="en-US" altLang="zh-CN" b="1">
                <a:solidFill>
                  <a:schemeClr val="bg1"/>
                </a:solidFill>
              </a:rPr>
              <a:t>: Federal Tobacco Control law was approved and a 100% smoke-free law was approved in Mexico City on 30 May 2008, "Health Protection of Non-Smokers Law". The level of compliance is good, even though many actions against the law are under consideration. </a:t>
            </a:r>
            <a:endParaRPr lang="en-US" altLang="zh-CN" b="1" u="sng">
              <a:solidFill>
                <a:schemeClr val="bg1"/>
              </a:solidFill>
            </a:endParaRPr>
          </a:p>
          <a:p>
            <a:r>
              <a:rPr lang="en-US" altLang="zh-CN" b="1" u="sng">
                <a:solidFill>
                  <a:schemeClr val="bg1"/>
                </a:solidFill>
              </a:rPr>
              <a:t>Turkey</a:t>
            </a:r>
            <a:r>
              <a:rPr lang="en-US" altLang="zh-CN" b="1">
                <a:solidFill>
                  <a:schemeClr val="bg1"/>
                </a:solidFill>
              </a:rPr>
              <a:t>: The national Tobacco control law was amended and signed by the President. The revised law provides 100% smoke-free public and workplaces with some minor exceptions. The first phase of 100% smoke-free public and workplaces will enter into force on 19 May 2008.</a:t>
            </a:r>
            <a:endParaRPr lang="en-US" altLang="zh-CN" b="1" u="sng">
              <a:solidFill>
                <a:schemeClr val="bg1"/>
              </a:solidFill>
            </a:endParaRPr>
          </a:p>
          <a:p>
            <a:endParaRPr lang="en-GB" altLang="zh-CN"/>
          </a:p>
          <a:p>
            <a:endParaRPr lang="en-US" altLang="zh-CN"/>
          </a:p>
        </p:txBody>
      </p:sp>
    </p:spTree>
    <p:extLst>
      <p:ext uri="{BB962C8B-B14F-4D97-AF65-F5344CB8AC3E}">
        <p14:creationId xmlns:p14="http://schemas.microsoft.com/office/powerpoint/2010/main" val="2938615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5D4766C-D283-4F50-96F2-D15E588010F9}" type="slidenum">
              <a:rPr lang="ko-KR" altLang="en-US"/>
              <a:pPr/>
              <a:t>26</a:t>
            </a:fld>
            <a:endParaRPr lang="en-US" altLang="ko-KR"/>
          </a:p>
        </p:txBody>
      </p:sp>
      <p:sp>
        <p:nvSpPr>
          <p:cNvPr id="35123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1363" indent="-285750">
              <a:defRPr>
                <a:solidFill>
                  <a:schemeClr val="tx1"/>
                </a:solidFill>
                <a:latin typeface="Arial" panose="020B0604020202020204" pitchFamily="34" charset="0"/>
                <a:cs typeface="Arial" panose="020B0604020202020204" pitchFamily="34" charset="0"/>
              </a:defRPr>
            </a:lvl2pPr>
            <a:lvl3pPr marL="1141413" indent="-228600">
              <a:defRPr>
                <a:solidFill>
                  <a:schemeClr val="tx1"/>
                </a:solidFill>
                <a:latin typeface="Arial" panose="020B0604020202020204" pitchFamily="34" charset="0"/>
                <a:cs typeface="Arial" panose="020B0604020202020204" pitchFamily="34" charset="0"/>
              </a:defRPr>
            </a:lvl3pPr>
            <a:lvl4pPr marL="1597025" indent="-228600">
              <a:defRPr>
                <a:solidFill>
                  <a:schemeClr val="tx1"/>
                </a:solidFill>
                <a:latin typeface="Arial" panose="020B0604020202020204" pitchFamily="34" charset="0"/>
                <a:cs typeface="Arial" panose="020B0604020202020204" pitchFamily="34" charset="0"/>
              </a:defRPr>
            </a:lvl4pPr>
            <a:lvl5pPr marL="2054225" indent="-228600">
              <a:defRPr>
                <a:solidFill>
                  <a:schemeClr val="tx1"/>
                </a:solidFill>
                <a:latin typeface="Arial" panose="020B0604020202020204" pitchFamily="34" charset="0"/>
                <a:cs typeface="Arial" panose="020B0604020202020204" pitchFamily="34" charset="0"/>
              </a:defRPr>
            </a:lvl5pPr>
            <a:lvl6pPr marL="25114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9975A04-AC5C-446F-B821-42F8112532DA}" type="slidenum">
              <a:rPr lang="en-US" altLang="zh-CN" sz="1200"/>
              <a:pPr algn="r"/>
              <a:t>26</a:t>
            </a:fld>
            <a:endParaRPr lang="en-US" altLang="zh-CN" sz="1200"/>
          </a:p>
        </p:txBody>
      </p:sp>
      <p:sp>
        <p:nvSpPr>
          <p:cNvPr id="351235" name="Rectangle 2"/>
          <p:cNvSpPr>
            <a:spLocks noRot="1" noChangeArrowheads="1" noTextEdit="1"/>
          </p:cNvSpPr>
          <p:nvPr>
            <p:ph type="sldImg"/>
          </p:nvPr>
        </p:nvSpPr>
        <p:spPr>
          <a:xfrm>
            <a:off x="917575" y="744538"/>
            <a:ext cx="4962525" cy="3722687"/>
          </a:xfrm>
          <a:ln/>
        </p:spPr>
      </p:sp>
      <p:sp>
        <p:nvSpPr>
          <p:cNvPr id="351236" name="Rectangle 3"/>
          <p:cNvSpPr>
            <a:spLocks noGrp="1" noChangeArrowheads="1"/>
          </p:cNvSpPr>
          <p:nvPr>
            <p:ph type="body" idx="1"/>
          </p:nvPr>
        </p:nvSpPr>
        <p:spPr/>
        <p:txBody>
          <a:bodyPr lIns="91430" tIns="45716" rIns="91430" bIns="45716"/>
          <a:lstStyle/>
          <a:p>
            <a:r>
              <a:rPr lang="en-GB" altLang="zh-CN" sz="1000" b="1" u="sng">
                <a:solidFill>
                  <a:schemeClr val="bg1"/>
                </a:solidFill>
              </a:rPr>
              <a:t>Indonesia</a:t>
            </a:r>
            <a:r>
              <a:rPr lang="en-GB" altLang="zh-CN" sz="1000" b="1">
                <a:solidFill>
                  <a:schemeClr val="bg1"/>
                </a:solidFill>
              </a:rPr>
              <a:t>:</a:t>
            </a:r>
            <a:r>
              <a:rPr lang="en-US" altLang="zh-CN" sz="1000" b="1">
                <a:solidFill>
                  <a:schemeClr val="bg1"/>
                </a:solidFill>
              </a:rPr>
              <a:t> A top referral hospital and the Indonesian Medical Association developed new tobacco cessation centers in hospitals and private practice clinics (2008).</a:t>
            </a:r>
          </a:p>
          <a:p>
            <a:r>
              <a:rPr lang="en-US" altLang="zh-CN" sz="1000" b="1">
                <a:solidFill>
                  <a:schemeClr val="bg1"/>
                </a:solidFill>
              </a:rPr>
              <a:t>Bangladesh - National workshop on cessation held in May 2008.</a:t>
            </a:r>
          </a:p>
          <a:p>
            <a:r>
              <a:rPr lang="en-US" altLang="zh-CN" sz="1000" b="1" u="sng">
                <a:solidFill>
                  <a:schemeClr val="bg1"/>
                </a:solidFill>
              </a:rPr>
              <a:t>India</a:t>
            </a:r>
            <a:r>
              <a:rPr lang="en-US" altLang="zh-CN" sz="1000" b="1">
                <a:solidFill>
                  <a:schemeClr val="bg1"/>
                </a:solidFill>
              </a:rPr>
              <a:t>: STCCs of Tamil Nadu, West Bengal and Delhi have conducted workshops on Tobacco Cessation and training of trainers in Tobacco-Free Dental &amp; Medical Colleges, as well as other training sessions on cessation (June 2008).</a:t>
            </a:r>
          </a:p>
          <a:p>
            <a:r>
              <a:rPr lang="en-US" altLang="zh-CN" sz="1000" b="1" u="sng">
                <a:solidFill>
                  <a:schemeClr val="bg1"/>
                </a:solidFill>
              </a:rPr>
              <a:t>China</a:t>
            </a:r>
            <a:r>
              <a:rPr lang="en-US" altLang="zh-CN" sz="1000" b="1">
                <a:solidFill>
                  <a:schemeClr val="bg1"/>
                </a:solidFill>
              </a:rPr>
              <a:t>:  New cessation guidelines have been produced by Chaoyang Hospital.  The draft guidelines were distributed at the Smoke Free Hospital Seminar held in Beijing in February 2008, as were the Chinese version of the WHO Guidelines for protection from SHS (March 2008). </a:t>
            </a:r>
          </a:p>
          <a:p>
            <a:r>
              <a:rPr lang="en-US" altLang="zh-CN" sz="1000" b="1" u="sng">
                <a:solidFill>
                  <a:schemeClr val="bg1"/>
                </a:solidFill>
              </a:rPr>
              <a:t>Iran</a:t>
            </a:r>
            <a:r>
              <a:rPr lang="en-US" altLang="zh-CN" sz="1000" b="1">
                <a:solidFill>
                  <a:schemeClr val="bg1"/>
                </a:solidFill>
              </a:rPr>
              <a:t> </a:t>
            </a:r>
            <a:r>
              <a:rPr lang="en-GB" altLang="zh-CN" sz="1000" b="1">
                <a:solidFill>
                  <a:schemeClr val="bg1"/>
                </a:solidFill>
              </a:rPr>
              <a:t>- Lots of work on cessation training - national training of trainers workshop on cessation, over 100 cessation centres set up.</a:t>
            </a:r>
          </a:p>
          <a:p>
            <a:r>
              <a:rPr lang="en-GB" altLang="zh-CN" sz="1000" b="1" u="sng">
                <a:solidFill>
                  <a:schemeClr val="bg1"/>
                </a:solidFill>
              </a:rPr>
              <a:t>Ghana</a:t>
            </a:r>
            <a:r>
              <a:rPr lang="en-GB" altLang="zh-CN" sz="1000" b="1">
                <a:solidFill>
                  <a:schemeClr val="bg1"/>
                </a:solidFill>
              </a:rPr>
              <a:t>: Training workshops for PHC providers on cessation counselling services in 12 health facilities. Guide for PHC providers to do cessation counselling has been developed (2007). </a:t>
            </a:r>
          </a:p>
          <a:p>
            <a:r>
              <a:rPr lang="en-GB" altLang="zh-CN" sz="1000" b="1" u="sng">
                <a:solidFill>
                  <a:schemeClr val="bg1"/>
                </a:solidFill>
              </a:rPr>
              <a:t>Nigeria</a:t>
            </a:r>
            <a:r>
              <a:rPr lang="en-GB" altLang="zh-CN" sz="1000" b="1">
                <a:solidFill>
                  <a:schemeClr val="bg1"/>
                </a:solidFill>
              </a:rPr>
              <a:t>: Training workshops have been conducted to train PHC providers on brief cessation advice. Provision of Incentives (blood pressure monitors) to encourage PHC providers to include cessation support as a component of the NCDs treatment (2007-2008) .</a:t>
            </a:r>
          </a:p>
          <a:p>
            <a:r>
              <a:rPr lang="en-GB" altLang="zh-CN" sz="1000" b="1" u="sng">
                <a:solidFill>
                  <a:schemeClr val="bg1"/>
                </a:solidFill>
              </a:rPr>
              <a:t>Nepal</a:t>
            </a:r>
            <a:r>
              <a:rPr lang="en-GB" altLang="zh-CN" sz="1000" b="1">
                <a:solidFill>
                  <a:schemeClr val="bg1"/>
                </a:solidFill>
              </a:rPr>
              <a:t>: Identification of smokers and provision of brief cessation advice have been incorporated into primary health care for chronic respiratory diseases and Tuberculosis(2007- June 2008).</a:t>
            </a:r>
            <a:endParaRPr lang="en-US" altLang="zh-CN" sz="1000" b="1">
              <a:solidFill>
                <a:schemeClr val="bg1"/>
              </a:solidFill>
            </a:endParaRPr>
          </a:p>
          <a:p>
            <a:endParaRPr lang="en-GB" altLang="zh-CN" sz="1000"/>
          </a:p>
          <a:p>
            <a:endParaRPr lang="en-US" altLang="zh-CN" sz="1000"/>
          </a:p>
        </p:txBody>
      </p:sp>
    </p:spTree>
    <p:extLst>
      <p:ext uri="{BB962C8B-B14F-4D97-AF65-F5344CB8AC3E}">
        <p14:creationId xmlns:p14="http://schemas.microsoft.com/office/powerpoint/2010/main" val="199902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50E1E55-E057-446E-9641-E9A5AC558A3C}" type="slidenum">
              <a:rPr lang="ko-KR" altLang="en-US"/>
              <a:pPr/>
              <a:t>27</a:t>
            </a:fld>
            <a:endParaRPr lang="en-US" altLang="ko-KR"/>
          </a:p>
        </p:txBody>
      </p:sp>
      <p:sp>
        <p:nvSpPr>
          <p:cNvPr id="36966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1363" indent="-285750">
              <a:defRPr>
                <a:solidFill>
                  <a:schemeClr val="tx1"/>
                </a:solidFill>
                <a:latin typeface="Arial" panose="020B0604020202020204" pitchFamily="34" charset="0"/>
                <a:cs typeface="Arial" panose="020B0604020202020204" pitchFamily="34" charset="0"/>
              </a:defRPr>
            </a:lvl2pPr>
            <a:lvl3pPr marL="1141413" indent="-228600">
              <a:defRPr>
                <a:solidFill>
                  <a:schemeClr val="tx1"/>
                </a:solidFill>
                <a:latin typeface="Arial" panose="020B0604020202020204" pitchFamily="34" charset="0"/>
                <a:cs typeface="Arial" panose="020B0604020202020204" pitchFamily="34" charset="0"/>
              </a:defRPr>
            </a:lvl3pPr>
            <a:lvl4pPr marL="1597025" indent="-228600">
              <a:defRPr>
                <a:solidFill>
                  <a:schemeClr val="tx1"/>
                </a:solidFill>
                <a:latin typeface="Arial" panose="020B0604020202020204" pitchFamily="34" charset="0"/>
                <a:cs typeface="Arial" panose="020B0604020202020204" pitchFamily="34" charset="0"/>
              </a:defRPr>
            </a:lvl4pPr>
            <a:lvl5pPr marL="2054225" indent="-228600">
              <a:defRPr>
                <a:solidFill>
                  <a:schemeClr val="tx1"/>
                </a:solidFill>
                <a:latin typeface="Arial" panose="020B0604020202020204" pitchFamily="34" charset="0"/>
                <a:cs typeface="Arial" panose="020B0604020202020204" pitchFamily="34" charset="0"/>
              </a:defRPr>
            </a:lvl5pPr>
            <a:lvl6pPr marL="25114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EA299BC0-1D4C-4AF3-B61E-FEB0E6E29D7A}" type="slidenum">
              <a:rPr lang="en-US" altLang="zh-CN" sz="1200"/>
              <a:pPr algn="r"/>
              <a:t>27</a:t>
            </a:fld>
            <a:endParaRPr lang="en-US" altLang="zh-CN" sz="1200"/>
          </a:p>
        </p:txBody>
      </p:sp>
      <p:sp>
        <p:nvSpPr>
          <p:cNvPr id="369667" name="Rectangle 2"/>
          <p:cNvSpPr>
            <a:spLocks noRot="1" noChangeArrowheads="1" noTextEdit="1"/>
          </p:cNvSpPr>
          <p:nvPr>
            <p:ph type="sldImg"/>
          </p:nvPr>
        </p:nvSpPr>
        <p:spPr>
          <a:xfrm>
            <a:off x="917575" y="744538"/>
            <a:ext cx="4962525" cy="3722687"/>
          </a:xfrm>
          <a:ln/>
        </p:spPr>
      </p:sp>
      <p:sp>
        <p:nvSpPr>
          <p:cNvPr id="369668" name="Rectangle 3"/>
          <p:cNvSpPr>
            <a:spLocks noGrp="1" noChangeArrowheads="1"/>
          </p:cNvSpPr>
          <p:nvPr>
            <p:ph type="body" idx="1"/>
          </p:nvPr>
        </p:nvSpPr>
        <p:spPr/>
        <p:txBody>
          <a:bodyPr lIns="91430" tIns="45716" rIns="91430" bIns="45716"/>
          <a:lstStyle/>
          <a:p>
            <a:r>
              <a:rPr lang="en-GB" altLang="zh-CN" sz="1000" b="1" u="sng">
                <a:solidFill>
                  <a:schemeClr val="bg1"/>
                </a:solidFill>
              </a:rPr>
              <a:t>Indonesia</a:t>
            </a:r>
            <a:r>
              <a:rPr lang="en-GB" altLang="zh-CN" sz="1000" b="1">
                <a:solidFill>
                  <a:schemeClr val="bg1"/>
                </a:solidFill>
              </a:rPr>
              <a:t>:</a:t>
            </a:r>
            <a:r>
              <a:rPr lang="en-US" altLang="zh-CN" sz="1000" b="1">
                <a:solidFill>
                  <a:schemeClr val="bg1"/>
                </a:solidFill>
              </a:rPr>
              <a:t> A top referral hospital and the Indonesian Medical Association developed new tobacco cessation centers in hospitals and private practice clinics (2008).</a:t>
            </a:r>
          </a:p>
          <a:p>
            <a:r>
              <a:rPr lang="en-US" altLang="zh-CN" sz="1000" b="1">
                <a:solidFill>
                  <a:schemeClr val="bg1"/>
                </a:solidFill>
              </a:rPr>
              <a:t>Bangladesh - National workshop on cessation held in May 2008.</a:t>
            </a:r>
          </a:p>
          <a:p>
            <a:r>
              <a:rPr lang="en-US" altLang="zh-CN" sz="1000" b="1" u="sng">
                <a:solidFill>
                  <a:schemeClr val="bg1"/>
                </a:solidFill>
              </a:rPr>
              <a:t>India</a:t>
            </a:r>
            <a:r>
              <a:rPr lang="en-US" altLang="zh-CN" sz="1000" b="1">
                <a:solidFill>
                  <a:schemeClr val="bg1"/>
                </a:solidFill>
              </a:rPr>
              <a:t>: STCCs of Tamil Nadu, West Bengal and Delhi have conducted workshops on Tobacco Cessation and training of trainers in Tobacco-Free Dental &amp; Medical Colleges, as well as other training sessions on cessation (June 2008).</a:t>
            </a:r>
          </a:p>
          <a:p>
            <a:r>
              <a:rPr lang="en-US" altLang="zh-CN" sz="1000" b="1" u="sng">
                <a:solidFill>
                  <a:schemeClr val="bg1"/>
                </a:solidFill>
              </a:rPr>
              <a:t>China</a:t>
            </a:r>
            <a:r>
              <a:rPr lang="en-US" altLang="zh-CN" sz="1000" b="1">
                <a:solidFill>
                  <a:schemeClr val="bg1"/>
                </a:solidFill>
              </a:rPr>
              <a:t>:  New cessation guidelines have been produced by Chaoyang Hospital.  The draft guidelines were distributed at the Smoke Free Hospital Seminar held in Beijing in February 2008, as were the Chinese version of the WHO Guidelines for protection from SHS (March 2008). </a:t>
            </a:r>
          </a:p>
          <a:p>
            <a:r>
              <a:rPr lang="en-US" altLang="zh-CN" sz="1000" b="1" u="sng">
                <a:solidFill>
                  <a:schemeClr val="bg1"/>
                </a:solidFill>
              </a:rPr>
              <a:t>Iran</a:t>
            </a:r>
            <a:r>
              <a:rPr lang="en-US" altLang="zh-CN" sz="1000" b="1">
                <a:solidFill>
                  <a:schemeClr val="bg1"/>
                </a:solidFill>
              </a:rPr>
              <a:t> </a:t>
            </a:r>
            <a:r>
              <a:rPr lang="en-GB" altLang="zh-CN" sz="1000" b="1">
                <a:solidFill>
                  <a:schemeClr val="bg1"/>
                </a:solidFill>
              </a:rPr>
              <a:t>- Lots of work on cessation training - national training of trainers workshop on cessation, over 100 cessation centres set up.</a:t>
            </a:r>
          </a:p>
          <a:p>
            <a:r>
              <a:rPr lang="en-GB" altLang="zh-CN" sz="1000" b="1" u="sng">
                <a:solidFill>
                  <a:schemeClr val="bg1"/>
                </a:solidFill>
              </a:rPr>
              <a:t>Ghana</a:t>
            </a:r>
            <a:r>
              <a:rPr lang="en-GB" altLang="zh-CN" sz="1000" b="1">
                <a:solidFill>
                  <a:schemeClr val="bg1"/>
                </a:solidFill>
              </a:rPr>
              <a:t>: Training workshops for PHC providers on cessation counselling services in 12 health facilities. Guide for PHC providers to do cessation counselling has been developed (2007). </a:t>
            </a:r>
          </a:p>
          <a:p>
            <a:r>
              <a:rPr lang="en-GB" altLang="zh-CN" sz="1000" b="1" u="sng">
                <a:solidFill>
                  <a:schemeClr val="bg1"/>
                </a:solidFill>
              </a:rPr>
              <a:t>Nigeria</a:t>
            </a:r>
            <a:r>
              <a:rPr lang="en-GB" altLang="zh-CN" sz="1000" b="1">
                <a:solidFill>
                  <a:schemeClr val="bg1"/>
                </a:solidFill>
              </a:rPr>
              <a:t>: Training workshops have been conducted to train PHC providers on brief cessation advice. Provision of Incentives (blood pressure monitors) to encourage PHC providers to include cessation support as a component of the NCDs treatment (2007-2008) .</a:t>
            </a:r>
          </a:p>
          <a:p>
            <a:r>
              <a:rPr lang="en-GB" altLang="zh-CN" sz="1000" b="1" u="sng">
                <a:solidFill>
                  <a:schemeClr val="bg1"/>
                </a:solidFill>
              </a:rPr>
              <a:t>Nepal</a:t>
            </a:r>
            <a:r>
              <a:rPr lang="en-GB" altLang="zh-CN" sz="1000" b="1">
                <a:solidFill>
                  <a:schemeClr val="bg1"/>
                </a:solidFill>
              </a:rPr>
              <a:t>: Identification of smokers and provision of brief cessation advice have been incorporated into primary health care for chronic respiratory diseases and Tuberculosis(2007- June 2008).</a:t>
            </a:r>
            <a:endParaRPr lang="en-US" altLang="zh-CN" sz="1000" b="1">
              <a:solidFill>
                <a:schemeClr val="bg1"/>
              </a:solidFill>
            </a:endParaRPr>
          </a:p>
          <a:p>
            <a:endParaRPr lang="en-GB" altLang="zh-CN" sz="1000"/>
          </a:p>
          <a:p>
            <a:endParaRPr lang="en-US" altLang="zh-CN" sz="1000"/>
          </a:p>
        </p:txBody>
      </p:sp>
    </p:spTree>
    <p:extLst>
      <p:ext uri="{BB962C8B-B14F-4D97-AF65-F5344CB8AC3E}">
        <p14:creationId xmlns:p14="http://schemas.microsoft.com/office/powerpoint/2010/main" val="960155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F610D58-1ACA-4140-BAE9-75A76938E3A1}" type="slidenum">
              <a:rPr lang="ko-KR" altLang="en-US"/>
              <a:pPr/>
              <a:t>28</a:t>
            </a:fld>
            <a:endParaRPr lang="en-US" altLang="ko-KR"/>
          </a:p>
        </p:txBody>
      </p:sp>
      <p:sp>
        <p:nvSpPr>
          <p:cNvPr id="35533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1363" indent="-285750">
              <a:defRPr>
                <a:solidFill>
                  <a:schemeClr val="tx1"/>
                </a:solidFill>
                <a:latin typeface="Arial" panose="020B0604020202020204" pitchFamily="34" charset="0"/>
                <a:cs typeface="Arial" panose="020B0604020202020204" pitchFamily="34" charset="0"/>
              </a:defRPr>
            </a:lvl2pPr>
            <a:lvl3pPr marL="1141413" indent="-228600">
              <a:defRPr>
                <a:solidFill>
                  <a:schemeClr val="tx1"/>
                </a:solidFill>
                <a:latin typeface="Arial" panose="020B0604020202020204" pitchFamily="34" charset="0"/>
                <a:cs typeface="Arial" panose="020B0604020202020204" pitchFamily="34" charset="0"/>
              </a:defRPr>
            </a:lvl3pPr>
            <a:lvl4pPr marL="1597025" indent="-228600">
              <a:defRPr>
                <a:solidFill>
                  <a:schemeClr val="tx1"/>
                </a:solidFill>
                <a:latin typeface="Arial" panose="020B0604020202020204" pitchFamily="34" charset="0"/>
                <a:cs typeface="Arial" panose="020B0604020202020204" pitchFamily="34" charset="0"/>
              </a:defRPr>
            </a:lvl4pPr>
            <a:lvl5pPr marL="2054225" indent="-228600">
              <a:defRPr>
                <a:solidFill>
                  <a:schemeClr val="tx1"/>
                </a:solidFill>
                <a:latin typeface="Arial" panose="020B0604020202020204" pitchFamily="34" charset="0"/>
                <a:cs typeface="Arial" panose="020B0604020202020204" pitchFamily="34" charset="0"/>
              </a:defRPr>
            </a:lvl5pPr>
            <a:lvl6pPr marL="25114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5CD5C74-DC42-42F5-A99D-7602510A6114}" type="slidenum">
              <a:rPr lang="en-US" altLang="zh-CN" sz="1200"/>
              <a:pPr algn="r"/>
              <a:t>28</a:t>
            </a:fld>
            <a:endParaRPr lang="en-US" altLang="zh-CN" sz="1200"/>
          </a:p>
        </p:txBody>
      </p:sp>
      <p:sp>
        <p:nvSpPr>
          <p:cNvPr id="355331" name="Rectangle 2"/>
          <p:cNvSpPr>
            <a:spLocks noRot="1" noChangeArrowheads="1" noTextEdit="1"/>
          </p:cNvSpPr>
          <p:nvPr>
            <p:ph type="sldImg"/>
          </p:nvPr>
        </p:nvSpPr>
        <p:spPr>
          <a:xfrm>
            <a:off x="917575" y="744538"/>
            <a:ext cx="4962525" cy="3722687"/>
          </a:xfrm>
          <a:ln/>
        </p:spPr>
      </p:sp>
      <p:sp>
        <p:nvSpPr>
          <p:cNvPr id="355332" name="Rectangle 3"/>
          <p:cNvSpPr>
            <a:spLocks noGrp="1" noChangeArrowheads="1"/>
          </p:cNvSpPr>
          <p:nvPr>
            <p:ph type="body" idx="1"/>
          </p:nvPr>
        </p:nvSpPr>
        <p:spPr/>
        <p:txBody>
          <a:bodyPr lIns="91430" tIns="45716" rIns="91430" bIns="45716"/>
          <a:lstStyle/>
          <a:p>
            <a:r>
              <a:rPr lang="en-US" altLang="zh-CN" b="1" u="sng">
                <a:solidFill>
                  <a:schemeClr val="bg1"/>
                </a:solidFill>
              </a:rPr>
              <a:t>Mexico</a:t>
            </a:r>
            <a:r>
              <a:rPr lang="en-US" altLang="zh-CN" b="1">
                <a:solidFill>
                  <a:schemeClr val="bg1"/>
                </a:solidFill>
              </a:rPr>
              <a:t>: The new federal law in Mexico includes health warnings (30% of front with a pictogram, 100% of back, 100% of one lateral), a ban on misleading descriptors.</a:t>
            </a:r>
          </a:p>
          <a:p>
            <a:r>
              <a:rPr lang="en-US" altLang="zh-CN" b="1" u="sng">
                <a:solidFill>
                  <a:schemeClr val="bg1"/>
                </a:solidFill>
              </a:rPr>
              <a:t>Brazil</a:t>
            </a:r>
            <a:r>
              <a:rPr lang="en-US" altLang="zh-CN" b="1">
                <a:solidFill>
                  <a:schemeClr val="bg1"/>
                </a:solidFill>
              </a:rPr>
              <a:t>: A new set of health warnings was presented on WNTD. </a:t>
            </a:r>
          </a:p>
          <a:p>
            <a:r>
              <a:rPr lang="en-US" altLang="zh-CN" b="1" u="sng">
                <a:solidFill>
                  <a:schemeClr val="bg1"/>
                </a:solidFill>
              </a:rPr>
              <a:t>Bangladesh</a:t>
            </a:r>
            <a:r>
              <a:rPr lang="en-US" altLang="zh-CN" b="1">
                <a:solidFill>
                  <a:schemeClr val="bg1"/>
                </a:solidFill>
              </a:rPr>
              <a:t>: Consistent dissemination of anti-tobacco messages in national print and electronic media. Taskforce Committees have been activated in regions/districts in order to advocate on health warnings.</a:t>
            </a:r>
          </a:p>
          <a:p>
            <a:r>
              <a:rPr lang="en-US" altLang="zh-CN" b="1" u="sng">
                <a:solidFill>
                  <a:schemeClr val="bg1"/>
                </a:solidFill>
              </a:rPr>
              <a:t>Viet Nam</a:t>
            </a:r>
            <a:r>
              <a:rPr lang="en-US" altLang="zh-CN" b="1">
                <a:solidFill>
                  <a:schemeClr val="bg1"/>
                </a:solidFill>
              </a:rPr>
              <a:t>: The regulation on new health warnings became effective on 1 April 2008. There are two text health warnings covering 30% of the two main surfaces.</a:t>
            </a:r>
          </a:p>
          <a:p>
            <a:r>
              <a:rPr lang="en-US" altLang="zh-CN" b="1" u="sng">
                <a:solidFill>
                  <a:schemeClr val="bg1"/>
                </a:solidFill>
              </a:rPr>
              <a:t>Poland</a:t>
            </a:r>
            <a:r>
              <a:rPr lang="en-US" altLang="zh-CN" b="1">
                <a:solidFill>
                  <a:schemeClr val="bg1"/>
                </a:solidFill>
              </a:rPr>
              <a:t>: three-month long national education campaign about the threat of tobacco use and passive smoking and health promotion amongst children and teenagers (mainly 16-19 years old) started on 31 May 2008.</a:t>
            </a:r>
          </a:p>
          <a:p>
            <a:r>
              <a:rPr lang="en-US" altLang="zh-CN" b="1" u="sng">
                <a:solidFill>
                  <a:schemeClr val="bg1"/>
                </a:solidFill>
              </a:rPr>
              <a:t>Egypt</a:t>
            </a:r>
            <a:r>
              <a:rPr lang="en-US" altLang="zh-CN" b="1">
                <a:solidFill>
                  <a:schemeClr val="bg1"/>
                </a:solidFill>
              </a:rPr>
              <a:t> </a:t>
            </a:r>
            <a:r>
              <a:rPr lang="en-GB" altLang="zh-CN" b="1">
                <a:solidFill>
                  <a:schemeClr val="bg1"/>
                </a:solidFill>
              </a:rPr>
              <a:t>- new health warnings now available.</a:t>
            </a:r>
            <a:endParaRPr lang="en-US" altLang="zh-CN" b="1">
              <a:solidFill>
                <a:schemeClr val="bg1"/>
              </a:solidFill>
            </a:endParaRPr>
          </a:p>
          <a:p>
            <a:endParaRPr lang="en-GB" altLang="zh-CN"/>
          </a:p>
          <a:p>
            <a:endParaRPr lang="en-US" altLang="zh-CN"/>
          </a:p>
        </p:txBody>
      </p:sp>
    </p:spTree>
    <p:extLst>
      <p:ext uri="{BB962C8B-B14F-4D97-AF65-F5344CB8AC3E}">
        <p14:creationId xmlns:p14="http://schemas.microsoft.com/office/powerpoint/2010/main" val="2714616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511828D-44D0-48A8-9A7E-D55035020AE3}" type="slidenum">
              <a:rPr lang="ko-KR" altLang="en-US"/>
              <a:pPr/>
              <a:t>29</a:t>
            </a:fld>
            <a:endParaRPr lang="en-US" altLang="ko-KR"/>
          </a:p>
        </p:txBody>
      </p:sp>
      <p:sp>
        <p:nvSpPr>
          <p:cNvPr id="35737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1363" indent="-285750">
              <a:defRPr>
                <a:solidFill>
                  <a:schemeClr val="tx1"/>
                </a:solidFill>
                <a:latin typeface="Arial" panose="020B0604020202020204" pitchFamily="34" charset="0"/>
                <a:cs typeface="Arial" panose="020B0604020202020204" pitchFamily="34" charset="0"/>
              </a:defRPr>
            </a:lvl2pPr>
            <a:lvl3pPr marL="1141413" indent="-228600">
              <a:defRPr>
                <a:solidFill>
                  <a:schemeClr val="tx1"/>
                </a:solidFill>
                <a:latin typeface="Arial" panose="020B0604020202020204" pitchFamily="34" charset="0"/>
                <a:cs typeface="Arial" panose="020B0604020202020204" pitchFamily="34" charset="0"/>
              </a:defRPr>
            </a:lvl3pPr>
            <a:lvl4pPr marL="1597025" indent="-228600">
              <a:defRPr>
                <a:solidFill>
                  <a:schemeClr val="tx1"/>
                </a:solidFill>
                <a:latin typeface="Arial" panose="020B0604020202020204" pitchFamily="34" charset="0"/>
                <a:cs typeface="Arial" panose="020B0604020202020204" pitchFamily="34" charset="0"/>
              </a:defRPr>
            </a:lvl4pPr>
            <a:lvl5pPr marL="2054225" indent="-228600">
              <a:defRPr>
                <a:solidFill>
                  <a:schemeClr val="tx1"/>
                </a:solidFill>
                <a:latin typeface="Arial" panose="020B0604020202020204" pitchFamily="34" charset="0"/>
                <a:cs typeface="Arial" panose="020B0604020202020204" pitchFamily="34" charset="0"/>
              </a:defRPr>
            </a:lvl5pPr>
            <a:lvl6pPr marL="25114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EA4E18F5-99A9-4999-A812-1759AAF9155E}" type="slidenum">
              <a:rPr lang="en-US" altLang="zh-CN" sz="1200"/>
              <a:pPr algn="r"/>
              <a:t>29</a:t>
            </a:fld>
            <a:endParaRPr lang="en-US" altLang="zh-CN" sz="1200"/>
          </a:p>
        </p:txBody>
      </p:sp>
      <p:sp>
        <p:nvSpPr>
          <p:cNvPr id="357379" name="Rectangle 2"/>
          <p:cNvSpPr>
            <a:spLocks noRot="1" noChangeArrowheads="1" noTextEdit="1"/>
          </p:cNvSpPr>
          <p:nvPr>
            <p:ph type="sldImg"/>
          </p:nvPr>
        </p:nvSpPr>
        <p:spPr>
          <a:xfrm>
            <a:off x="917575" y="744538"/>
            <a:ext cx="4962525" cy="3722687"/>
          </a:xfrm>
          <a:ln/>
        </p:spPr>
      </p:sp>
      <p:sp>
        <p:nvSpPr>
          <p:cNvPr id="357380" name="Rectangle 3"/>
          <p:cNvSpPr>
            <a:spLocks noGrp="1" noChangeArrowheads="1"/>
          </p:cNvSpPr>
          <p:nvPr>
            <p:ph type="body" idx="1"/>
          </p:nvPr>
        </p:nvSpPr>
        <p:spPr/>
        <p:txBody>
          <a:bodyPr lIns="91430" tIns="45716" rIns="91430" bIns="45716"/>
          <a:lstStyle/>
          <a:p>
            <a:r>
              <a:rPr lang="en-US" altLang="zh-CN" b="1" u="sng">
                <a:solidFill>
                  <a:schemeClr val="bg1"/>
                </a:solidFill>
              </a:rPr>
              <a:t>Mexico</a:t>
            </a:r>
            <a:r>
              <a:rPr lang="en-US" altLang="zh-CN" b="1">
                <a:solidFill>
                  <a:schemeClr val="bg1"/>
                </a:solidFill>
              </a:rPr>
              <a:t>: The new federal law in Mexico includes health warnings (30% of front with a pictogram, 100% of back, 100% of one lateral), a ban on misleading descriptors.</a:t>
            </a:r>
          </a:p>
          <a:p>
            <a:r>
              <a:rPr lang="en-US" altLang="zh-CN" b="1" u="sng">
                <a:solidFill>
                  <a:schemeClr val="bg1"/>
                </a:solidFill>
              </a:rPr>
              <a:t>Brazil</a:t>
            </a:r>
            <a:r>
              <a:rPr lang="en-US" altLang="zh-CN" b="1">
                <a:solidFill>
                  <a:schemeClr val="bg1"/>
                </a:solidFill>
              </a:rPr>
              <a:t>: A new set of health warnings was presented on WNTD. </a:t>
            </a:r>
          </a:p>
          <a:p>
            <a:r>
              <a:rPr lang="en-US" altLang="zh-CN" b="1" u="sng">
                <a:solidFill>
                  <a:schemeClr val="bg1"/>
                </a:solidFill>
              </a:rPr>
              <a:t>Bangladesh</a:t>
            </a:r>
            <a:r>
              <a:rPr lang="en-US" altLang="zh-CN" b="1">
                <a:solidFill>
                  <a:schemeClr val="bg1"/>
                </a:solidFill>
              </a:rPr>
              <a:t>: Consistent dissemination of anti-tobacco messages in national print and electronic media. Taskforce Committees have been activated in regions/districts in order to advocate on health warnings.</a:t>
            </a:r>
          </a:p>
          <a:p>
            <a:r>
              <a:rPr lang="en-US" altLang="zh-CN" b="1" u="sng">
                <a:solidFill>
                  <a:schemeClr val="bg1"/>
                </a:solidFill>
              </a:rPr>
              <a:t>Viet Nam</a:t>
            </a:r>
            <a:r>
              <a:rPr lang="en-US" altLang="zh-CN" b="1">
                <a:solidFill>
                  <a:schemeClr val="bg1"/>
                </a:solidFill>
              </a:rPr>
              <a:t>: The regulation on new health warnings became effective on 1 April 2008. There are two text health warnings covering 30% of the two main surfaces.</a:t>
            </a:r>
          </a:p>
          <a:p>
            <a:r>
              <a:rPr lang="en-US" altLang="zh-CN" b="1" u="sng">
                <a:solidFill>
                  <a:schemeClr val="bg1"/>
                </a:solidFill>
              </a:rPr>
              <a:t>Poland</a:t>
            </a:r>
            <a:r>
              <a:rPr lang="en-US" altLang="zh-CN" b="1">
                <a:solidFill>
                  <a:schemeClr val="bg1"/>
                </a:solidFill>
              </a:rPr>
              <a:t>: three-month long national education campaign about the threat of tobacco use and passive smoking and health promotion amongst children and teenagers (mainly 16-19 years old) started on 31 May 2008.</a:t>
            </a:r>
          </a:p>
          <a:p>
            <a:r>
              <a:rPr lang="en-US" altLang="zh-CN" b="1" u="sng">
                <a:solidFill>
                  <a:schemeClr val="bg1"/>
                </a:solidFill>
              </a:rPr>
              <a:t>Egypt</a:t>
            </a:r>
            <a:r>
              <a:rPr lang="en-US" altLang="zh-CN" b="1">
                <a:solidFill>
                  <a:schemeClr val="bg1"/>
                </a:solidFill>
              </a:rPr>
              <a:t> </a:t>
            </a:r>
            <a:r>
              <a:rPr lang="en-GB" altLang="zh-CN" b="1">
                <a:solidFill>
                  <a:schemeClr val="bg1"/>
                </a:solidFill>
              </a:rPr>
              <a:t>- new health warnings now available.</a:t>
            </a:r>
            <a:endParaRPr lang="en-US" altLang="zh-CN" b="1">
              <a:solidFill>
                <a:schemeClr val="bg1"/>
              </a:solidFill>
            </a:endParaRPr>
          </a:p>
          <a:p>
            <a:endParaRPr lang="en-GB" altLang="zh-CN"/>
          </a:p>
          <a:p>
            <a:endParaRPr lang="en-US" altLang="zh-CN"/>
          </a:p>
        </p:txBody>
      </p:sp>
    </p:spTree>
    <p:extLst>
      <p:ext uri="{BB962C8B-B14F-4D97-AF65-F5344CB8AC3E}">
        <p14:creationId xmlns:p14="http://schemas.microsoft.com/office/powerpoint/2010/main" val="310572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F42383-5836-4D15-B94B-AD744A2034C1}" type="slidenum">
              <a:rPr lang="ko-KR" altLang="en-US"/>
              <a:pPr/>
              <a:t>2</a:t>
            </a:fld>
            <a:endParaRPr lang="en-US" altLang="ko-KR"/>
          </a:p>
        </p:txBody>
      </p:sp>
      <p:sp>
        <p:nvSpPr>
          <p:cNvPr id="328706" name="スライド イメージ プレースホルダ 1"/>
          <p:cNvSpPr>
            <a:spLocks noGrp="1" noRot="1" noChangeAspect="1" noTextEdit="1"/>
          </p:cNvSpPr>
          <p:nvPr>
            <p:ph type="sldImg"/>
          </p:nvPr>
        </p:nvSpPr>
        <p:spPr>
          <a:xfrm>
            <a:off x="917575" y="744538"/>
            <a:ext cx="4962525" cy="3722687"/>
          </a:xfrm>
          <a:ln/>
        </p:spPr>
      </p:sp>
      <p:sp>
        <p:nvSpPr>
          <p:cNvPr id="328707" name="ノート プレースホルダ 2"/>
          <p:cNvSpPr>
            <a:spLocks noGrp="1"/>
          </p:cNvSpPr>
          <p:nvPr>
            <p:ph type="body" idx="1"/>
          </p:nvPr>
        </p:nvSpPr>
        <p:spPr>
          <a:xfrm>
            <a:off x="677863" y="4714875"/>
            <a:ext cx="5441950" cy="4467225"/>
          </a:xfrm>
        </p:spPr>
        <p:txBody>
          <a:bodyPr lIns="91412" tIns="45707" rIns="91412" bIns="45707"/>
          <a:lstStyle/>
          <a:p>
            <a:endParaRPr kumimoji="1" lang="ja-JP" altLang="en-US"/>
          </a:p>
        </p:txBody>
      </p:sp>
      <p:sp>
        <p:nvSpPr>
          <p:cNvPr id="328708" name="スライド番号プレースホル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B7130EE-AAFC-473C-B16F-83C1A493B46D}" type="slidenum">
              <a:rPr lang="ko-KR" altLang="en-US" sz="1200">
                <a:ea typeface="굴림" pitchFamily="34" charset="-127"/>
              </a:rPr>
              <a:pPr algn="r"/>
              <a:t>2</a:t>
            </a:fld>
            <a:endParaRPr lang="en-US" altLang="ko-KR" sz="1200">
              <a:ea typeface="굴림" pitchFamily="34" charset="-127"/>
            </a:endParaRPr>
          </a:p>
        </p:txBody>
      </p:sp>
    </p:spTree>
    <p:extLst>
      <p:ext uri="{BB962C8B-B14F-4D97-AF65-F5344CB8AC3E}">
        <p14:creationId xmlns:p14="http://schemas.microsoft.com/office/powerpoint/2010/main" val="2118192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B691883-890D-46DA-8209-6652A7B59F4E}" type="slidenum">
              <a:rPr lang="ko-KR" altLang="en-US"/>
              <a:pPr/>
              <a:t>30</a:t>
            </a:fld>
            <a:endParaRPr lang="en-US" altLang="ko-KR"/>
          </a:p>
        </p:txBody>
      </p:sp>
      <p:sp>
        <p:nvSpPr>
          <p:cNvPr id="35942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1363" indent="-285750">
              <a:defRPr>
                <a:solidFill>
                  <a:schemeClr val="tx1"/>
                </a:solidFill>
                <a:latin typeface="Arial" panose="020B0604020202020204" pitchFamily="34" charset="0"/>
                <a:cs typeface="Arial" panose="020B0604020202020204" pitchFamily="34" charset="0"/>
              </a:defRPr>
            </a:lvl2pPr>
            <a:lvl3pPr marL="1141413" indent="-228600">
              <a:defRPr>
                <a:solidFill>
                  <a:schemeClr val="tx1"/>
                </a:solidFill>
                <a:latin typeface="Arial" panose="020B0604020202020204" pitchFamily="34" charset="0"/>
                <a:cs typeface="Arial" panose="020B0604020202020204" pitchFamily="34" charset="0"/>
              </a:defRPr>
            </a:lvl3pPr>
            <a:lvl4pPr marL="1597025" indent="-228600">
              <a:defRPr>
                <a:solidFill>
                  <a:schemeClr val="tx1"/>
                </a:solidFill>
                <a:latin typeface="Arial" panose="020B0604020202020204" pitchFamily="34" charset="0"/>
                <a:cs typeface="Arial" panose="020B0604020202020204" pitchFamily="34" charset="0"/>
              </a:defRPr>
            </a:lvl4pPr>
            <a:lvl5pPr marL="2054225" indent="-228600">
              <a:defRPr>
                <a:solidFill>
                  <a:schemeClr val="tx1"/>
                </a:solidFill>
                <a:latin typeface="Arial" panose="020B0604020202020204" pitchFamily="34" charset="0"/>
                <a:cs typeface="Arial" panose="020B0604020202020204" pitchFamily="34" charset="0"/>
              </a:defRPr>
            </a:lvl5pPr>
            <a:lvl6pPr marL="25114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0E10690-036B-4833-AAC2-76B7CFB9766E}" type="slidenum">
              <a:rPr lang="en-US" altLang="zh-CN" sz="1200"/>
              <a:pPr algn="r"/>
              <a:t>30</a:t>
            </a:fld>
            <a:endParaRPr lang="en-US" altLang="zh-CN" sz="1200"/>
          </a:p>
        </p:txBody>
      </p:sp>
      <p:sp>
        <p:nvSpPr>
          <p:cNvPr id="359427" name="Rectangle 2"/>
          <p:cNvSpPr>
            <a:spLocks noRot="1" noChangeArrowheads="1" noTextEdit="1"/>
          </p:cNvSpPr>
          <p:nvPr>
            <p:ph type="sldImg"/>
          </p:nvPr>
        </p:nvSpPr>
        <p:spPr>
          <a:xfrm>
            <a:off x="917575" y="744538"/>
            <a:ext cx="4962525" cy="3722687"/>
          </a:xfrm>
          <a:ln/>
        </p:spPr>
      </p:sp>
      <p:sp>
        <p:nvSpPr>
          <p:cNvPr id="359428" name="Rectangle 3"/>
          <p:cNvSpPr>
            <a:spLocks noGrp="1" noChangeArrowheads="1"/>
          </p:cNvSpPr>
          <p:nvPr>
            <p:ph type="body" idx="1"/>
          </p:nvPr>
        </p:nvSpPr>
        <p:spPr/>
        <p:txBody>
          <a:bodyPr lIns="91430" tIns="45716" rIns="91430" bIns="45716"/>
          <a:lstStyle/>
          <a:p>
            <a:pPr>
              <a:lnSpc>
                <a:spcPct val="90000"/>
              </a:lnSpc>
            </a:pPr>
            <a:r>
              <a:rPr lang="en-US" altLang="zh-CN" b="1" u="sng">
                <a:solidFill>
                  <a:schemeClr val="bg1"/>
                </a:solidFill>
              </a:rPr>
              <a:t>Mexico</a:t>
            </a:r>
            <a:r>
              <a:rPr lang="en-US" altLang="zh-CN" b="1">
                <a:solidFill>
                  <a:schemeClr val="bg1"/>
                </a:solidFill>
              </a:rPr>
              <a:t>: A wide, but not complete, ban on advertisement, promotion and sponsorship was approved with the Federal Law in March 2008 (magazines for adults are exempted).</a:t>
            </a:r>
          </a:p>
          <a:p>
            <a:pPr>
              <a:lnSpc>
                <a:spcPct val="90000"/>
              </a:lnSpc>
            </a:pPr>
            <a:r>
              <a:rPr lang="en-US" altLang="zh-CN" b="1" u="sng">
                <a:solidFill>
                  <a:schemeClr val="bg1"/>
                </a:solidFill>
              </a:rPr>
              <a:t>China</a:t>
            </a:r>
            <a:r>
              <a:rPr lang="en-US" altLang="zh-CN" b="1">
                <a:solidFill>
                  <a:schemeClr val="bg1"/>
                </a:solidFill>
              </a:rPr>
              <a:t>: China CDC released its 2008 China Tobacco Control Report, “Protect Children and Young People by Banning Tobacco Advertising, Promotion and Sponsorship”.</a:t>
            </a:r>
          </a:p>
          <a:p>
            <a:pPr>
              <a:lnSpc>
                <a:spcPct val="90000"/>
              </a:lnSpc>
            </a:pPr>
            <a:r>
              <a:rPr lang="en-US" altLang="zh-CN" b="1" u="sng">
                <a:solidFill>
                  <a:schemeClr val="bg1"/>
                </a:solidFill>
              </a:rPr>
              <a:t>Philippines</a:t>
            </a:r>
            <a:r>
              <a:rPr lang="en-US" altLang="zh-CN" b="1">
                <a:solidFill>
                  <a:schemeClr val="bg1"/>
                </a:solidFill>
              </a:rPr>
              <a:t>: The Philippines has already banned tobacco advertising on television, cable TV, radio, cinema and outdoor ads (billboards) since 2007, and on 1 July 2008, banned all forms of mass media advertising, including printed materials. </a:t>
            </a:r>
            <a:endParaRPr lang="en-GB" altLang="zh-CN" b="1">
              <a:solidFill>
                <a:schemeClr val="bg1"/>
              </a:solidFill>
            </a:endParaRPr>
          </a:p>
          <a:p>
            <a:pPr>
              <a:lnSpc>
                <a:spcPct val="90000"/>
              </a:lnSpc>
            </a:pPr>
            <a:r>
              <a:rPr lang="en-GB" altLang="zh-CN" b="1" u="sng">
                <a:solidFill>
                  <a:schemeClr val="bg1"/>
                </a:solidFill>
              </a:rPr>
              <a:t>Bangladesh</a:t>
            </a:r>
            <a:r>
              <a:rPr lang="en-GB" altLang="zh-CN" b="1">
                <a:solidFill>
                  <a:schemeClr val="bg1"/>
                </a:solidFill>
              </a:rPr>
              <a:t>: Six shopkeepers in Dhaka City were fined for having tobacco advertisement billboards on their shops in violation of the advertising ban in May. A month long World No Tobacco Day (WNTD) observed in the country, focused on ad bans. As a result the l</a:t>
            </a:r>
            <a:r>
              <a:rPr lang="en-US" altLang="zh-CN" b="1">
                <a:solidFill>
                  <a:schemeClr val="bg1"/>
                </a:solidFill>
              </a:rPr>
              <a:t>ast two months have seen an aggressive response from Government Ministries -  removing advertising promotion boards in the streets and running mobile courts to enforce bans in districts.</a:t>
            </a:r>
          </a:p>
          <a:p>
            <a:pPr>
              <a:lnSpc>
                <a:spcPct val="90000"/>
              </a:lnSpc>
            </a:pPr>
            <a:r>
              <a:rPr lang="en-US" altLang="zh-CN" b="1" u="sng">
                <a:solidFill>
                  <a:schemeClr val="bg1"/>
                </a:solidFill>
              </a:rPr>
              <a:t>Indonesia</a:t>
            </a:r>
            <a:r>
              <a:rPr lang="en-US" altLang="zh-CN" b="1">
                <a:solidFill>
                  <a:schemeClr val="bg1"/>
                </a:solidFill>
              </a:rPr>
              <a:t>: Implementation of a project which aims at advocating for a ban of tobacco advertising, promotion and sponsorship (May 2008).</a:t>
            </a:r>
          </a:p>
          <a:p>
            <a:pPr>
              <a:lnSpc>
                <a:spcPct val="90000"/>
              </a:lnSpc>
            </a:pPr>
            <a:r>
              <a:rPr lang="en-US" altLang="zh-CN" b="1" u="sng">
                <a:solidFill>
                  <a:schemeClr val="bg1"/>
                </a:solidFill>
              </a:rPr>
              <a:t>Thailand</a:t>
            </a:r>
            <a:r>
              <a:rPr lang="en-US" altLang="zh-CN" b="1">
                <a:solidFill>
                  <a:schemeClr val="bg1"/>
                </a:solidFill>
              </a:rPr>
              <a:t>: Training for law enforcement in order to introduce the recently developed Ministerial Notifications and to strengthen enforcement at the provincial level (May 2008).</a:t>
            </a:r>
            <a:endParaRPr lang="en-GB" altLang="zh-CN" b="1">
              <a:solidFill>
                <a:schemeClr val="bg1"/>
              </a:solidFill>
            </a:endParaRPr>
          </a:p>
          <a:p>
            <a:pPr>
              <a:lnSpc>
                <a:spcPct val="90000"/>
              </a:lnSpc>
            </a:pPr>
            <a:endParaRPr lang="en-US" altLang="zh-CN"/>
          </a:p>
        </p:txBody>
      </p:sp>
    </p:spTree>
    <p:extLst>
      <p:ext uri="{BB962C8B-B14F-4D97-AF65-F5344CB8AC3E}">
        <p14:creationId xmlns:p14="http://schemas.microsoft.com/office/powerpoint/2010/main" val="491872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665017F-CC41-469B-B674-4DA82C8154E0}" type="slidenum">
              <a:rPr lang="ko-KR" altLang="en-US"/>
              <a:pPr/>
              <a:t>31</a:t>
            </a:fld>
            <a:endParaRPr lang="en-US" altLang="ko-KR"/>
          </a:p>
        </p:txBody>
      </p:sp>
      <p:sp>
        <p:nvSpPr>
          <p:cNvPr id="36147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a:defRPr>
                <a:solidFill>
                  <a:schemeClr val="tx1"/>
                </a:solidFill>
                <a:latin typeface="Arial" panose="020B0604020202020204" pitchFamily="34" charset="0"/>
                <a:cs typeface="Arial" panose="020B0604020202020204" pitchFamily="34" charset="0"/>
              </a:defRPr>
            </a:lvl1pPr>
            <a:lvl2pPr marL="741363" indent="-285750">
              <a:defRPr>
                <a:solidFill>
                  <a:schemeClr val="tx1"/>
                </a:solidFill>
                <a:latin typeface="Arial" panose="020B0604020202020204" pitchFamily="34" charset="0"/>
                <a:cs typeface="Arial" panose="020B0604020202020204" pitchFamily="34" charset="0"/>
              </a:defRPr>
            </a:lvl2pPr>
            <a:lvl3pPr marL="1141413" indent="-228600">
              <a:defRPr>
                <a:solidFill>
                  <a:schemeClr val="tx1"/>
                </a:solidFill>
                <a:latin typeface="Arial" panose="020B0604020202020204" pitchFamily="34" charset="0"/>
                <a:cs typeface="Arial" panose="020B0604020202020204" pitchFamily="34" charset="0"/>
              </a:defRPr>
            </a:lvl3pPr>
            <a:lvl4pPr marL="1597025" indent="-228600">
              <a:defRPr>
                <a:solidFill>
                  <a:schemeClr val="tx1"/>
                </a:solidFill>
                <a:latin typeface="Arial" panose="020B0604020202020204" pitchFamily="34" charset="0"/>
                <a:cs typeface="Arial" panose="020B0604020202020204" pitchFamily="34" charset="0"/>
              </a:defRPr>
            </a:lvl4pPr>
            <a:lvl5pPr marL="2054225" indent="-228600">
              <a:defRPr>
                <a:solidFill>
                  <a:schemeClr val="tx1"/>
                </a:solidFill>
                <a:latin typeface="Arial" panose="020B0604020202020204" pitchFamily="34" charset="0"/>
                <a:cs typeface="Arial" panose="020B0604020202020204" pitchFamily="34" charset="0"/>
              </a:defRPr>
            </a:lvl5pPr>
            <a:lvl6pPr marL="25114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1A173CD7-BB6C-455A-8889-131576551367}" type="slidenum">
              <a:rPr lang="en-US" altLang="zh-CN" sz="1200"/>
              <a:pPr algn="r"/>
              <a:t>31</a:t>
            </a:fld>
            <a:endParaRPr lang="en-US" altLang="zh-CN" sz="1200"/>
          </a:p>
        </p:txBody>
      </p:sp>
      <p:sp>
        <p:nvSpPr>
          <p:cNvPr id="361475" name="Rectangle 2"/>
          <p:cNvSpPr>
            <a:spLocks noRot="1" noChangeArrowheads="1" noTextEdit="1"/>
          </p:cNvSpPr>
          <p:nvPr>
            <p:ph type="sldImg"/>
          </p:nvPr>
        </p:nvSpPr>
        <p:spPr>
          <a:xfrm>
            <a:off x="917575" y="744538"/>
            <a:ext cx="4962525" cy="3722687"/>
          </a:xfrm>
          <a:ln/>
        </p:spPr>
      </p:sp>
      <p:sp>
        <p:nvSpPr>
          <p:cNvPr id="361476" name="Rectangle 3"/>
          <p:cNvSpPr>
            <a:spLocks noGrp="1" noChangeArrowheads="1"/>
          </p:cNvSpPr>
          <p:nvPr>
            <p:ph type="body" idx="1"/>
          </p:nvPr>
        </p:nvSpPr>
        <p:spPr/>
        <p:txBody>
          <a:bodyPr lIns="91430" tIns="45716" rIns="91430" bIns="45716"/>
          <a:lstStyle/>
          <a:p>
            <a:r>
              <a:rPr lang="en-US" altLang="zh-CN" b="1" u="sng">
                <a:solidFill>
                  <a:schemeClr val="bg1"/>
                </a:solidFill>
              </a:rPr>
              <a:t>Bangladesh</a:t>
            </a:r>
            <a:r>
              <a:rPr lang="en-US" altLang="zh-CN" b="1">
                <a:solidFill>
                  <a:schemeClr val="bg1"/>
                </a:solidFill>
              </a:rPr>
              <a:t>: Signature campaigns and major advocacy drives resulted in the Finance Adviser to the Caretaker Government of Bangladesh announcing new taxes on tobacco. This was followed by an announcement from the President in June to increase taxes. 60% taxes are now imposed on material and 20% on packaging.</a:t>
            </a:r>
          </a:p>
          <a:p>
            <a:r>
              <a:rPr lang="en-US" altLang="zh-CN" b="1" u="sng">
                <a:solidFill>
                  <a:schemeClr val="bg1"/>
                </a:solidFill>
              </a:rPr>
              <a:t>Viet Nam</a:t>
            </a:r>
            <a:r>
              <a:rPr lang="en-US" altLang="zh-CN" b="1">
                <a:solidFill>
                  <a:schemeClr val="bg1"/>
                </a:solidFill>
              </a:rPr>
              <a:t>: raised tobacco excise taxes to 65% of the factory price, up from 55%.</a:t>
            </a:r>
          </a:p>
          <a:p>
            <a:r>
              <a:rPr lang="en-US" altLang="zh-CN" b="1" u="sng">
                <a:solidFill>
                  <a:schemeClr val="bg1"/>
                </a:solidFill>
              </a:rPr>
              <a:t>Pakistan</a:t>
            </a:r>
            <a:r>
              <a:rPr lang="en-US" altLang="zh-CN" b="1">
                <a:solidFill>
                  <a:schemeClr val="bg1"/>
                </a:solidFill>
              </a:rPr>
              <a:t>: The Technical Advisory Group on tobacco control (high level political group) has been activated, and it has submitted recommendations to the government to increase taxation on tobacco products. </a:t>
            </a:r>
          </a:p>
          <a:p>
            <a:endParaRPr lang="en-GB" altLang="zh-CN"/>
          </a:p>
          <a:p>
            <a:endParaRPr lang="en-US" altLang="zh-CN"/>
          </a:p>
        </p:txBody>
      </p:sp>
    </p:spTree>
    <p:extLst>
      <p:ext uri="{BB962C8B-B14F-4D97-AF65-F5344CB8AC3E}">
        <p14:creationId xmlns:p14="http://schemas.microsoft.com/office/powerpoint/2010/main" val="3347705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90733E9-086C-4600-809B-93A1EE8FD659}" type="slidenum">
              <a:rPr lang="ko-KR" altLang="en-US"/>
              <a:pPr/>
              <a:t>32</a:t>
            </a:fld>
            <a:endParaRPr lang="en-US" altLang="ko-KR"/>
          </a:p>
        </p:txBody>
      </p:sp>
      <p:sp>
        <p:nvSpPr>
          <p:cNvPr id="381954" name="スライド イメージ プレースホルダ 1"/>
          <p:cNvSpPr>
            <a:spLocks noGrp="1" noRot="1" noChangeAspect="1" noTextEdit="1"/>
          </p:cNvSpPr>
          <p:nvPr>
            <p:ph type="sldImg"/>
          </p:nvPr>
        </p:nvSpPr>
        <p:spPr>
          <a:xfrm>
            <a:off x="917575" y="744538"/>
            <a:ext cx="4962525" cy="3722687"/>
          </a:xfrm>
          <a:ln/>
        </p:spPr>
      </p:sp>
      <p:sp>
        <p:nvSpPr>
          <p:cNvPr id="381955" name="ノート プレースホルダ 2"/>
          <p:cNvSpPr>
            <a:spLocks noGrp="1"/>
          </p:cNvSpPr>
          <p:nvPr>
            <p:ph type="body" idx="1"/>
          </p:nvPr>
        </p:nvSpPr>
        <p:spPr>
          <a:xfrm>
            <a:off x="677863" y="4714875"/>
            <a:ext cx="5441950" cy="4467225"/>
          </a:xfrm>
        </p:spPr>
        <p:txBody>
          <a:bodyPr lIns="91412" tIns="45707" rIns="91412" bIns="45707"/>
          <a:lstStyle/>
          <a:p>
            <a:endParaRPr kumimoji="1" lang="ja-JP" altLang="en-US"/>
          </a:p>
        </p:txBody>
      </p:sp>
      <p:sp>
        <p:nvSpPr>
          <p:cNvPr id="381956" name="スライド番号プレースホル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A630DD3-C342-42D5-BBF8-D9A043CA2ABD}" type="slidenum">
              <a:rPr lang="ko-KR" altLang="en-US" sz="1200">
                <a:ea typeface="굴림" pitchFamily="34" charset="-127"/>
              </a:rPr>
              <a:pPr algn="r"/>
              <a:t>32</a:t>
            </a:fld>
            <a:endParaRPr lang="en-US" altLang="ko-KR" sz="1200">
              <a:ea typeface="굴림" pitchFamily="34" charset="-127"/>
            </a:endParaRPr>
          </a:p>
        </p:txBody>
      </p:sp>
    </p:spTree>
    <p:extLst>
      <p:ext uri="{BB962C8B-B14F-4D97-AF65-F5344CB8AC3E}">
        <p14:creationId xmlns:p14="http://schemas.microsoft.com/office/powerpoint/2010/main" val="3606237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F2937-974E-4009-80A2-456108E85718}" type="slidenum">
              <a:rPr lang="ko-KR" altLang="en-US"/>
              <a:pPr/>
              <a:t>33</a:t>
            </a:fld>
            <a:endParaRPr lang="en-US" altLang="ko-KR"/>
          </a:p>
        </p:txBody>
      </p:sp>
      <p:sp>
        <p:nvSpPr>
          <p:cNvPr id="375810" name="Rectangle 2"/>
          <p:cNvSpPr>
            <a:spLocks noRot="1" noChangeArrowheads="1" noTextEdit="1"/>
          </p:cNvSpPr>
          <p:nvPr>
            <p:ph type="sldImg"/>
          </p:nvPr>
        </p:nvSpPr>
        <p:spPr>
          <a:xfrm>
            <a:off x="917575" y="744538"/>
            <a:ext cx="4962525" cy="3722687"/>
          </a:xfrm>
          <a:ln/>
        </p:spPr>
      </p:sp>
      <p:sp>
        <p:nvSpPr>
          <p:cNvPr id="375811" name="Rectangle 3"/>
          <p:cNvSpPr>
            <a:spLocks noGrp="1" noChangeArrowheads="1"/>
          </p:cNvSpPr>
          <p:nvPr>
            <p:ph type="body" idx="1"/>
          </p:nvPr>
        </p:nvSpPr>
        <p:spPr/>
        <p:txBody>
          <a:bodyPr/>
          <a:lstStyle/>
          <a:p>
            <a:r>
              <a:rPr lang="en-US" altLang="zh-CN"/>
              <a:t>“Learning is like rowing upstream: not to advance is to drop back.”  We need to make sure that we are moving forward in the fight against the tobacco epidemic.  </a:t>
            </a:r>
          </a:p>
          <a:p>
            <a:endParaRPr lang="en-US" altLang="zh-CN"/>
          </a:p>
          <a:p>
            <a:r>
              <a:rPr lang="en-US" altLang="zh-CN"/>
              <a:t>Health professionals need to be leaders in the fight against tobacco. We need to quit smoking ourselves, and lead the movement against tobacco at all levels: health facility level, municipal level and nation-wide.</a:t>
            </a:r>
          </a:p>
          <a:p>
            <a:endParaRPr lang="en-US" altLang="zh-CN"/>
          </a:p>
        </p:txBody>
      </p:sp>
    </p:spTree>
    <p:extLst>
      <p:ext uri="{BB962C8B-B14F-4D97-AF65-F5344CB8AC3E}">
        <p14:creationId xmlns:p14="http://schemas.microsoft.com/office/powerpoint/2010/main" val="2282717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23C04-C4D2-435B-8076-C2D28C751FEF}" type="slidenum">
              <a:rPr lang="ko-KR" altLang="en-US"/>
              <a:pPr/>
              <a:t>34</a:t>
            </a:fld>
            <a:endParaRPr lang="en-US" altLang="ko-KR"/>
          </a:p>
        </p:txBody>
      </p:sp>
      <p:sp>
        <p:nvSpPr>
          <p:cNvPr id="377858" name="Rectangle 2"/>
          <p:cNvSpPr>
            <a:spLocks noRot="1" noChangeArrowheads="1" noTextEdit="1"/>
          </p:cNvSpPr>
          <p:nvPr>
            <p:ph type="sldImg"/>
          </p:nvPr>
        </p:nvSpPr>
        <p:spPr>
          <a:xfrm>
            <a:off x="917575" y="744538"/>
            <a:ext cx="4962525" cy="3722687"/>
          </a:xfrm>
          <a:ln/>
        </p:spPr>
      </p:sp>
      <p:sp>
        <p:nvSpPr>
          <p:cNvPr id="377859" name="Rectangle 3"/>
          <p:cNvSpPr>
            <a:spLocks noGrp="1" noChangeArrowheads="1"/>
          </p:cNvSpPr>
          <p:nvPr>
            <p:ph type="body" idx="1"/>
          </p:nvPr>
        </p:nvSpPr>
        <p:spPr/>
        <p:txBody>
          <a:bodyPr/>
          <a:lstStyle/>
          <a:p>
            <a:r>
              <a:rPr lang="en-US" altLang="zh-CN"/>
              <a:t>This proverb advises that when doing something one must make every effort to be careful and exact, because even a tiny mistake can lead to a great loss.  Tobacco control is a relatively new area in China and many policies, guidelines, and regulations are in development, including curriculum development.  It is very important to make sure these policies are as close to perfection as we can make them.  A small error may lead to ineffective policies and a failed mission.  </a:t>
            </a:r>
            <a:br>
              <a:rPr lang="en-US" altLang="zh-CN"/>
            </a:br>
            <a:r>
              <a:rPr lang="en-US" altLang="zh-CN"/>
              <a:t/>
            </a:r>
            <a:br>
              <a:rPr lang="en-US" altLang="zh-CN"/>
            </a:br>
            <a:endParaRPr lang="en-US" altLang="zh-CN"/>
          </a:p>
        </p:txBody>
      </p:sp>
    </p:spTree>
    <p:extLst>
      <p:ext uri="{BB962C8B-B14F-4D97-AF65-F5344CB8AC3E}">
        <p14:creationId xmlns:p14="http://schemas.microsoft.com/office/powerpoint/2010/main" val="3963147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B202DA-7DB4-47E1-B4B6-0F622F5E8AE1}" type="slidenum">
              <a:rPr lang="ko-KR" altLang="en-US"/>
              <a:pPr/>
              <a:t>35</a:t>
            </a:fld>
            <a:endParaRPr lang="en-US" altLang="ko-KR"/>
          </a:p>
        </p:txBody>
      </p:sp>
      <p:sp>
        <p:nvSpPr>
          <p:cNvPr id="379906" name="Rectangle 2"/>
          <p:cNvSpPr>
            <a:spLocks noRot="1" noChangeArrowheads="1" noTextEdit="1"/>
          </p:cNvSpPr>
          <p:nvPr>
            <p:ph type="sldImg"/>
          </p:nvPr>
        </p:nvSpPr>
        <p:spPr>
          <a:xfrm>
            <a:off x="917575" y="744538"/>
            <a:ext cx="4962525" cy="3722687"/>
          </a:xfrm>
          <a:ln/>
        </p:spPr>
      </p:sp>
      <p:sp>
        <p:nvSpPr>
          <p:cNvPr id="379907" name="Rectangle 3"/>
          <p:cNvSpPr>
            <a:spLocks noGrp="1" noChangeArrowheads="1"/>
          </p:cNvSpPr>
          <p:nvPr>
            <p:ph type="body" idx="1"/>
          </p:nvPr>
        </p:nvSpPr>
        <p:spPr/>
        <p:txBody>
          <a:bodyPr/>
          <a:lstStyle/>
          <a:p>
            <a:r>
              <a:rPr lang="en-US" altLang="zh-CN"/>
              <a:t>This proverb advises us to always keep the overall situation in mind and be far-sighted while we set our hands to mundane business.  Tobacco control is a marathon, not a sprint.  Right now, demand for cessation services is not great, because we haven't built the system.  People will want to quit smoking when they get that advice over and over from their doctor, when there are hard-hitting labels on the cigarette packs, when there are no ads urging them to smoke, when they can no longer smoke indoors, and when cigarettes are very expensive.  Together these things will work to bring your patients to you asking for help.  Health professionals have to be prepared with the right answers to give their patients who want to quit smoking, and they have to know how to motivate their smoking patients to quit.  The first step is to make sure that you don't smoke yourselves.  As medical professionals, you need to take the lead.  The second is to make sure all doctors give brief cessation advice to all patients.  You are going to contribute to this through the new curriculum on tobacco issues.  This is the mundane business of tobacco control.  However, these steps are necessary to combat tobacco, the biggest agent of death on the planet.</a:t>
            </a:r>
            <a:br>
              <a:rPr lang="en-US" altLang="zh-CN"/>
            </a:br>
            <a:r>
              <a:rPr lang="en-US" altLang="zh-CN"/>
              <a:t/>
            </a:r>
            <a:br>
              <a:rPr lang="en-US" altLang="zh-CN"/>
            </a:br>
            <a:endParaRPr lang="en-US" altLang="zh-CN"/>
          </a:p>
        </p:txBody>
      </p:sp>
    </p:spTree>
    <p:extLst>
      <p:ext uri="{BB962C8B-B14F-4D97-AF65-F5344CB8AC3E}">
        <p14:creationId xmlns:p14="http://schemas.microsoft.com/office/powerpoint/2010/main" val="1074857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B3CBF6-35A2-42FA-AA71-882C2DE82029}" type="slidenum">
              <a:rPr lang="ko-KR" altLang="en-US"/>
              <a:pPr/>
              <a:t>3</a:t>
            </a:fld>
            <a:endParaRPr lang="en-US" altLang="ko-KR"/>
          </a:p>
        </p:txBody>
      </p:sp>
      <p:sp>
        <p:nvSpPr>
          <p:cNvPr id="279554" name="スライド イメージ プレースホルダ 1"/>
          <p:cNvSpPr>
            <a:spLocks noGrp="1" noRot="1" noChangeAspect="1" noTextEdit="1"/>
          </p:cNvSpPr>
          <p:nvPr>
            <p:ph type="sldImg"/>
          </p:nvPr>
        </p:nvSpPr>
        <p:spPr>
          <a:xfrm>
            <a:off x="917575" y="744538"/>
            <a:ext cx="4962525" cy="3722687"/>
          </a:xfrm>
          <a:ln/>
        </p:spPr>
      </p:sp>
      <p:sp>
        <p:nvSpPr>
          <p:cNvPr id="279555" name="ノート プレースホルダ 2"/>
          <p:cNvSpPr>
            <a:spLocks noGrp="1"/>
          </p:cNvSpPr>
          <p:nvPr>
            <p:ph type="body" idx="1"/>
          </p:nvPr>
        </p:nvSpPr>
        <p:spPr>
          <a:xfrm>
            <a:off x="677863" y="4714875"/>
            <a:ext cx="5441950" cy="4467225"/>
          </a:xfrm>
        </p:spPr>
        <p:txBody>
          <a:bodyPr lIns="91412" tIns="45707" rIns="91412" bIns="45707"/>
          <a:lstStyle/>
          <a:p>
            <a:endParaRPr kumimoji="1" lang="ja-JP" altLang="en-US"/>
          </a:p>
        </p:txBody>
      </p:sp>
      <p:sp>
        <p:nvSpPr>
          <p:cNvPr id="279556" name="スライド番号プレースホル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4F7EFBF-BDFF-44AF-8765-DEC8A7658AF4}" type="slidenum">
              <a:rPr lang="ko-KR" altLang="en-US" sz="1200">
                <a:ea typeface="굴림" pitchFamily="34" charset="-127"/>
              </a:rPr>
              <a:pPr algn="r"/>
              <a:t>3</a:t>
            </a:fld>
            <a:endParaRPr lang="en-US" altLang="ko-KR" sz="1200">
              <a:ea typeface="굴림" pitchFamily="34" charset="-127"/>
            </a:endParaRPr>
          </a:p>
        </p:txBody>
      </p:sp>
    </p:spTree>
    <p:extLst>
      <p:ext uri="{BB962C8B-B14F-4D97-AF65-F5344CB8AC3E}">
        <p14:creationId xmlns:p14="http://schemas.microsoft.com/office/powerpoint/2010/main" val="1789183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1840729-B03C-47C4-8815-F79AA63CB3BB}" type="slidenum">
              <a:rPr lang="ko-KR" altLang="en-US"/>
              <a:pPr/>
              <a:t>7</a:t>
            </a:fld>
            <a:endParaRPr lang="en-US" altLang="ko-KR"/>
          </a:p>
        </p:txBody>
      </p:sp>
      <p:sp>
        <p:nvSpPr>
          <p:cNvPr id="332802"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4264904A-C24A-4FEC-BB89-BE09D5C5DB4B}" type="slidenum">
              <a:rPr lang="en-US" altLang="zh-CN" sz="1200"/>
              <a:pPr algn="r"/>
              <a:t>7</a:t>
            </a:fld>
            <a:endParaRPr lang="en-US" altLang="zh-CN" sz="1200"/>
          </a:p>
        </p:txBody>
      </p:sp>
      <p:sp>
        <p:nvSpPr>
          <p:cNvPr id="332803" name="Rectangle 2"/>
          <p:cNvSpPr>
            <a:spLocks noRot="1" noChangeArrowheads="1" noTextEdit="1"/>
          </p:cNvSpPr>
          <p:nvPr>
            <p:ph type="sldImg"/>
          </p:nvPr>
        </p:nvSpPr>
        <p:spPr>
          <a:xfrm>
            <a:off x="917575" y="744538"/>
            <a:ext cx="4962525" cy="3722687"/>
          </a:xfrm>
          <a:ln/>
        </p:spPr>
      </p:sp>
      <p:sp>
        <p:nvSpPr>
          <p:cNvPr id="332804" name="Rectangle 3"/>
          <p:cNvSpPr>
            <a:spLocks noGrp="1" noChangeArrowheads="1"/>
          </p:cNvSpPr>
          <p:nvPr>
            <p:ph type="body" idx="1"/>
          </p:nvPr>
        </p:nvSpPr>
        <p:spPr/>
        <p:txBody>
          <a:bodyPr/>
          <a:lstStyle/>
          <a:p>
            <a:endParaRPr lang="ko-KR" altLang="en-US">
              <a:ea typeface="굴림" pitchFamily="34" charset="-127"/>
            </a:endParaRPr>
          </a:p>
        </p:txBody>
      </p:sp>
    </p:spTree>
    <p:extLst>
      <p:ext uri="{BB962C8B-B14F-4D97-AF65-F5344CB8AC3E}">
        <p14:creationId xmlns:p14="http://schemas.microsoft.com/office/powerpoint/2010/main" val="37177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2821B-3D60-441E-94F6-D5C0C470DE7A}" type="slidenum">
              <a:rPr lang="ko-KR" altLang="en-US"/>
              <a:pPr/>
              <a:t>8</a:t>
            </a:fld>
            <a:endParaRPr lang="en-US" altLang="ko-KR"/>
          </a:p>
        </p:txBody>
      </p:sp>
      <p:sp>
        <p:nvSpPr>
          <p:cNvPr id="285698" name="Rectangle 2"/>
          <p:cNvSpPr>
            <a:spLocks noRot="1" noChangeArrowheads="1" noTextEdit="1"/>
          </p:cNvSpPr>
          <p:nvPr>
            <p:ph type="sldImg"/>
          </p:nvPr>
        </p:nvSpPr>
        <p:spPr>
          <a:xfrm>
            <a:off x="920750" y="744538"/>
            <a:ext cx="4960938" cy="3721100"/>
          </a:xfrm>
          <a:ln/>
        </p:spPr>
      </p:sp>
      <p:sp>
        <p:nvSpPr>
          <p:cNvPr id="285699" name="Rectangle 3"/>
          <p:cNvSpPr>
            <a:spLocks noGrp="1" noChangeArrowheads="1"/>
          </p:cNvSpPr>
          <p:nvPr>
            <p:ph type="body" idx="1"/>
          </p:nvPr>
        </p:nvSpPr>
        <p:spPr/>
        <p:txBody>
          <a:bodyPr/>
          <a:lstStyle/>
          <a:p>
            <a:r>
              <a:rPr lang="en-US" altLang="zh-CN" b="1">
                <a:solidFill>
                  <a:srgbClr val="4056FA"/>
                </a:solidFill>
              </a:rPr>
              <a:t>Tobacco use and second-hand smoke (SHS) damage every part of our body</a:t>
            </a:r>
            <a:r>
              <a:rPr lang="en-US" altLang="zh-CN">
                <a:solidFill>
                  <a:srgbClr val="4056FA"/>
                </a:solidFill>
              </a:rPr>
              <a:t>. </a:t>
            </a:r>
            <a:r>
              <a:rPr lang="en-US" altLang="zh-CN" b="1">
                <a:solidFill>
                  <a:srgbClr val="4056FA"/>
                </a:solidFill>
              </a:rPr>
              <a:t>Tobacco use is a risk factor for six of the eight leading causes of death in the world</a:t>
            </a:r>
            <a:r>
              <a:rPr lang="en-US" altLang="zh-CN"/>
              <a:t>, including cardiovascular diseases, cancer, chronic obstructive pulmonary disease (COPD), lower respiratory infections and tuberculosis.</a:t>
            </a:r>
            <a:endParaRPr lang="en-US" altLang="zh-CN" b="1"/>
          </a:p>
          <a:p>
            <a:r>
              <a:rPr lang="en-US" altLang="zh-CN" b="1">
                <a:solidFill>
                  <a:srgbClr val="4056FA"/>
                </a:solidFill>
              </a:rPr>
              <a:t>Tobacco is a growing epidemic</a:t>
            </a:r>
            <a:r>
              <a:rPr lang="en-US" altLang="zh-CN">
                <a:solidFill>
                  <a:srgbClr val="4056FA"/>
                </a:solidFill>
              </a:rPr>
              <a:t>.</a:t>
            </a:r>
            <a:r>
              <a:rPr lang="en-US" altLang="zh-CN"/>
              <a:t> The tobacco epidemic already kills 5.4 million people a year from lung cancer, heart disease and other illness. That number will increase to 10 million a year in a few decades. Unless urgent action is taken, tobacco could kill one billion during the 21st century.</a:t>
            </a:r>
          </a:p>
          <a:p>
            <a:r>
              <a:rPr lang="en-US" altLang="zh-CN"/>
              <a:t>Tobacco use is growing fastest in low-income countries due to steady population growth coupled with tobacco industry targeting. </a:t>
            </a:r>
            <a:r>
              <a:rPr lang="en-US" altLang="zh-CN" b="1">
                <a:solidFill>
                  <a:srgbClr val="4056FA"/>
                </a:solidFill>
              </a:rPr>
              <a:t>If strong tobacco control measures are not implemented, the number of smokers in Sub-Saharan Africa is projected to increase 148% by 2030</a:t>
            </a:r>
            <a:r>
              <a:rPr lang="en-US" altLang="zh-CN"/>
              <a:t>, to 208 million smokers(Jha &amp; Chaloupka, 2000). </a:t>
            </a:r>
            <a:r>
              <a:rPr lang="en-US" altLang="zh-CN" b="1">
                <a:solidFill>
                  <a:srgbClr val="4056FA"/>
                </a:solidFill>
              </a:rPr>
              <a:t>Tobacco use is and will continue to be a significant driver in the epidemiological transition from communicable to chronic diseases in Africa</a:t>
            </a:r>
            <a:r>
              <a:rPr lang="en-US" altLang="zh-CN"/>
              <a:t>.  </a:t>
            </a:r>
            <a:endParaRPr lang="en-US" altLang="zh-CN" b="1"/>
          </a:p>
          <a:p>
            <a:r>
              <a:rPr lang="en-US" altLang="zh-CN" b="1">
                <a:solidFill>
                  <a:srgbClr val="4056FA"/>
                </a:solidFill>
              </a:rPr>
              <a:t>Tobacco-related death is 100% preventable</a:t>
            </a:r>
            <a:r>
              <a:rPr lang="en-US" altLang="zh-CN" b="1"/>
              <a:t>. </a:t>
            </a:r>
            <a:r>
              <a:rPr lang="en-US" altLang="zh-CN"/>
              <a:t>We have the proven means to reduce tobacco use. Implementation of the key interventions outlined in WHO's MPOWER package can save millions of life.  For example: </a:t>
            </a:r>
            <a:r>
              <a:rPr lang="en-GB"/>
              <a:t>85% of lung cancer deaths, 27% of all cancer deaths are attributed to tobacco, which can be prevented (Peto et al. June 2006).</a:t>
            </a:r>
            <a:endParaRPr lang="en-US" altLang="zh-CN"/>
          </a:p>
        </p:txBody>
      </p:sp>
    </p:spTree>
    <p:extLst>
      <p:ext uri="{BB962C8B-B14F-4D97-AF65-F5344CB8AC3E}">
        <p14:creationId xmlns:p14="http://schemas.microsoft.com/office/powerpoint/2010/main" val="225854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EBB16CC9-9B0D-4694-A501-E2B6A1BC4111}" type="slidenum">
              <a:rPr lang="ko-KR" altLang="en-US"/>
              <a:pPr/>
              <a:t>9</a:t>
            </a:fld>
            <a:endParaRPr lang="en-US" altLang="ko-KR"/>
          </a:p>
        </p:txBody>
      </p:sp>
      <p:sp>
        <p:nvSpPr>
          <p:cNvPr id="371714" name="Rectangle 2"/>
          <p:cNvSpPr txBox="1">
            <a:spLocks noGrp="1" noChangeArrowheads="1"/>
          </p:cNvSpPr>
          <p:nvPr/>
        </p:nvSpPr>
        <p:spPr bwMode="auto">
          <a:xfrm>
            <a:off x="0"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2" tIns="45656" rIns="91312" bIns="45656"/>
          <a:lstStyle>
            <a:lvl1pPr defTabSz="912813">
              <a:defRPr>
                <a:solidFill>
                  <a:schemeClr val="tx1"/>
                </a:solidFill>
                <a:latin typeface="Arial" panose="020B0604020202020204" pitchFamily="34" charset="0"/>
                <a:cs typeface="Arial" panose="020B0604020202020204" pitchFamily="34" charset="0"/>
              </a:defRPr>
            </a:lvl1pPr>
            <a:lvl2pPr marL="741363" indent="-284163" defTabSz="912813">
              <a:defRPr>
                <a:solidFill>
                  <a:schemeClr val="tx1"/>
                </a:solidFill>
                <a:latin typeface="Arial" panose="020B0604020202020204" pitchFamily="34" charset="0"/>
                <a:cs typeface="Arial" panose="020B0604020202020204" pitchFamily="34" charset="0"/>
              </a:defRPr>
            </a:lvl2pPr>
            <a:lvl3pPr marL="1141413" indent="-228600" defTabSz="912813">
              <a:defRPr>
                <a:solidFill>
                  <a:schemeClr val="tx1"/>
                </a:solidFill>
                <a:latin typeface="Arial" panose="020B0604020202020204" pitchFamily="34" charset="0"/>
                <a:cs typeface="Arial" panose="020B0604020202020204" pitchFamily="34" charset="0"/>
              </a:defRPr>
            </a:lvl3pPr>
            <a:lvl4pPr marL="1598613" indent="-228600" defTabSz="912813">
              <a:defRPr>
                <a:solidFill>
                  <a:schemeClr val="tx1"/>
                </a:solidFill>
                <a:latin typeface="Arial" panose="020B0604020202020204" pitchFamily="34" charset="0"/>
                <a:cs typeface="Arial" panose="020B0604020202020204" pitchFamily="34" charset="0"/>
              </a:defRPr>
            </a:lvl4pPr>
            <a:lvl5pPr marL="2054225" indent="-228600" defTabSz="912813">
              <a:defRPr>
                <a:solidFill>
                  <a:schemeClr val="tx1"/>
                </a:solidFill>
                <a:latin typeface="Arial" panose="020B0604020202020204" pitchFamily="34" charset="0"/>
                <a:cs typeface="Arial" panose="020B0604020202020204" pitchFamily="34" charset="0"/>
              </a:defRPr>
            </a:lvl5pPr>
            <a:lvl6pPr marL="25114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sz="1200"/>
              <a:t>The MPOWER Package</a:t>
            </a:r>
          </a:p>
        </p:txBody>
      </p:sp>
      <p:sp>
        <p:nvSpPr>
          <p:cNvPr id="371715" name="Rectangle 7"/>
          <p:cNvSpPr txBox="1">
            <a:spLocks noGrp="1" noChangeArrowheads="1"/>
          </p:cNvSpPr>
          <p:nvPr/>
        </p:nvSpPr>
        <p:spPr bwMode="auto">
          <a:xfrm>
            <a:off x="3852863" y="9429750"/>
            <a:ext cx="29448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2" tIns="45656" rIns="91312" bIns="45656" anchor="b"/>
          <a:lstStyle>
            <a:lvl1pPr defTabSz="912813">
              <a:defRPr>
                <a:solidFill>
                  <a:schemeClr val="tx1"/>
                </a:solidFill>
                <a:latin typeface="Arial" panose="020B0604020202020204" pitchFamily="34" charset="0"/>
                <a:cs typeface="Arial" panose="020B0604020202020204" pitchFamily="34" charset="0"/>
              </a:defRPr>
            </a:lvl1pPr>
            <a:lvl2pPr marL="741363" indent="-284163" defTabSz="912813">
              <a:defRPr>
                <a:solidFill>
                  <a:schemeClr val="tx1"/>
                </a:solidFill>
                <a:latin typeface="Arial" panose="020B0604020202020204" pitchFamily="34" charset="0"/>
                <a:cs typeface="Arial" panose="020B0604020202020204" pitchFamily="34" charset="0"/>
              </a:defRPr>
            </a:lvl2pPr>
            <a:lvl3pPr marL="1141413" indent="-228600" defTabSz="912813">
              <a:defRPr>
                <a:solidFill>
                  <a:schemeClr val="tx1"/>
                </a:solidFill>
                <a:latin typeface="Arial" panose="020B0604020202020204" pitchFamily="34" charset="0"/>
                <a:cs typeface="Arial" panose="020B0604020202020204" pitchFamily="34" charset="0"/>
              </a:defRPr>
            </a:lvl3pPr>
            <a:lvl4pPr marL="1598613" indent="-228600" defTabSz="912813">
              <a:defRPr>
                <a:solidFill>
                  <a:schemeClr val="tx1"/>
                </a:solidFill>
                <a:latin typeface="Arial" panose="020B0604020202020204" pitchFamily="34" charset="0"/>
                <a:cs typeface="Arial" panose="020B0604020202020204" pitchFamily="34" charset="0"/>
              </a:defRPr>
            </a:lvl4pPr>
            <a:lvl5pPr marL="2054225" indent="-228600" defTabSz="912813">
              <a:defRPr>
                <a:solidFill>
                  <a:schemeClr val="tx1"/>
                </a:solidFill>
                <a:latin typeface="Arial" panose="020B0604020202020204" pitchFamily="34" charset="0"/>
                <a:cs typeface="Arial" panose="020B0604020202020204" pitchFamily="34" charset="0"/>
              </a:defRPr>
            </a:lvl5pPr>
            <a:lvl6pPr marL="25114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AE57678-8B91-41D8-A9C9-671D3803C008}" type="slidenum">
              <a:rPr lang="zh-CN" altLang="en-US" sz="1200"/>
              <a:pPr algn="r"/>
              <a:t>9</a:t>
            </a:fld>
            <a:endParaRPr lang="en-US" altLang="zh-CN" sz="1200"/>
          </a:p>
        </p:txBody>
      </p:sp>
      <p:sp>
        <p:nvSpPr>
          <p:cNvPr id="371716" name="Slide Image Placeholder 1"/>
          <p:cNvSpPr>
            <a:spLocks noGrp="1" noRot="1" noChangeAspect="1" noTextEdit="1"/>
          </p:cNvSpPr>
          <p:nvPr>
            <p:ph type="sldImg"/>
          </p:nvPr>
        </p:nvSpPr>
        <p:spPr>
          <a:xfrm>
            <a:off x="917575" y="742950"/>
            <a:ext cx="4962525" cy="3722688"/>
          </a:xfrm>
          <a:ln/>
        </p:spPr>
      </p:sp>
      <p:sp>
        <p:nvSpPr>
          <p:cNvPr id="371717" name="Notes Placeholder 2"/>
          <p:cNvSpPr>
            <a:spLocks noGrp="1"/>
          </p:cNvSpPr>
          <p:nvPr>
            <p:ph type="body" idx="1"/>
          </p:nvPr>
        </p:nvSpPr>
        <p:spPr>
          <a:xfrm>
            <a:off x="904875" y="4714875"/>
            <a:ext cx="4987925" cy="4468813"/>
          </a:xfrm>
        </p:spPr>
        <p:txBody>
          <a:bodyPr lIns="91312" tIns="45656" rIns="91312" bIns="45656"/>
          <a:lstStyle/>
          <a:p>
            <a:pPr>
              <a:lnSpc>
                <a:spcPct val="90000"/>
              </a:lnSpc>
              <a:buFontTx/>
              <a:buChar char="•"/>
            </a:pPr>
            <a:r>
              <a:rPr lang="zh-CN" altLang="en-US"/>
              <a:t> </a:t>
            </a:r>
            <a:r>
              <a:rPr lang="en-US" altLang="zh-CN"/>
              <a:t>The tobacco epidemic will cause the most harm to low-income and moderate-income countries with high population</a:t>
            </a:r>
          </a:p>
          <a:p>
            <a:pPr>
              <a:lnSpc>
                <a:spcPct val="90000"/>
              </a:lnSpc>
              <a:buFontTx/>
              <a:buChar char="•"/>
            </a:pPr>
            <a:endParaRPr lang="en-US" altLang="zh-CN"/>
          </a:p>
          <a:p>
            <a:pPr>
              <a:lnSpc>
                <a:spcPct val="90000"/>
              </a:lnSpc>
              <a:buFontTx/>
              <a:buChar char="•"/>
            </a:pPr>
            <a:r>
              <a:rPr lang="en-US" altLang="zh-CN"/>
              <a:t>  The tobacco industry is expanding its advertising, marketing and promotion to the developing world to capture these growing millions of potential customers </a:t>
            </a:r>
          </a:p>
          <a:p>
            <a:pPr>
              <a:lnSpc>
                <a:spcPct val="90000"/>
              </a:lnSpc>
              <a:buFontTx/>
              <a:buChar char="•"/>
            </a:pPr>
            <a:endParaRPr lang="en-US" altLang="zh-CN"/>
          </a:p>
          <a:p>
            <a:pPr>
              <a:lnSpc>
                <a:spcPct val="90000"/>
              </a:lnSpc>
              <a:buFontTx/>
              <a:buChar char="•"/>
            </a:pPr>
            <a:r>
              <a:rPr lang="en-US" altLang="zh-CN"/>
              <a:t> Tobacco use is growing fastest in these countries, fueled by steady population growth. This will create a ‘perfect storm’ of future tobacco-related disease and death</a:t>
            </a:r>
          </a:p>
          <a:p>
            <a:pPr>
              <a:lnSpc>
                <a:spcPct val="90000"/>
              </a:lnSpc>
              <a:buFontTx/>
              <a:buChar char="•"/>
            </a:pPr>
            <a:endParaRPr lang="en-US" altLang="zh-CN"/>
          </a:p>
          <a:p>
            <a:pPr>
              <a:lnSpc>
                <a:spcPct val="90000"/>
              </a:lnSpc>
              <a:buFontTx/>
              <a:buChar char="•"/>
            </a:pPr>
            <a:r>
              <a:rPr lang="en-US" altLang="zh-CN"/>
              <a:t> Because developing countries are still in the early stages of the tobacco epidemic, they have yet to experience the full impact of tobacco-related disease and death already evident in wealthier countries where tobacco use has been common for much of the past century</a:t>
            </a:r>
          </a:p>
          <a:p>
            <a:pPr>
              <a:lnSpc>
                <a:spcPct val="90000"/>
              </a:lnSpc>
            </a:pPr>
            <a:endParaRPr lang="en-US" altLang="zh-CN"/>
          </a:p>
          <a:p>
            <a:pPr>
              <a:lnSpc>
                <a:spcPct val="90000"/>
              </a:lnSpc>
              <a:buFontTx/>
              <a:buChar char="•"/>
            </a:pPr>
            <a:r>
              <a:rPr lang="en-US" altLang="zh-CN"/>
              <a:t> Many of these countries have fewer resources to respond to the health, social and economic problems caused by tobacco use, which will exacerbate the tobacco epidemic’s impacts</a:t>
            </a:r>
          </a:p>
          <a:p>
            <a:pPr>
              <a:lnSpc>
                <a:spcPct val="90000"/>
              </a:lnSpc>
            </a:pPr>
            <a:endParaRPr lang="en-US" altLang="zh-CN"/>
          </a:p>
          <a:p>
            <a:pPr>
              <a:lnSpc>
                <a:spcPct val="90000"/>
              </a:lnSpc>
              <a:buFontTx/>
              <a:buChar char="•"/>
            </a:pPr>
            <a:r>
              <a:rPr lang="en-US" altLang="zh-CN"/>
              <a:t> Tobacco-related disease and death will hit these countries very hard in the coming decades</a:t>
            </a:r>
          </a:p>
          <a:p>
            <a:pPr>
              <a:lnSpc>
                <a:spcPct val="90000"/>
              </a:lnSpc>
            </a:pPr>
            <a:endParaRPr lang="zh-CN" altLang="en-US"/>
          </a:p>
        </p:txBody>
      </p:sp>
      <p:sp>
        <p:nvSpPr>
          <p:cNvPr id="371718" name="Slide Number Placeholder 3"/>
          <p:cNvSpPr txBox="1">
            <a:spLocks noGrp="1"/>
          </p:cNvSpPr>
          <p:nvPr/>
        </p:nvSpPr>
        <p:spPr bwMode="auto">
          <a:xfrm>
            <a:off x="3851275" y="9426575"/>
            <a:ext cx="29448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2" tIns="45656" rIns="91312" bIns="45656" anchor="b"/>
          <a:lstStyle>
            <a:lvl1pPr defTabSz="912813">
              <a:defRPr>
                <a:solidFill>
                  <a:schemeClr val="tx1"/>
                </a:solidFill>
                <a:latin typeface="Arial" panose="020B0604020202020204" pitchFamily="34" charset="0"/>
                <a:cs typeface="Arial" panose="020B0604020202020204" pitchFamily="34" charset="0"/>
              </a:defRPr>
            </a:lvl1pPr>
            <a:lvl2pPr marL="741363" indent="-284163" defTabSz="912813">
              <a:defRPr>
                <a:solidFill>
                  <a:schemeClr val="tx1"/>
                </a:solidFill>
                <a:latin typeface="Arial" panose="020B0604020202020204" pitchFamily="34" charset="0"/>
                <a:cs typeface="Arial" panose="020B0604020202020204" pitchFamily="34" charset="0"/>
              </a:defRPr>
            </a:lvl2pPr>
            <a:lvl3pPr marL="1141413" indent="-228600" defTabSz="912813">
              <a:defRPr>
                <a:solidFill>
                  <a:schemeClr val="tx1"/>
                </a:solidFill>
                <a:latin typeface="Arial" panose="020B0604020202020204" pitchFamily="34" charset="0"/>
                <a:cs typeface="Arial" panose="020B0604020202020204" pitchFamily="34" charset="0"/>
              </a:defRPr>
            </a:lvl3pPr>
            <a:lvl4pPr marL="1598613" indent="-228600" defTabSz="912813">
              <a:defRPr>
                <a:solidFill>
                  <a:schemeClr val="tx1"/>
                </a:solidFill>
                <a:latin typeface="Arial" panose="020B0604020202020204" pitchFamily="34" charset="0"/>
                <a:cs typeface="Arial" panose="020B0604020202020204" pitchFamily="34" charset="0"/>
              </a:defRPr>
            </a:lvl4pPr>
            <a:lvl5pPr marL="2054225" indent="-228600" defTabSz="912813">
              <a:defRPr>
                <a:solidFill>
                  <a:schemeClr val="tx1"/>
                </a:solidFill>
                <a:latin typeface="Arial" panose="020B0604020202020204" pitchFamily="34" charset="0"/>
                <a:cs typeface="Arial" panose="020B0604020202020204" pitchFamily="34" charset="0"/>
              </a:defRPr>
            </a:lvl5pPr>
            <a:lvl6pPr marL="25114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686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58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3025"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1A5C63B6-06C1-4925-909F-61FA68711010}" type="slidenum">
              <a:rPr lang="zh-CN" altLang="en-US" sz="1200">
                <a:latin typeface="Calibri" panose="020F0502020204030204" pitchFamily="34" charset="0"/>
              </a:rPr>
              <a:pPr algn="r"/>
              <a:t>9</a:t>
            </a:fld>
            <a:endParaRPr lang="en-US" altLang="zh-CN" sz="1200">
              <a:latin typeface="Calibri" panose="020F0502020204030204" pitchFamily="34" charset="0"/>
            </a:endParaRPr>
          </a:p>
        </p:txBody>
      </p:sp>
    </p:spTree>
    <p:extLst>
      <p:ext uri="{BB962C8B-B14F-4D97-AF65-F5344CB8AC3E}">
        <p14:creationId xmlns:p14="http://schemas.microsoft.com/office/powerpoint/2010/main" val="4007324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1675A3-2B8A-4902-B99A-2B6B3379041A}" type="slidenum">
              <a:rPr lang="ko-KR" altLang="en-US"/>
              <a:pPr/>
              <a:t>10</a:t>
            </a:fld>
            <a:endParaRPr lang="en-US" altLang="ko-KR"/>
          </a:p>
        </p:txBody>
      </p:sp>
      <p:sp>
        <p:nvSpPr>
          <p:cNvPr id="373762" name="Rectangle 2"/>
          <p:cNvSpPr>
            <a:spLocks noRot="1" noChangeArrowheads="1" noTextEdit="1"/>
          </p:cNvSpPr>
          <p:nvPr>
            <p:ph type="sldImg"/>
          </p:nvPr>
        </p:nvSpPr>
        <p:spPr>
          <a:xfrm>
            <a:off x="917575" y="744538"/>
            <a:ext cx="4962525" cy="3722687"/>
          </a:xfrm>
          <a:ln/>
        </p:spPr>
      </p:sp>
      <p:sp>
        <p:nvSpPr>
          <p:cNvPr id="373763" name="Rectangle 3"/>
          <p:cNvSpPr>
            <a:spLocks noGrp="1" noChangeArrowheads="1"/>
          </p:cNvSpPr>
          <p:nvPr>
            <p:ph type="body" idx="1"/>
          </p:nvPr>
        </p:nvSpPr>
        <p:spPr>
          <a:xfrm>
            <a:off x="533400" y="4494213"/>
            <a:ext cx="5622925" cy="4116387"/>
          </a:xfrm>
        </p:spPr>
        <p:txBody>
          <a:bodyPr/>
          <a:lstStyle/>
          <a:p>
            <a:pPr>
              <a:spcBef>
                <a:spcPct val="0"/>
              </a:spcBef>
              <a:spcAft>
                <a:spcPts val="600"/>
              </a:spcAft>
            </a:pPr>
            <a:r>
              <a:rPr lang="en-US" altLang="zh-CN" sz="1900"/>
              <a:t>No safe level of second-hand smoke</a:t>
            </a:r>
          </a:p>
          <a:p>
            <a:pPr>
              <a:spcBef>
                <a:spcPct val="0"/>
              </a:spcBef>
              <a:spcAft>
                <a:spcPts val="600"/>
              </a:spcAft>
              <a:buFont typeface="Wingdings" panose="05000000000000000000" pitchFamily="2" charset="2"/>
              <a:buNone/>
            </a:pPr>
            <a:r>
              <a:rPr lang="en-US" altLang="zh-CN" sz="1300"/>
              <a:t>Smoke-free environments protect non-smokers’ health, help smokers quit &amp; encourage smoke-free homes</a:t>
            </a:r>
          </a:p>
          <a:p>
            <a:pPr>
              <a:spcBef>
                <a:spcPct val="0"/>
              </a:spcBef>
              <a:spcAft>
                <a:spcPts val="600"/>
              </a:spcAft>
              <a:buFont typeface="Wingdings" panose="05000000000000000000" pitchFamily="2" charset="2"/>
              <a:buNone/>
            </a:pPr>
            <a:r>
              <a:rPr lang="en-US" altLang="zh-CN" sz="1300"/>
              <a:t>Completely smoke-free indoor areas with no exceptions</a:t>
            </a:r>
          </a:p>
          <a:p>
            <a:pPr>
              <a:spcBef>
                <a:spcPct val="0"/>
              </a:spcBef>
              <a:spcAft>
                <a:spcPts val="600"/>
              </a:spcAft>
              <a:buFont typeface="Wingdings" panose="05000000000000000000" pitchFamily="2" charset="2"/>
              <a:buNone/>
            </a:pPr>
            <a:r>
              <a:rPr lang="en-US" altLang="zh-CN" sz="1300"/>
              <a:t>Smoke-free laws very popular &amp; do not harm business</a:t>
            </a:r>
          </a:p>
          <a:p>
            <a:pPr>
              <a:spcBef>
                <a:spcPct val="0"/>
              </a:spcBef>
              <a:spcAft>
                <a:spcPts val="600"/>
              </a:spcAft>
              <a:buFont typeface="Wingdings" panose="05000000000000000000" pitchFamily="2" charset="2"/>
              <a:buNone/>
            </a:pPr>
            <a:r>
              <a:rPr lang="en-US" altLang="zh-CN" sz="1300"/>
              <a:t>Protect worker safety</a:t>
            </a:r>
          </a:p>
          <a:p>
            <a:endParaRPr lang="en-US" altLang="zh-CN" sz="1400"/>
          </a:p>
          <a:p>
            <a:endParaRPr lang="en-US" altLang="zh-CN" sz="1400"/>
          </a:p>
          <a:p>
            <a:endParaRPr lang="es-ES" sz="1400"/>
          </a:p>
        </p:txBody>
      </p:sp>
    </p:spTree>
    <p:extLst>
      <p:ext uri="{BB962C8B-B14F-4D97-AF65-F5344CB8AC3E}">
        <p14:creationId xmlns:p14="http://schemas.microsoft.com/office/powerpoint/2010/main" val="2388045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753E97-7AD0-483C-AAB1-9EF00AD853EF}" type="slidenum">
              <a:rPr lang="ko-KR" altLang="en-US"/>
              <a:pPr/>
              <a:t>14</a:t>
            </a:fld>
            <a:endParaRPr lang="en-US" altLang="ko-KR"/>
          </a:p>
        </p:txBody>
      </p:sp>
      <p:sp>
        <p:nvSpPr>
          <p:cNvPr id="334850" name="Rectangle 2"/>
          <p:cNvSpPr>
            <a:spLocks noRot="1" noChangeArrowheads="1" noTextEdit="1"/>
          </p:cNvSpPr>
          <p:nvPr>
            <p:ph type="sldImg"/>
          </p:nvPr>
        </p:nvSpPr>
        <p:spPr>
          <a:xfrm>
            <a:off x="919163" y="744538"/>
            <a:ext cx="4962525" cy="3722687"/>
          </a:xfrm>
          <a:ln/>
        </p:spPr>
      </p:sp>
      <p:sp>
        <p:nvSpPr>
          <p:cNvPr id="3348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016714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BE51941-A4CF-4238-AFFE-8D2E7E47C8A2}" type="slidenum">
              <a:rPr lang="ko-KR" altLang="en-US"/>
              <a:pPr/>
              <a:t>15</a:t>
            </a:fld>
            <a:endParaRPr lang="en-US" altLang="ko-KR"/>
          </a:p>
        </p:txBody>
      </p:sp>
      <p:sp>
        <p:nvSpPr>
          <p:cNvPr id="292866" name="スライド イメージ プレースホルダ 1"/>
          <p:cNvSpPr>
            <a:spLocks noGrp="1" noRot="1" noChangeAspect="1" noTextEdit="1"/>
          </p:cNvSpPr>
          <p:nvPr>
            <p:ph type="sldImg"/>
          </p:nvPr>
        </p:nvSpPr>
        <p:spPr>
          <a:xfrm>
            <a:off x="917575" y="744538"/>
            <a:ext cx="4962525" cy="3722687"/>
          </a:xfrm>
          <a:ln/>
        </p:spPr>
      </p:sp>
      <p:sp>
        <p:nvSpPr>
          <p:cNvPr id="292867" name="ノート プレースホルダ 2"/>
          <p:cNvSpPr>
            <a:spLocks noGrp="1"/>
          </p:cNvSpPr>
          <p:nvPr>
            <p:ph type="body" idx="1"/>
          </p:nvPr>
        </p:nvSpPr>
        <p:spPr>
          <a:xfrm>
            <a:off x="677863" y="4714875"/>
            <a:ext cx="5441950" cy="4467225"/>
          </a:xfrm>
        </p:spPr>
        <p:txBody>
          <a:bodyPr lIns="91412" tIns="45707" rIns="91412" bIns="45707"/>
          <a:lstStyle/>
          <a:p>
            <a:endParaRPr kumimoji="1" lang="ja-JP" altLang="en-US"/>
          </a:p>
        </p:txBody>
      </p:sp>
      <p:sp>
        <p:nvSpPr>
          <p:cNvPr id="292868" name="スライド番号プレースホルダ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nchor="b"/>
          <a:lstStyle>
            <a:lvl1pPr>
              <a:defRPr>
                <a:solidFill>
                  <a:schemeClr val="tx1"/>
                </a:solidFill>
                <a:latin typeface="Arial" panose="020B0604020202020204" pitchFamily="34" charset="0"/>
                <a:cs typeface="Arial" panose="020B0604020202020204" pitchFamily="34" charset="0"/>
              </a:defRPr>
            </a:lvl1pPr>
            <a:lvl2pPr marL="742950" indent="-2873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301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676692A7-46BF-4CA0-B252-2E4675970669}" type="slidenum">
              <a:rPr lang="ko-KR" altLang="en-US" sz="1200">
                <a:ea typeface="굴림" pitchFamily="34" charset="-127"/>
              </a:rPr>
              <a:pPr algn="r"/>
              <a:t>15</a:t>
            </a:fld>
            <a:endParaRPr lang="en-US" altLang="ko-KR" sz="1200">
              <a:ea typeface="굴림" pitchFamily="34" charset="-127"/>
            </a:endParaRPr>
          </a:p>
        </p:txBody>
      </p:sp>
    </p:spTree>
    <p:extLst>
      <p:ext uri="{BB962C8B-B14F-4D97-AF65-F5344CB8AC3E}">
        <p14:creationId xmlns:p14="http://schemas.microsoft.com/office/powerpoint/2010/main" val="41235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页脚占位符 4"/>
          <p:cNvSpPr>
            <a:spLocks noGrp="1"/>
          </p:cNvSpPr>
          <p:nvPr>
            <p:ph type="ftr" sz="quarter" idx="11"/>
          </p:nvPr>
        </p:nvSpPr>
        <p:spPr/>
        <p:txBody>
          <a:bodyPr/>
          <a:lstStyle>
            <a:lvl1pPr>
              <a:defRPr/>
            </a:lvl1pPr>
          </a:lstStyle>
          <a:p>
            <a:endParaRPr lang="en-US" altLang="ko-KR"/>
          </a:p>
        </p:txBody>
      </p:sp>
      <p:sp>
        <p:nvSpPr>
          <p:cNvPr id="6" name="灯片编号占位符 5"/>
          <p:cNvSpPr>
            <a:spLocks noGrp="1"/>
          </p:cNvSpPr>
          <p:nvPr>
            <p:ph type="sldNum" sz="quarter" idx="12"/>
          </p:nvPr>
        </p:nvSpPr>
        <p:spPr/>
        <p:txBody>
          <a:bodyPr/>
          <a:lstStyle>
            <a:lvl1pPr>
              <a:defRPr/>
            </a:lvl1pPr>
          </a:lstStyle>
          <a:p>
            <a:fld id="{F7F2207A-E323-4C88-A9EE-D8D40F1B87CD}" type="slidenum">
              <a:rPr lang="ko-KR" altLang="en-US"/>
              <a:pPr/>
              <a:t>‹#›</a:t>
            </a:fld>
            <a:endParaRPr lang="en-US" altLang="ko-KR"/>
          </a:p>
        </p:txBody>
      </p:sp>
    </p:spTree>
    <p:extLst>
      <p:ext uri="{BB962C8B-B14F-4D97-AF65-F5344CB8AC3E}">
        <p14:creationId xmlns:p14="http://schemas.microsoft.com/office/powerpoint/2010/main" val="51923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页脚占位符 4"/>
          <p:cNvSpPr>
            <a:spLocks noGrp="1"/>
          </p:cNvSpPr>
          <p:nvPr>
            <p:ph type="ftr" sz="quarter" idx="11"/>
          </p:nvPr>
        </p:nvSpPr>
        <p:spPr/>
        <p:txBody>
          <a:bodyPr/>
          <a:lstStyle>
            <a:lvl1pPr>
              <a:defRPr/>
            </a:lvl1pPr>
          </a:lstStyle>
          <a:p>
            <a:endParaRPr lang="en-US" altLang="ko-KR"/>
          </a:p>
        </p:txBody>
      </p:sp>
      <p:sp>
        <p:nvSpPr>
          <p:cNvPr id="6" name="灯片编号占位符 5"/>
          <p:cNvSpPr>
            <a:spLocks noGrp="1"/>
          </p:cNvSpPr>
          <p:nvPr>
            <p:ph type="sldNum" sz="quarter" idx="12"/>
          </p:nvPr>
        </p:nvSpPr>
        <p:spPr/>
        <p:txBody>
          <a:bodyPr/>
          <a:lstStyle>
            <a:lvl1pPr>
              <a:defRPr/>
            </a:lvl1pPr>
          </a:lstStyle>
          <a:p>
            <a:fld id="{0946B4B2-B4A2-48C9-9683-A1A89135A7DD}" type="slidenum">
              <a:rPr lang="ko-KR" altLang="en-US"/>
              <a:pPr/>
              <a:t>‹#›</a:t>
            </a:fld>
            <a:endParaRPr lang="en-US" altLang="ko-KR"/>
          </a:p>
        </p:txBody>
      </p:sp>
    </p:spTree>
    <p:extLst>
      <p:ext uri="{BB962C8B-B14F-4D97-AF65-F5344CB8AC3E}">
        <p14:creationId xmlns:p14="http://schemas.microsoft.com/office/powerpoint/2010/main" val="322622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页脚占位符 4"/>
          <p:cNvSpPr>
            <a:spLocks noGrp="1"/>
          </p:cNvSpPr>
          <p:nvPr>
            <p:ph type="ftr" sz="quarter" idx="11"/>
          </p:nvPr>
        </p:nvSpPr>
        <p:spPr/>
        <p:txBody>
          <a:bodyPr/>
          <a:lstStyle>
            <a:lvl1pPr>
              <a:defRPr/>
            </a:lvl1pPr>
          </a:lstStyle>
          <a:p>
            <a:endParaRPr lang="en-US" altLang="ko-KR"/>
          </a:p>
        </p:txBody>
      </p:sp>
      <p:sp>
        <p:nvSpPr>
          <p:cNvPr id="6" name="灯片编号占位符 5"/>
          <p:cNvSpPr>
            <a:spLocks noGrp="1"/>
          </p:cNvSpPr>
          <p:nvPr>
            <p:ph type="sldNum" sz="quarter" idx="12"/>
          </p:nvPr>
        </p:nvSpPr>
        <p:spPr/>
        <p:txBody>
          <a:bodyPr/>
          <a:lstStyle>
            <a:lvl1pPr>
              <a:defRPr/>
            </a:lvl1pPr>
          </a:lstStyle>
          <a:p>
            <a:fld id="{BE95FC21-96A2-4720-938E-620563C57BE6}" type="slidenum">
              <a:rPr lang="ko-KR" altLang="en-US"/>
              <a:pPr/>
              <a:t>‹#›</a:t>
            </a:fld>
            <a:endParaRPr lang="en-US" altLang="ko-KR"/>
          </a:p>
        </p:txBody>
      </p:sp>
    </p:spTree>
    <p:extLst>
      <p:ext uri="{BB962C8B-B14F-4D97-AF65-F5344CB8AC3E}">
        <p14:creationId xmlns:p14="http://schemas.microsoft.com/office/powerpoint/2010/main" val="706324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endParaRPr lang="zh-CN" altLang="en-US"/>
          </a:p>
        </p:txBody>
      </p:sp>
      <p:sp>
        <p:nvSpPr>
          <p:cNvPr id="4" name="日期占位符 3"/>
          <p:cNvSpPr>
            <a:spLocks noGrp="1"/>
          </p:cNvSpPr>
          <p:nvPr>
            <p:ph type="dt" sz="half" idx="10"/>
          </p:nvPr>
        </p:nvSpPr>
        <p:spPr>
          <a:xfrm>
            <a:off x="457200" y="6245225"/>
            <a:ext cx="2133600" cy="476250"/>
          </a:xfrm>
        </p:spPr>
        <p:txBody>
          <a:bodyPr/>
          <a:lstStyle>
            <a:lvl1pPr>
              <a:defRPr/>
            </a:lvl1pPr>
          </a:lstStyle>
          <a:p>
            <a:endParaRPr lang="en-US" altLang="ko-KR"/>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endParaRPr lang="en-US" altLang="ko-KR"/>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fld id="{3429FFE2-F33B-4B13-AA48-97A91E11E7BB}" type="slidenum">
              <a:rPr lang="ko-KR" altLang="en-US"/>
              <a:pPr/>
              <a:t>‹#›</a:t>
            </a:fld>
            <a:endParaRPr lang="en-US" altLang="ko-KR"/>
          </a:p>
        </p:txBody>
      </p:sp>
    </p:spTree>
    <p:extLst>
      <p:ext uri="{BB962C8B-B14F-4D97-AF65-F5344CB8AC3E}">
        <p14:creationId xmlns:p14="http://schemas.microsoft.com/office/powerpoint/2010/main" val="3721073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ko-KR"/>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ko-KR"/>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6B066199-9D67-42F6-84FB-E47EB41DCA26}" type="slidenum">
              <a:rPr lang="ko-KR" altLang="en-US"/>
              <a:pPr/>
              <a:t>‹#›</a:t>
            </a:fld>
            <a:endParaRPr lang="en-US" altLang="ko-KR"/>
          </a:p>
        </p:txBody>
      </p:sp>
    </p:spTree>
    <p:extLst>
      <p:ext uri="{BB962C8B-B14F-4D97-AF65-F5344CB8AC3E}">
        <p14:creationId xmlns:p14="http://schemas.microsoft.com/office/powerpoint/2010/main" val="2786553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457200" y="6245225"/>
            <a:ext cx="2133600" cy="476250"/>
          </a:xfrm>
        </p:spPr>
        <p:txBody>
          <a:bodyPr/>
          <a:lstStyle>
            <a:lvl1pPr>
              <a:defRPr/>
            </a:lvl1pPr>
          </a:lstStyle>
          <a:p>
            <a:endParaRPr lang="en-US" altLang="ko-KR"/>
          </a:p>
        </p:txBody>
      </p:sp>
      <p:sp>
        <p:nvSpPr>
          <p:cNvPr id="4" name="页脚占位符 3"/>
          <p:cNvSpPr>
            <a:spLocks noGrp="1"/>
          </p:cNvSpPr>
          <p:nvPr>
            <p:ph type="ftr" sz="quarter" idx="11"/>
          </p:nvPr>
        </p:nvSpPr>
        <p:spPr>
          <a:xfrm>
            <a:off x="3124200" y="6245225"/>
            <a:ext cx="2895600" cy="476250"/>
          </a:xfrm>
        </p:spPr>
        <p:txBody>
          <a:bodyPr/>
          <a:lstStyle>
            <a:lvl1pPr>
              <a:defRPr/>
            </a:lvl1pPr>
          </a:lstStyle>
          <a:p>
            <a:endParaRPr lang="en-US" altLang="ko-KR"/>
          </a:p>
        </p:txBody>
      </p:sp>
      <p:sp>
        <p:nvSpPr>
          <p:cNvPr id="5" name="灯片编号占位符 4"/>
          <p:cNvSpPr>
            <a:spLocks noGrp="1"/>
          </p:cNvSpPr>
          <p:nvPr>
            <p:ph type="sldNum" sz="quarter" idx="12"/>
          </p:nvPr>
        </p:nvSpPr>
        <p:spPr>
          <a:xfrm>
            <a:off x="6553200" y="6245225"/>
            <a:ext cx="2133600" cy="476250"/>
          </a:xfrm>
        </p:spPr>
        <p:txBody>
          <a:bodyPr/>
          <a:lstStyle>
            <a:lvl1pPr>
              <a:defRPr/>
            </a:lvl1pPr>
          </a:lstStyle>
          <a:p>
            <a:fld id="{2B687D91-D397-4BFC-AC53-2BBE0D990DC3}" type="slidenum">
              <a:rPr lang="ko-KR" altLang="en-US"/>
              <a:pPr/>
              <a:t>‹#›</a:t>
            </a:fld>
            <a:endParaRPr lang="en-US" altLang="ko-KR"/>
          </a:p>
        </p:txBody>
      </p:sp>
    </p:spTree>
    <p:extLst>
      <p:ext uri="{BB962C8B-B14F-4D97-AF65-F5344CB8AC3E}">
        <p14:creationId xmlns:p14="http://schemas.microsoft.com/office/powerpoint/2010/main" val="296974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页脚占位符 4"/>
          <p:cNvSpPr>
            <a:spLocks noGrp="1"/>
          </p:cNvSpPr>
          <p:nvPr>
            <p:ph type="ftr" sz="quarter" idx="11"/>
          </p:nvPr>
        </p:nvSpPr>
        <p:spPr/>
        <p:txBody>
          <a:bodyPr/>
          <a:lstStyle>
            <a:lvl1pPr>
              <a:defRPr/>
            </a:lvl1pPr>
          </a:lstStyle>
          <a:p>
            <a:endParaRPr lang="en-US" altLang="ko-KR"/>
          </a:p>
        </p:txBody>
      </p:sp>
      <p:sp>
        <p:nvSpPr>
          <p:cNvPr id="6" name="灯片编号占位符 5"/>
          <p:cNvSpPr>
            <a:spLocks noGrp="1"/>
          </p:cNvSpPr>
          <p:nvPr>
            <p:ph type="sldNum" sz="quarter" idx="12"/>
          </p:nvPr>
        </p:nvSpPr>
        <p:spPr/>
        <p:txBody>
          <a:bodyPr/>
          <a:lstStyle>
            <a:lvl1pPr>
              <a:defRPr/>
            </a:lvl1pPr>
          </a:lstStyle>
          <a:p>
            <a:fld id="{B37132F3-3243-4BEF-8802-0027A412A9A7}" type="slidenum">
              <a:rPr lang="ko-KR" altLang="en-US"/>
              <a:pPr/>
              <a:t>‹#›</a:t>
            </a:fld>
            <a:endParaRPr lang="en-US" altLang="ko-KR"/>
          </a:p>
        </p:txBody>
      </p:sp>
    </p:spTree>
    <p:extLst>
      <p:ext uri="{BB962C8B-B14F-4D97-AF65-F5344CB8AC3E}">
        <p14:creationId xmlns:p14="http://schemas.microsoft.com/office/powerpoint/2010/main" val="179437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页脚占位符 4"/>
          <p:cNvSpPr>
            <a:spLocks noGrp="1"/>
          </p:cNvSpPr>
          <p:nvPr>
            <p:ph type="ftr" sz="quarter" idx="11"/>
          </p:nvPr>
        </p:nvSpPr>
        <p:spPr/>
        <p:txBody>
          <a:bodyPr/>
          <a:lstStyle>
            <a:lvl1pPr>
              <a:defRPr/>
            </a:lvl1pPr>
          </a:lstStyle>
          <a:p>
            <a:endParaRPr lang="en-US" altLang="ko-KR"/>
          </a:p>
        </p:txBody>
      </p:sp>
      <p:sp>
        <p:nvSpPr>
          <p:cNvPr id="6" name="灯片编号占位符 5"/>
          <p:cNvSpPr>
            <a:spLocks noGrp="1"/>
          </p:cNvSpPr>
          <p:nvPr>
            <p:ph type="sldNum" sz="quarter" idx="12"/>
          </p:nvPr>
        </p:nvSpPr>
        <p:spPr/>
        <p:txBody>
          <a:bodyPr/>
          <a:lstStyle>
            <a:lvl1pPr>
              <a:defRPr/>
            </a:lvl1pPr>
          </a:lstStyle>
          <a:p>
            <a:fld id="{DFBE893B-5A24-43B4-9F93-1D9763207074}" type="slidenum">
              <a:rPr lang="ko-KR" altLang="en-US"/>
              <a:pPr/>
              <a:t>‹#›</a:t>
            </a:fld>
            <a:endParaRPr lang="en-US" altLang="ko-KR"/>
          </a:p>
        </p:txBody>
      </p:sp>
    </p:spTree>
    <p:extLst>
      <p:ext uri="{BB962C8B-B14F-4D97-AF65-F5344CB8AC3E}">
        <p14:creationId xmlns:p14="http://schemas.microsoft.com/office/powerpoint/2010/main" val="4275961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页脚占位符 5"/>
          <p:cNvSpPr>
            <a:spLocks noGrp="1"/>
          </p:cNvSpPr>
          <p:nvPr>
            <p:ph type="ftr" sz="quarter" idx="11"/>
          </p:nvPr>
        </p:nvSpPr>
        <p:spPr/>
        <p:txBody>
          <a:bodyPr/>
          <a:lstStyle>
            <a:lvl1pPr>
              <a:defRPr/>
            </a:lvl1pPr>
          </a:lstStyle>
          <a:p>
            <a:endParaRPr lang="en-US" altLang="ko-KR"/>
          </a:p>
        </p:txBody>
      </p:sp>
      <p:sp>
        <p:nvSpPr>
          <p:cNvPr id="7" name="灯片编号占位符 6"/>
          <p:cNvSpPr>
            <a:spLocks noGrp="1"/>
          </p:cNvSpPr>
          <p:nvPr>
            <p:ph type="sldNum" sz="quarter" idx="12"/>
          </p:nvPr>
        </p:nvSpPr>
        <p:spPr/>
        <p:txBody>
          <a:bodyPr/>
          <a:lstStyle>
            <a:lvl1pPr>
              <a:defRPr/>
            </a:lvl1pPr>
          </a:lstStyle>
          <a:p>
            <a:fld id="{48637825-CCE7-41C6-8E59-A5388BED8CDE}" type="slidenum">
              <a:rPr lang="ko-KR" altLang="en-US"/>
              <a:pPr/>
              <a:t>‹#›</a:t>
            </a:fld>
            <a:endParaRPr lang="en-US" altLang="ko-KR"/>
          </a:p>
        </p:txBody>
      </p:sp>
    </p:spTree>
    <p:extLst>
      <p:ext uri="{BB962C8B-B14F-4D97-AF65-F5344CB8AC3E}">
        <p14:creationId xmlns:p14="http://schemas.microsoft.com/office/powerpoint/2010/main" val="188945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ko-KR"/>
          </a:p>
        </p:txBody>
      </p:sp>
      <p:sp>
        <p:nvSpPr>
          <p:cNvPr id="8" name="页脚占位符 7"/>
          <p:cNvSpPr>
            <a:spLocks noGrp="1"/>
          </p:cNvSpPr>
          <p:nvPr>
            <p:ph type="ftr" sz="quarter" idx="11"/>
          </p:nvPr>
        </p:nvSpPr>
        <p:spPr/>
        <p:txBody>
          <a:bodyPr/>
          <a:lstStyle>
            <a:lvl1pPr>
              <a:defRPr/>
            </a:lvl1pPr>
          </a:lstStyle>
          <a:p>
            <a:endParaRPr lang="en-US" altLang="ko-KR"/>
          </a:p>
        </p:txBody>
      </p:sp>
      <p:sp>
        <p:nvSpPr>
          <p:cNvPr id="9" name="灯片编号占位符 8"/>
          <p:cNvSpPr>
            <a:spLocks noGrp="1"/>
          </p:cNvSpPr>
          <p:nvPr>
            <p:ph type="sldNum" sz="quarter" idx="12"/>
          </p:nvPr>
        </p:nvSpPr>
        <p:spPr/>
        <p:txBody>
          <a:bodyPr/>
          <a:lstStyle>
            <a:lvl1pPr>
              <a:defRPr/>
            </a:lvl1pPr>
          </a:lstStyle>
          <a:p>
            <a:fld id="{6548B9AD-F1B9-4B04-A1D2-178C99038294}" type="slidenum">
              <a:rPr lang="ko-KR" altLang="en-US"/>
              <a:pPr/>
              <a:t>‹#›</a:t>
            </a:fld>
            <a:endParaRPr lang="en-US" altLang="ko-KR"/>
          </a:p>
        </p:txBody>
      </p:sp>
    </p:spTree>
    <p:extLst>
      <p:ext uri="{BB962C8B-B14F-4D97-AF65-F5344CB8AC3E}">
        <p14:creationId xmlns:p14="http://schemas.microsoft.com/office/powerpoint/2010/main" val="62914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ko-KR"/>
          </a:p>
        </p:txBody>
      </p:sp>
      <p:sp>
        <p:nvSpPr>
          <p:cNvPr id="4" name="页脚占位符 3"/>
          <p:cNvSpPr>
            <a:spLocks noGrp="1"/>
          </p:cNvSpPr>
          <p:nvPr>
            <p:ph type="ftr" sz="quarter" idx="11"/>
          </p:nvPr>
        </p:nvSpPr>
        <p:spPr/>
        <p:txBody>
          <a:bodyPr/>
          <a:lstStyle>
            <a:lvl1pPr>
              <a:defRPr/>
            </a:lvl1pPr>
          </a:lstStyle>
          <a:p>
            <a:endParaRPr lang="en-US" altLang="ko-KR"/>
          </a:p>
        </p:txBody>
      </p:sp>
      <p:sp>
        <p:nvSpPr>
          <p:cNvPr id="5" name="灯片编号占位符 4"/>
          <p:cNvSpPr>
            <a:spLocks noGrp="1"/>
          </p:cNvSpPr>
          <p:nvPr>
            <p:ph type="sldNum" sz="quarter" idx="12"/>
          </p:nvPr>
        </p:nvSpPr>
        <p:spPr/>
        <p:txBody>
          <a:bodyPr/>
          <a:lstStyle>
            <a:lvl1pPr>
              <a:defRPr/>
            </a:lvl1pPr>
          </a:lstStyle>
          <a:p>
            <a:fld id="{34F17390-2D73-4ADB-A3BB-F557E1B5969F}" type="slidenum">
              <a:rPr lang="ko-KR" altLang="en-US"/>
              <a:pPr/>
              <a:t>‹#›</a:t>
            </a:fld>
            <a:endParaRPr lang="en-US" altLang="ko-KR"/>
          </a:p>
        </p:txBody>
      </p:sp>
    </p:spTree>
    <p:extLst>
      <p:ext uri="{BB962C8B-B14F-4D97-AF65-F5344CB8AC3E}">
        <p14:creationId xmlns:p14="http://schemas.microsoft.com/office/powerpoint/2010/main" val="252764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ko-KR"/>
          </a:p>
        </p:txBody>
      </p:sp>
      <p:sp>
        <p:nvSpPr>
          <p:cNvPr id="3" name="页脚占位符 2"/>
          <p:cNvSpPr>
            <a:spLocks noGrp="1"/>
          </p:cNvSpPr>
          <p:nvPr>
            <p:ph type="ftr" sz="quarter" idx="11"/>
          </p:nvPr>
        </p:nvSpPr>
        <p:spPr/>
        <p:txBody>
          <a:bodyPr/>
          <a:lstStyle>
            <a:lvl1pPr>
              <a:defRPr/>
            </a:lvl1pPr>
          </a:lstStyle>
          <a:p>
            <a:endParaRPr lang="en-US" altLang="ko-KR"/>
          </a:p>
        </p:txBody>
      </p:sp>
      <p:sp>
        <p:nvSpPr>
          <p:cNvPr id="4" name="灯片编号占位符 3"/>
          <p:cNvSpPr>
            <a:spLocks noGrp="1"/>
          </p:cNvSpPr>
          <p:nvPr>
            <p:ph type="sldNum" sz="quarter" idx="12"/>
          </p:nvPr>
        </p:nvSpPr>
        <p:spPr/>
        <p:txBody>
          <a:bodyPr/>
          <a:lstStyle>
            <a:lvl1pPr>
              <a:defRPr/>
            </a:lvl1pPr>
          </a:lstStyle>
          <a:p>
            <a:fld id="{944EAB29-1186-4295-AD66-FFD4C0E7BF1B}" type="slidenum">
              <a:rPr lang="ko-KR" altLang="en-US"/>
              <a:pPr/>
              <a:t>‹#›</a:t>
            </a:fld>
            <a:endParaRPr lang="en-US" altLang="ko-KR"/>
          </a:p>
        </p:txBody>
      </p:sp>
    </p:spTree>
    <p:extLst>
      <p:ext uri="{BB962C8B-B14F-4D97-AF65-F5344CB8AC3E}">
        <p14:creationId xmlns:p14="http://schemas.microsoft.com/office/powerpoint/2010/main" val="103479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页脚占位符 5"/>
          <p:cNvSpPr>
            <a:spLocks noGrp="1"/>
          </p:cNvSpPr>
          <p:nvPr>
            <p:ph type="ftr" sz="quarter" idx="11"/>
          </p:nvPr>
        </p:nvSpPr>
        <p:spPr/>
        <p:txBody>
          <a:bodyPr/>
          <a:lstStyle>
            <a:lvl1pPr>
              <a:defRPr/>
            </a:lvl1pPr>
          </a:lstStyle>
          <a:p>
            <a:endParaRPr lang="en-US" altLang="ko-KR"/>
          </a:p>
        </p:txBody>
      </p:sp>
      <p:sp>
        <p:nvSpPr>
          <p:cNvPr id="7" name="灯片编号占位符 6"/>
          <p:cNvSpPr>
            <a:spLocks noGrp="1"/>
          </p:cNvSpPr>
          <p:nvPr>
            <p:ph type="sldNum" sz="quarter" idx="12"/>
          </p:nvPr>
        </p:nvSpPr>
        <p:spPr/>
        <p:txBody>
          <a:bodyPr/>
          <a:lstStyle>
            <a:lvl1pPr>
              <a:defRPr/>
            </a:lvl1pPr>
          </a:lstStyle>
          <a:p>
            <a:fld id="{72EEA12C-AF4E-49EF-B20C-2F5C14A71781}" type="slidenum">
              <a:rPr lang="ko-KR" altLang="en-US"/>
              <a:pPr/>
              <a:t>‹#›</a:t>
            </a:fld>
            <a:endParaRPr lang="en-US" altLang="ko-KR"/>
          </a:p>
        </p:txBody>
      </p:sp>
    </p:spTree>
    <p:extLst>
      <p:ext uri="{BB962C8B-B14F-4D97-AF65-F5344CB8AC3E}">
        <p14:creationId xmlns:p14="http://schemas.microsoft.com/office/powerpoint/2010/main" val="183113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页脚占位符 5"/>
          <p:cNvSpPr>
            <a:spLocks noGrp="1"/>
          </p:cNvSpPr>
          <p:nvPr>
            <p:ph type="ftr" sz="quarter" idx="11"/>
          </p:nvPr>
        </p:nvSpPr>
        <p:spPr/>
        <p:txBody>
          <a:bodyPr/>
          <a:lstStyle>
            <a:lvl1pPr>
              <a:defRPr/>
            </a:lvl1pPr>
          </a:lstStyle>
          <a:p>
            <a:endParaRPr lang="en-US" altLang="ko-KR"/>
          </a:p>
        </p:txBody>
      </p:sp>
      <p:sp>
        <p:nvSpPr>
          <p:cNvPr id="7" name="灯片编号占位符 6"/>
          <p:cNvSpPr>
            <a:spLocks noGrp="1"/>
          </p:cNvSpPr>
          <p:nvPr>
            <p:ph type="sldNum" sz="quarter" idx="12"/>
          </p:nvPr>
        </p:nvSpPr>
        <p:spPr/>
        <p:txBody>
          <a:bodyPr/>
          <a:lstStyle>
            <a:lvl1pPr>
              <a:defRPr/>
            </a:lvl1pPr>
          </a:lstStyle>
          <a:p>
            <a:fld id="{D143BBF6-DE21-48FA-97B5-467E3A0EDBBF}" type="slidenum">
              <a:rPr lang="ko-KR" altLang="en-US"/>
              <a:pPr/>
              <a:t>‹#›</a:t>
            </a:fld>
            <a:endParaRPr lang="en-US" altLang="ko-KR"/>
          </a:p>
        </p:txBody>
      </p:sp>
    </p:spTree>
    <p:extLst>
      <p:ext uri="{BB962C8B-B14F-4D97-AF65-F5344CB8AC3E}">
        <p14:creationId xmlns:p14="http://schemas.microsoft.com/office/powerpoint/2010/main" val="152935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chemeClr val="accent1">
                <a:gamma/>
                <a:shade val="56078"/>
                <a:invGamma/>
              </a:schemeClr>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굴림" pitchFamily="34" charset="-127"/>
              </a:defRPr>
            </a:lvl1pPr>
          </a:lstStyle>
          <a:p>
            <a:endParaRPr lang="en-US" altLang="ko-K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굴림" pitchFamily="34" charset="-127"/>
              </a:defRPr>
            </a:lvl1pPr>
          </a:lstStyle>
          <a:p>
            <a:endParaRPr lang="en-US" altLang="ko-K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굴림" pitchFamily="34" charset="-127"/>
              </a:defRPr>
            </a:lvl1pPr>
          </a:lstStyle>
          <a:p>
            <a:fld id="{2695E76B-7E4F-4376-B0A5-6A77A43534DE}" type="slidenum">
              <a:rPr lang="ko-KR" altLang="en-US"/>
              <a:pPr/>
              <a:t>‹#›</a:t>
            </a:fld>
            <a:endParaRPr lang="en-US" altLang="ko-KR"/>
          </a:p>
        </p:txBody>
      </p:sp>
      <p:pic>
        <p:nvPicPr>
          <p:cNvPr id="1035" name="Picture 11" descr="WHO-EN-white-H"/>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732588" y="6092825"/>
            <a:ext cx="1836737" cy="5619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Oval 3"/>
          <p:cNvSpPr>
            <a:spLocks noChangeArrowheads="1"/>
          </p:cNvSpPr>
          <p:nvPr/>
        </p:nvSpPr>
        <p:spPr bwMode="auto">
          <a:xfrm>
            <a:off x="7092950" y="1268413"/>
            <a:ext cx="2051050" cy="2016125"/>
          </a:xfrm>
          <a:prstGeom prst="ellipse">
            <a:avLst/>
          </a:prstGeom>
          <a:gradFill rotWithShape="1">
            <a:gsLst>
              <a:gs pos="0">
                <a:srgbClr val="008080">
                  <a:alpha val="30000"/>
                </a:srgbClr>
              </a:gs>
              <a:gs pos="100000">
                <a:srgbClr val="008080">
                  <a:gamma/>
                  <a:shade val="46275"/>
                  <a:invGamma/>
                  <a:alpha val="8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348162" name="Oval 2"/>
          <p:cNvSpPr>
            <a:spLocks noChangeArrowheads="1"/>
          </p:cNvSpPr>
          <p:nvPr/>
        </p:nvSpPr>
        <p:spPr bwMode="auto">
          <a:xfrm>
            <a:off x="0" y="3213100"/>
            <a:ext cx="2808288" cy="2736850"/>
          </a:xfrm>
          <a:prstGeom prst="ellipse">
            <a:avLst/>
          </a:prstGeom>
          <a:gradFill rotWithShape="1">
            <a:gsLst>
              <a:gs pos="0">
                <a:srgbClr val="008080">
                  <a:alpha val="30000"/>
                </a:srgbClr>
              </a:gs>
              <a:gs pos="100000">
                <a:srgbClr val="008080">
                  <a:gamma/>
                  <a:shade val="46275"/>
                  <a:invGamma/>
                  <a:alpha val="8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76484" name="Rectangle 4"/>
          <p:cNvSpPr>
            <a:spLocks noGrp="1" noChangeArrowheads="1"/>
          </p:cNvSpPr>
          <p:nvPr>
            <p:ph type="subTitle" idx="4294967295"/>
          </p:nvPr>
        </p:nvSpPr>
        <p:spPr>
          <a:xfrm>
            <a:off x="2339975" y="3963988"/>
            <a:ext cx="5608638" cy="1482725"/>
          </a:xfrm>
        </p:spPr>
        <p:txBody>
          <a:bodyPr/>
          <a:lstStyle/>
          <a:p>
            <a:pPr marL="0" indent="0" algn="ctr">
              <a:lnSpc>
                <a:spcPct val="75000"/>
              </a:lnSpc>
              <a:spcBef>
                <a:spcPct val="65000"/>
              </a:spcBef>
              <a:buFontTx/>
              <a:buNone/>
            </a:pPr>
            <a:r>
              <a:rPr lang="en-GB" altLang="ja-JP" b="1">
                <a:ea typeface="MS PGothic" panose="020B0600070205080204" pitchFamily="34" charset="-128"/>
              </a:rPr>
              <a:t>Sarah England</a:t>
            </a:r>
            <a:r>
              <a:rPr lang="en-GB" altLang="zh-CN" b="1">
                <a:ea typeface="MS PGothic" panose="020B0600070205080204" pitchFamily="34" charset="-128"/>
              </a:rPr>
              <a:t> </a:t>
            </a:r>
            <a:r>
              <a:rPr lang="zh-CN" altLang="en-GB" b="1">
                <a:ea typeface="宋体" panose="02010600030101010101" pitchFamily="2" charset="-122"/>
              </a:rPr>
              <a:t>博士</a:t>
            </a:r>
            <a:endParaRPr lang="ja-JP" altLang="en-GB" b="1">
              <a:ea typeface="宋体" panose="02010600030101010101" pitchFamily="2" charset="-122"/>
            </a:endParaRPr>
          </a:p>
          <a:p>
            <a:pPr marL="0" indent="0" algn="ctr">
              <a:lnSpc>
                <a:spcPct val="75000"/>
              </a:lnSpc>
              <a:spcBef>
                <a:spcPct val="65000"/>
              </a:spcBef>
              <a:buFontTx/>
              <a:buNone/>
            </a:pPr>
            <a:r>
              <a:rPr lang="zh-CN" altLang="en-GB" b="1">
                <a:ea typeface="宋体" panose="02010600030101010101" pitchFamily="2" charset="-122"/>
              </a:rPr>
              <a:t>无烟草行动</a:t>
            </a:r>
          </a:p>
          <a:p>
            <a:pPr marL="0" indent="0" algn="ctr">
              <a:lnSpc>
                <a:spcPct val="75000"/>
              </a:lnSpc>
              <a:spcBef>
                <a:spcPct val="65000"/>
              </a:spcBef>
              <a:buFontTx/>
              <a:buNone/>
            </a:pPr>
            <a:r>
              <a:rPr lang="zh-CN" altLang="en-GB" b="1">
                <a:ea typeface="宋体" panose="02010600030101010101" pitchFamily="2" charset="-122"/>
              </a:rPr>
              <a:t>世界卫生组织驻华代表处</a:t>
            </a:r>
          </a:p>
        </p:txBody>
      </p:sp>
      <p:sp>
        <p:nvSpPr>
          <p:cNvPr id="276485" name="Rectangle 5"/>
          <p:cNvSpPr>
            <a:spLocks noGrp="1" noChangeArrowheads="1"/>
          </p:cNvSpPr>
          <p:nvPr>
            <p:ph type="ctrTitle" idx="4294967295"/>
          </p:nvPr>
        </p:nvSpPr>
        <p:spPr>
          <a:xfrm>
            <a:off x="0" y="1341438"/>
            <a:ext cx="9144000" cy="1758950"/>
          </a:xfrm>
        </p:spPr>
        <p:txBody>
          <a:bodyPr/>
          <a:lstStyle/>
          <a:p>
            <a:r>
              <a:rPr lang="zh-CN" altLang="en-US" sz="4000" b="1">
                <a:solidFill>
                  <a:schemeClr val="tx1"/>
                </a:solidFill>
                <a:ea typeface="宋体" panose="02010600030101010101" pitchFamily="2" charset="-122"/>
              </a:rPr>
              <a:t>实施世界卫生组织</a:t>
            </a:r>
            <a:r>
              <a:rPr lang="en-US" altLang="zh-CN" sz="4000" b="1">
                <a:solidFill>
                  <a:schemeClr val="tx1"/>
                </a:solidFill>
                <a:ea typeface="宋体" panose="02010600030101010101" pitchFamily="2" charset="-122"/>
              </a:rPr>
              <a:t>《</a:t>
            </a:r>
            <a:r>
              <a:rPr lang="zh-CN" altLang="en-US" sz="4000" b="1">
                <a:solidFill>
                  <a:schemeClr val="tx1"/>
                </a:solidFill>
                <a:ea typeface="宋体" panose="02010600030101010101" pitchFamily="2" charset="-122"/>
              </a:rPr>
              <a:t>烟草控制框架公约</a:t>
            </a:r>
            <a:r>
              <a:rPr lang="en-US" altLang="zh-CN" sz="4000" b="1">
                <a:solidFill>
                  <a:schemeClr val="tx1"/>
                </a:solidFill>
                <a:ea typeface="宋体" panose="02010600030101010101" pitchFamily="2" charset="-122"/>
              </a:rPr>
              <a:t>》</a:t>
            </a:r>
            <a:br>
              <a:rPr lang="en-US" altLang="zh-CN" sz="4000" b="1">
                <a:solidFill>
                  <a:schemeClr val="tx1"/>
                </a:solidFill>
                <a:ea typeface="宋体" panose="02010600030101010101" pitchFamily="2" charset="-122"/>
              </a:rPr>
            </a:br>
            <a:r>
              <a:rPr lang="zh-CN" altLang="en-US" sz="4000" b="1">
                <a:solidFill>
                  <a:schemeClr val="tx1"/>
                </a:solidFill>
                <a:ea typeface="宋体" panose="02010600030101010101" pitchFamily="2" charset="-122"/>
              </a:rPr>
              <a:t>的</a:t>
            </a:r>
            <a:r>
              <a:rPr lang="zh-CN" altLang="en-US" sz="4000" b="1">
                <a:ea typeface="宋体" panose="02010600030101010101" pitchFamily="2" charset="-122"/>
              </a:rPr>
              <a:t>国际经验</a:t>
            </a:r>
            <a:r>
              <a:rPr lang="zh-CN" altLang="en-GB" sz="4000" b="1">
                <a:ea typeface="宋体" panose="02010600030101010101" pitchFamily="2" charset="-122"/>
              </a:rPr>
              <a:t>和</a:t>
            </a:r>
            <a:r>
              <a:rPr lang="en-US" altLang="ko-KR" sz="4000">
                <a:ea typeface="굴림" pitchFamily="34" charset="-127"/>
              </a:rPr>
              <a:t> </a:t>
            </a:r>
            <a:r>
              <a:rPr lang="en-US" altLang="zh-CN" sz="4000">
                <a:ea typeface="굴림" pitchFamily="34" charset="-127"/>
              </a:rPr>
              <a:t>MPOWER</a:t>
            </a:r>
            <a:r>
              <a:rPr lang="zh-CN" altLang="en-US" sz="4000" b="1">
                <a:ea typeface="宋体" panose="02010600030101010101" pitchFamily="2" charset="-122"/>
              </a:rPr>
              <a:t>系列政策</a:t>
            </a:r>
            <a:endParaRPr lang="ko-KR" altLang="en-US" sz="4000" b="1">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62"/>
                                        </p:tgtEl>
                                        <p:attrNameLst>
                                          <p:attrName>style.visibility</p:attrName>
                                        </p:attrNameLst>
                                      </p:cBhvr>
                                      <p:to>
                                        <p:strVal val="visible"/>
                                      </p:to>
                                    </p:set>
                                    <p:animEffect transition="in" filter="fade">
                                      <p:cBhvr>
                                        <p:cTn id="7" dur="2000"/>
                                        <p:tgtEl>
                                          <p:spTgt spid="3481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63"/>
                                        </p:tgtEl>
                                        <p:attrNameLst>
                                          <p:attrName>style.visibility</p:attrName>
                                        </p:attrNameLst>
                                      </p:cBhvr>
                                      <p:to>
                                        <p:strVal val="visible"/>
                                      </p:to>
                                    </p:set>
                                    <p:animEffect transition="in" filter="fade">
                                      <p:cBhvr>
                                        <p:cTn id="10" dur="2000"/>
                                        <p:tgtEl>
                                          <p:spTgt spid="348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animBg="1"/>
      <p:bldP spid="34816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2739" name="Text Box 3"/>
          <p:cNvSpPr txBox="1">
            <a:spLocks noChangeArrowheads="1"/>
          </p:cNvSpPr>
          <p:nvPr/>
        </p:nvSpPr>
        <p:spPr bwMode="auto">
          <a:xfrm>
            <a:off x="228600" y="363538"/>
            <a:ext cx="3886200" cy="649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9600" b="1">
                <a:solidFill>
                  <a:schemeClr val="accent1"/>
                </a:solidFill>
                <a:ea typeface="宋体" panose="02010600030101010101" pitchFamily="2" charset="-122"/>
              </a:rPr>
              <a:t>540,</a:t>
            </a:r>
          </a:p>
          <a:p>
            <a:pPr algn="ctr">
              <a:spcBef>
                <a:spcPct val="50000"/>
              </a:spcBef>
            </a:pPr>
            <a:r>
              <a:rPr lang="en-US" altLang="zh-CN" sz="9600" b="1">
                <a:solidFill>
                  <a:schemeClr val="accent1"/>
                </a:solidFill>
                <a:ea typeface="宋体" panose="02010600030101010101" pitchFamily="2" charset="-122"/>
              </a:rPr>
              <a:t>000,</a:t>
            </a:r>
          </a:p>
          <a:p>
            <a:pPr algn="ctr">
              <a:spcBef>
                <a:spcPct val="50000"/>
              </a:spcBef>
            </a:pPr>
            <a:r>
              <a:rPr lang="en-US" altLang="zh-CN" sz="9600" b="1">
                <a:solidFill>
                  <a:schemeClr val="accent1"/>
                </a:solidFill>
                <a:ea typeface="宋体" panose="02010600030101010101" pitchFamily="2" charset="-122"/>
              </a:rPr>
              <a:t>000</a:t>
            </a:r>
          </a:p>
          <a:p>
            <a:pPr algn="ctr">
              <a:spcBef>
                <a:spcPct val="50000"/>
              </a:spcBef>
            </a:pPr>
            <a:r>
              <a:rPr lang="en-US" altLang="zh-CN" sz="2400" b="1">
                <a:solidFill>
                  <a:schemeClr val="accent1"/>
                </a:solidFill>
                <a:ea typeface="宋体" panose="02010600030101010101" pitchFamily="2" charset="-122"/>
              </a:rPr>
              <a:t> </a:t>
            </a:r>
          </a:p>
        </p:txBody>
      </p:sp>
      <p:pic>
        <p:nvPicPr>
          <p:cNvPr id="372740" name="Picture 4" descr="hand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762000"/>
            <a:ext cx="4357688" cy="5603875"/>
          </a:xfrm>
          <a:ln/>
        </p:spPr>
      </p:pic>
      <p:sp>
        <p:nvSpPr>
          <p:cNvPr id="372741" name="Text Box 5"/>
          <p:cNvSpPr txBox="1">
            <a:spLocks noChangeArrowheads="1"/>
          </p:cNvSpPr>
          <p:nvPr/>
        </p:nvSpPr>
        <p:spPr bwMode="auto">
          <a:xfrm>
            <a:off x="-304800" y="61722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GB" sz="2400" b="1">
                <a:solidFill>
                  <a:schemeClr val="accent1"/>
                </a:solidFill>
                <a:ea typeface="宋体" panose="02010600030101010101" pitchFamily="2" charset="-122"/>
              </a:rPr>
              <a:t>被动吸烟者</a:t>
            </a:r>
            <a:endParaRPr lang="en-US" altLang="zh-CN" sz="2400" b="1">
              <a:solidFill>
                <a:schemeClr val="accent1"/>
              </a:solidFill>
              <a:ea typeface="宋体" panose="02010600030101010101" pitchFamily="2" charset="-122"/>
            </a:endParaRPr>
          </a:p>
        </p:txBody>
      </p:sp>
      <p:sp>
        <p:nvSpPr>
          <p:cNvPr id="372742" name="Text Box 6"/>
          <p:cNvSpPr txBox="1">
            <a:spLocks noChangeArrowheads="1"/>
          </p:cNvSpPr>
          <p:nvPr/>
        </p:nvSpPr>
        <p:spPr bwMode="auto">
          <a:xfrm>
            <a:off x="-457200" y="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GB" sz="2400" b="1">
                <a:solidFill>
                  <a:schemeClr val="accent1"/>
                </a:solidFill>
                <a:ea typeface="宋体" panose="02010600030101010101" pitchFamily="2" charset="-122"/>
              </a:rPr>
              <a:t>中国有</a:t>
            </a:r>
            <a:endParaRPr lang="en-US" altLang="zh-CN" sz="2400" b="1">
              <a:solidFill>
                <a:schemeClr val="accent1"/>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 Box 2"/>
          <p:cNvSpPr txBox="1">
            <a:spLocks noChangeArrowheads="1"/>
          </p:cNvSpPr>
          <p:nvPr/>
        </p:nvSpPr>
        <p:spPr bwMode="auto">
          <a:xfrm>
            <a:off x="0" y="304800"/>
            <a:ext cx="91440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GB" sz="4000" b="1">
                <a:solidFill>
                  <a:srgbClr val="0060A8"/>
                </a:solidFill>
                <a:ea typeface="宋体" panose="02010600030101010101" pitchFamily="2" charset="-122"/>
              </a:rPr>
              <a:t>中国卷烟销售趋势</a:t>
            </a:r>
          </a:p>
          <a:p>
            <a:pPr>
              <a:spcBef>
                <a:spcPct val="50000"/>
              </a:spcBef>
            </a:pPr>
            <a:endParaRPr lang="en-US" altLang="zh-CN" sz="2000" b="1">
              <a:solidFill>
                <a:srgbClr val="0060A8"/>
              </a:solidFill>
              <a:ea typeface="宋体" panose="02010600030101010101" pitchFamily="2" charset="-122"/>
            </a:endParaRPr>
          </a:p>
        </p:txBody>
      </p:sp>
      <p:pic>
        <p:nvPicPr>
          <p:cNvPr id="286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017588"/>
            <a:ext cx="6626225" cy="4822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p:nvPr>
        </p:nvSpPr>
        <p:spPr/>
        <p:txBody>
          <a:bodyPr/>
          <a:lstStyle/>
          <a:p>
            <a:endParaRPr lang="zh-CN" altLang="zh-CN"/>
          </a:p>
        </p:txBody>
      </p:sp>
      <p:pic>
        <p:nvPicPr>
          <p:cNvPr id="287747" name="Picture 3" descr="frozen-ice-wav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75363"/>
          </a:xfrm>
          <a:prstGeom prst="rect">
            <a:avLst/>
          </a:prstGeom>
          <a:solidFill>
            <a:schemeClr val="bg1"/>
          </a:solidFill>
        </p:spPr>
      </p:pic>
      <p:pic>
        <p:nvPicPr>
          <p:cNvPr id="287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40000">
            <a:off x="2403475" y="339725"/>
            <a:ext cx="418465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7749" name="Rectangle 5"/>
          <p:cNvSpPr>
            <a:spLocks noChangeArrowheads="1"/>
          </p:cNvSpPr>
          <p:nvPr/>
        </p:nvSpPr>
        <p:spPr bwMode="auto">
          <a:xfrm>
            <a:off x="1143000" y="1371600"/>
            <a:ext cx="66294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7750" name="Text Box 6"/>
          <p:cNvSpPr txBox="1">
            <a:spLocks noChangeArrowheads="1"/>
          </p:cNvSpPr>
          <p:nvPr/>
        </p:nvSpPr>
        <p:spPr bwMode="auto">
          <a:xfrm>
            <a:off x="4140200" y="2209800"/>
            <a:ext cx="863600" cy="3048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2012??</a:t>
            </a:r>
            <a:endParaRPr lang="en-US" altLang="zh-CN" sz="1400" b="1">
              <a:ea typeface="宋体" panose="02010600030101010101" pitchFamily="2" charset="-122"/>
            </a:endParaRPr>
          </a:p>
        </p:txBody>
      </p:sp>
      <p:sp>
        <p:nvSpPr>
          <p:cNvPr id="287751" name="Text Box 7"/>
          <p:cNvSpPr txBox="1">
            <a:spLocks noChangeArrowheads="1"/>
          </p:cNvSpPr>
          <p:nvPr/>
        </p:nvSpPr>
        <p:spPr bwMode="auto">
          <a:xfrm>
            <a:off x="5795963" y="2514600"/>
            <a:ext cx="936625" cy="3048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2042??</a:t>
            </a:r>
            <a:endParaRPr lang="en-US" altLang="zh-CN" sz="1400" b="1">
              <a:ea typeface="宋体" panose="02010600030101010101" pitchFamily="2" charset="-122"/>
            </a:endParaRPr>
          </a:p>
        </p:txBody>
      </p:sp>
      <p:sp>
        <p:nvSpPr>
          <p:cNvPr id="287752" name="Title 1"/>
          <p:cNvSpPr>
            <a:spLocks/>
          </p:cNvSpPr>
          <p:nvPr/>
        </p:nvSpPr>
        <p:spPr bwMode="auto">
          <a:xfrm>
            <a:off x="0" y="0"/>
            <a:ext cx="9144000" cy="1219200"/>
          </a:xfrm>
          <a:prstGeom prst="rect">
            <a:avLst/>
          </a:prstGeom>
          <a:solidFill>
            <a:srgbClr val="33CCCC"/>
          </a:solidFill>
          <a:ln>
            <a:noFill/>
          </a:ln>
          <a:effectLst>
            <a:outerShdw dist="17961" dir="2700000" algn="ctr" rotWithShape="0">
              <a:srgbClr val="96CCEE"/>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zh-CN" altLang="en-US" sz="3200" b="1">
                <a:ea typeface="宋体" panose="02010600030101010101" pitchFamily="2" charset="-122"/>
              </a:rPr>
              <a:t>发达国家中，死亡人数峰值到达的时间</a:t>
            </a:r>
            <a:br>
              <a:rPr lang="zh-CN" altLang="en-US" sz="3200" b="1">
                <a:ea typeface="宋体" panose="02010600030101010101" pitchFamily="2" charset="-122"/>
              </a:rPr>
            </a:br>
            <a:r>
              <a:rPr lang="zh-CN" altLang="en-US" sz="3200" b="1">
                <a:ea typeface="宋体" panose="02010600030101010101" pitchFamily="2" charset="-122"/>
              </a:rPr>
              <a:t>比吸烟人数峰值到达的时间晚</a:t>
            </a:r>
            <a:r>
              <a:rPr lang="en-US" altLang="zh-CN" sz="3200" b="1">
                <a:ea typeface="宋体" panose="02010600030101010101" pitchFamily="2" charset="-122"/>
              </a:rPr>
              <a:t>30</a:t>
            </a:r>
            <a:r>
              <a:rPr lang="zh-CN" altLang="en-US" sz="3200" b="1">
                <a:ea typeface="宋体" panose="02010600030101010101" pitchFamily="2" charset="-122"/>
              </a:rPr>
              <a:t>年</a:t>
            </a:r>
            <a:r>
              <a:rPr lang="en-US" altLang="zh-CN" sz="3200" b="1">
                <a:ea typeface="宋体" panose="02010600030101010101" pitchFamily="2" charset="-122"/>
              </a:rPr>
              <a:t/>
            </a:r>
            <a:br>
              <a:rPr lang="en-US" altLang="zh-CN" sz="3200" b="1">
                <a:ea typeface="宋体" panose="02010600030101010101" pitchFamily="2" charset="-122"/>
              </a:rPr>
            </a:br>
            <a:r>
              <a:rPr lang="zh-CN" altLang="en-US" sz="3200" b="1">
                <a:ea typeface="宋体" panose="02010600030101010101" pitchFamily="2" charset="-122"/>
              </a:rPr>
              <a:t>到</a:t>
            </a:r>
            <a:r>
              <a:rPr lang="en-US" altLang="zh-CN" sz="3200" b="1">
                <a:ea typeface="宋体" panose="02010600030101010101" pitchFamily="2" charset="-122"/>
              </a:rPr>
              <a:t>2042</a:t>
            </a:r>
            <a:r>
              <a:rPr lang="zh-CN" altLang="en-US" sz="3200" b="1">
                <a:ea typeface="宋体" panose="02010600030101010101" pitchFamily="2" charset="-122"/>
              </a:rPr>
              <a:t>年前，中国患病和死亡人数将要持续攀升</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0" y="0"/>
            <a:ext cx="9396413" cy="1025525"/>
          </a:xfrm>
        </p:spPr>
        <p:txBody>
          <a:bodyPr/>
          <a:lstStyle/>
          <a:p>
            <a:pPr algn="l"/>
            <a:r>
              <a:rPr lang="en-GB" sz="4000"/>
              <a:t/>
            </a:r>
            <a:br>
              <a:rPr lang="en-GB" sz="4000"/>
            </a:br>
            <a:r>
              <a:rPr lang="zh-CN" altLang="en-GB" sz="3200" b="1">
                <a:ea typeface="宋体" panose="02010600030101010101" pitchFamily="2" charset="-122"/>
              </a:rPr>
              <a:t>你可以阻止即将到来的烟草</a:t>
            </a:r>
            <a:r>
              <a:rPr lang="zh-CN" altLang="en-US" sz="3200" b="1">
                <a:ea typeface="宋体" panose="02010600030101010101" pitchFamily="2" charset="-122"/>
              </a:rPr>
              <a:t>疾病如海啸般袭击中国</a:t>
            </a:r>
          </a:p>
        </p:txBody>
      </p:sp>
      <p:sp>
        <p:nvSpPr>
          <p:cNvPr id="288771" name="Rectangle 3"/>
          <p:cNvSpPr>
            <a:spLocks noGrp="1" noChangeArrowheads="1"/>
          </p:cNvSpPr>
          <p:nvPr>
            <p:ph sz="half" idx="1"/>
          </p:nvPr>
        </p:nvSpPr>
        <p:spPr/>
        <p:txBody>
          <a:bodyPr/>
          <a:lstStyle/>
          <a:p>
            <a:endParaRPr lang="zh-CN" altLang="zh-CN" sz="2800"/>
          </a:p>
        </p:txBody>
      </p:sp>
      <p:sp>
        <p:nvSpPr>
          <p:cNvPr id="288772" name="Rectangle 4"/>
          <p:cNvSpPr>
            <a:spLocks noGrp="1" noChangeArrowheads="1"/>
          </p:cNvSpPr>
          <p:nvPr>
            <p:ph sz="half" idx="2"/>
          </p:nvPr>
        </p:nvSpPr>
        <p:spPr>
          <a:xfrm>
            <a:off x="4646613" y="1600200"/>
            <a:ext cx="4040187" cy="4525963"/>
          </a:xfrm>
        </p:spPr>
        <p:txBody>
          <a:bodyPr/>
          <a:lstStyle/>
          <a:p>
            <a:endParaRPr lang="zh-CN" altLang="zh-CN" sz="2800"/>
          </a:p>
        </p:txBody>
      </p:sp>
      <p:pic>
        <p:nvPicPr>
          <p:cNvPr id="288773" name="Picture 5" descr="tsunami_wav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5105400" cy="4933950"/>
          </a:xfrm>
          <a:prstGeom prst="rect">
            <a:avLst/>
          </a:prstGeom>
          <a:noFill/>
          <a:extLst>
            <a:ext uri="{909E8E84-426E-40DD-AFC4-6F175D3DCCD1}">
              <a14:hiddenFill xmlns:a14="http://schemas.microsoft.com/office/drawing/2010/main">
                <a:solidFill>
                  <a:srgbClr val="FFFFFF"/>
                </a:solidFill>
              </a14:hiddenFill>
            </a:ext>
          </a:extLst>
        </p:spPr>
      </p:pic>
      <p:pic>
        <p:nvPicPr>
          <p:cNvPr id="288774" name="Picture 6" descr="2796266_68ab71e4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4038600" cy="4953000"/>
          </a:xfrm>
          <a:prstGeom prst="rect">
            <a:avLst/>
          </a:prstGeom>
          <a:noFill/>
          <a:extLst>
            <a:ext uri="{909E8E84-426E-40DD-AFC4-6F175D3DCCD1}">
              <a14:hiddenFill xmlns:a14="http://schemas.microsoft.com/office/drawing/2010/main">
                <a:solidFill>
                  <a:srgbClr val="FFFFFF"/>
                </a:solidFill>
              </a14:hiddenFill>
            </a:ext>
          </a:extLst>
        </p:spPr>
      </p:pic>
      <p:sp>
        <p:nvSpPr>
          <p:cNvPr id="288775" name="Text Box 7"/>
          <p:cNvSpPr txBox="1">
            <a:spLocks noChangeArrowheads="1"/>
          </p:cNvSpPr>
          <p:nvPr/>
        </p:nvSpPr>
        <p:spPr bwMode="auto">
          <a:xfrm>
            <a:off x="0" y="4652963"/>
            <a:ext cx="5076825" cy="2282825"/>
          </a:xfrm>
          <a:prstGeom prst="rect">
            <a:avLst/>
          </a:prstGeom>
          <a:solidFill>
            <a:srgbClr val="985A0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zh-CN" sz="2400" b="1">
                <a:solidFill>
                  <a:schemeClr val="bg1"/>
                </a:solidFill>
                <a:latin typeface="宋体" panose="02010600030101010101" pitchFamily="2" charset="-122"/>
                <a:ea typeface="宋体" panose="02010600030101010101" pitchFamily="2" charset="-122"/>
              </a:rPr>
              <a:t>2006</a:t>
            </a:r>
            <a:r>
              <a:rPr lang="zh-CN" altLang="en-GB" sz="2400" b="1">
                <a:solidFill>
                  <a:schemeClr val="bg1"/>
                </a:solidFill>
                <a:latin typeface="宋体" panose="02010600030101010101" pitchFamily="2" charset="-122"/>
                <a:ea typeface="宋体" panose="02010600030101010101" pitchFamily="2" charset="-122"/>
              </a:rPr>
              <a:t>年中国烟草估计成本：</a:t>
            </a:r>
            <a:r>
              <a:rPr lang="en-GB" altLang="zh-CN" sz="2400" b="1">
                <a:solidFill>
                  <a:schemeClr val="bg1"/>
                </a:solidFill>
                <a:latin typeface="宋体" panose="02010600030101010101" pitchFamily="2" charset="-122"/>
                <a:ea typeface="宋体" panose="02010600030101010101" pitchFamily="2" charset="-122"/>
              </a:rPr>
              <a:t> </a:t>
            </a:r>
          </a:p>
          <a:p>
            <a:pPr algn="ctr"/>
            <a:r>
              <a:rPr lang="en-GB" altLang="zh-CN" sz="2400" b="1">
                <a:solidFill>
                  <a:schemeClr val="bg1"/>
                </a:solidFill>
                <a:latin typeface="宋体" panose="02010600030101010101" pitchFamily="2" charset="-122"/>
                <a:ea typeface="宋体" panose="02010600030101010101" pitchFamily="2" charset="-122"/>
              </a:rPr>
              <a:t>100</a:t>
            </a:r>
            <a:r>
              <a:rPr lang="zh-CN" altLang="en-GB" sz="2400" b="1">
                <a:solidFill>
                  <a:schemeClr val="bg1"/>
                </a:solidFill>
                <a:latin typeface="宋体" panose="02010600030101010101" pitchFamily="2" charset="-122"/>
                <a:ea typeface="宋体" panose="02010600030101010101" pitchFamily="2" charset="-122"/>
              </a:rPr>
              <a:t>万人死亡；</a:t>
            </a:r>
          </a:p>
          <a:p>
            <a:pPr algn="ctr"/>
            <a:r>
              <a:rPr lang="en-GB" altLang="zh-CN" sz="2400" b="1">
                <a:solidFill>
                  <a:schemeClr val="bg1"/>
                </a:solidFill>
                <a:latin typeface="宋体" panose="02010600030101010101" pitchFamily="2" charset="-122"/>
                <a:ea typeface="宋体" panose="02010600030101010101" pitchFamily="2" charset="-122"/>
              </a:rPr>
              <a:t>740</a:t>
            </a:r>
            <a:r>
              <a:rPr lang="zh-CN" altLang="en-GB" sz="2400" b="1">
                <a:solidFill>
                  <a:schemeClr val="bg1"/>
                </a:solidFill>
                <a:latin typeface="宋体" panose="02010600030101010101" pitchFamily="2" charset="-122"/>
                <a:ea typeface="宋体" panose="02010600030101010101" pitchFamily="2" charset="-122"/>
              </a:rPr>
              <a:t>亿元直接成本；</a:t>
            </a:r>
          </a:p>
          <a:p>
            <a:pPr algn="ctr"/>
            <a:r>
              <a:rPr lang="zh-CN" altLang="en-GB" sz="2400" b="1">
                <a:solidFill>
                  <a:schemeClr val="bg1"/>
                </a:solidFill>
                <a:latin typeface="宋体" panose="02010600030101010101" pitchFamily="2" charset="-122"/>
                <a:ea typeface="宋体" panose="02010600030101010101" pitchFamily="2" charset="-122"/>
              </a:rPr>
              <a:t>占卫生总支出的</a:t>
            </a:r>
            <a:r>
              <a:rPr lang="en-GB" altLang="zh-CN" sz="2400" b="1">
                <a:solidFill>
                  <a:schemeClr val="bg1"/>
                </a:solidFill>
                <a:latin typeface="宋体" panose="02010600030101010101" pitchFamily="2" charset="-122"/>
                <a:ea typeface="宋体" panose="02010600030101010101" pitchFamily="2" charset="-122"/>
              </a:rPr>
              <a:t>8</a:t>
            </a:r>
            <a:r>
              <a:rPr lang="en-GB" sz="2400" b="1">
                <a:solidFill>
                  <a:schemeClr val="bg1"/>
                </a:solidFill>
                <a:latin typeface="宋体" panose="02010600030101010101" pitchFamily="2" charset="-122"/>
                <a:ea typeface="宋体" panose="02010600030101010101" pitchFamily="2" charset="-122"/>
              </a:rPr>
              <a:t>%</a:t>
            </a:r>
            <a:r>
              <a:rPr lang="zh-CN" altLang="en-GB" sz="2400" b="1">
                <a:solidFill>
                  <a:schemeClr val="bg1"/>
                </a:solidFill>
                <a:latin typeface="宋体" panose="02010600030101010101" pitchFamily="2" charset="-122"/>
                <a:ea typeface="宋体" panose="02010600030101010101" pitchFamily="2" charset="-122"/>
              </a:rPr>
              <a:t>；</a:t>
            </a:r>
          </a:p>
          <a:p>
            <a:pPr algn="ctr"/>
            <a:r>
              <a:rPr lang="en-GB" altLang="zh-CN" sz="2400" b="1">
                <a:solidFill>
                  <a:schemeClr val="bg1"/>
                </a:solidFill>
                <a:latin typeface="宋体" panose="02010600030101010101" pitchFamily="2" charset="-122"/>
                <a:ea typeface="宋体" panose="02010600030101010101" pitchFamily="2" charset="-122"/>
              </a:rPr>
              <a:t>4.2</a:t>
            </a:r>
            <a:r>
              <a:rPr lang="en-GB" sz="2400" b="1">
                <a:solidFill>
                  <a:schemeClr val="bg1"/>
                </a:solidFill>
                <a:latin typeface="宋体" panose="02010600030101010101" pitchFamily="2" charset="-122"/>
                <a:ea typeface="宋体" panose="02010600030101010101" pitchFamily="2" charset="-122"/>
              </a:rPr>
              <a:t> </a:t>
            </a:r>
            <a:r>
              <a:rPr lang="zh-CN" altLang="en-GB" sz="2400" b="1">
                <a:solidFill>
                  <a:schemeClr val="bg1"/>
                </a:solidFill>
                <a:latin typeface="宋体" panose="02010600030101010101" pitchFamily="2" charset="-122"/>
                <a:ea typeface="宋体" panose="02010600030101010101" pitchFamily="2" charset="-122"/>
              </a:rPr>
              <a:t>亿个工作日丧失。</a:t>
            </a:r>
          </a:p>
          <a:p>
            <a:pPr algn="ctr"/>
            <a:endParaRPr lang="en-US" altLang="zh-CN" sz="2400" b="1">
              <a:solidFill>
                <a:schemeClr val="bg1"/>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ChangeArrowheads="1"/>
          </p:cNvSpPr>
          <p:nvPr/>
        </p:nvSpPr>
        <p:spPr bwMode="auto">
          <a:xfrm>
            <a:off x="0" y="3284538"/>
            <a:ext cx="9144000" cy="358775"/>
          </a:xfrm>
          <a:prstGeom prst="rect">
            <a:avLst/>
          </a:prstGeom>
          <a:gradFill rotWithShape="1">
            <a:gsLst>
              <a:gs pos="0">
                <a:srgbClr val="FF0000">
                  <a:alpha val="39999"/>
                </a:srgbClr>
              </a:gs>
              <a:gs pos="50000">
                <a:schemeClr val="bg1">
                  <a:alpha val="60001"/>
                </a:schemeClr>
              </a:gs>
              <a:gs pos="100000">
                <a:srgbClr val="FF0000">
                  <a:alpha val="39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3827" name="Rectangle 3"/>
          <p:cNvSpPr>
            <a:spLocks noGrp="1" noChangeArrowheads="1"/>
          </p:cNvSpPr>
          <p:nvPr>
            <p:ph type="title"/>
          </p:nvPr>
        </p:nvSpPr>
        <p:spPr/>
        <p:txBody>
          <a:bodyPr/>
          <a:lstStyle/>
          <a:p>
            <a:r>
              <a:rPr lang="zh-CN" altLang="en-GB" sz="4000" b="1">
                <a:ea typeface="宋体" panose="02010600030101010101" pitchFamily="2" charset="-122"/>
              </a:rPr>
              <a:t>非传染性疾病与贫穷</a:t>
            </a:r>
            <a:r>
              <a:rPr lang="en-GB" sz="4000" b="1">
                <a:ea typeface="MS PGothic" panose="020B0600070205080204" pitchFamily="34" charset="-128"/>
              </a:rPr>
              <a:t> </a:t>
            </a:r>
            <a:br>
              <a:rPr lang="en-GB" sz="4000" b="1">
                <a:ea typeface="MS PGothic" panose="020B0600070205080204" pitchFamily="34" charset="-128"/>
              </a:rPr>
            </a:br>
            <a:r>
              <a:rPr lang="zh-CN" altLang="en-GB" sz="2000" b="1">
                <a:ea typeface="宋体" panose="02010600030101010101" pitchFamily="2" charset="-122"/>
              </a:rPr>
              <a:t>宏观经济水平</a:t>
            </a:r>
            <a:endParaRPr lang="en-US" altLang="zh-CN" sz="2000" b="1">
              <a:ea typeface="宋体" panose="02010600030101010101" pitchFamily="2" charset="-122"/>
            </a:endParaRPr>
          </a:p>
        </p:txBody>
      </p:sp>
      <p:graphicFrame>
        <p:nvGraphicFramePr>
          <p:cNvPr id="333874" name="Group 50"/>
          <p:cNvGraphicFramePr>
            <a:graphicFrameLocks noGrp="1"/>
          </p:cNvGraphicFramePr>
          <p:nvPr/>
        </p:nvGraphicFramePr>
        <p:xfrm>
          <a:off x="755650" y="1341438"/>
          <a:ext cx="7561263" cy="3889375"/>
        </p:xfrm>
        <a:graphic>
          <a:graphicData uri="http://schemas.openxmlformats.org/drawingml/2006/table">
            <a:tbl>
              <a:tblPr rtl="1"/>
              <a:tblGrid>
                <a:gridCol w="2362200"/>
                <a:gridCol w="2520950"/>
                <a:gridCol w="2678113"/>
              </a:tblGrid>
              <a:tr h="10795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2006-2015</a:t>
                      </a: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年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a:t>
                      </a: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累计</a:t>
                      </a: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2005</a:t>
                      </a: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年</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因心脏病、中风和糖尿病过早死亡所致的国民收入损失</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国民收入损失 </a:t>
                      </a:r>
                      <a:r>
                        <a:rPr kumimoji="0" lang="en-US" altLang="zh-CN" sz="19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(10</a:t>
                      </a:r>
                      <a:r>
                        <a:rPr kumimoji="0" lang="zh-CN" altLang="en-US" sz="19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亿</a:t>
                      </a:r>
                      <a:r>
                        <a:rPr kumimoji="0" lang="en-US" altLang="zh-CN" sz="19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zh-CN" altLang="en-US" sz="19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国民收入损失 </a:t>
                      </a:r>
                      <a:r>
                        <a:rPr kumimoji="0" lang="en-US" altLang="zh-CN" sz="19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(10</a:t>
                      </a:r>
                      <a:r>
                        <a:rPr kumimoji="0" lang="zh-CN" altLang="en-US" sz="19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亿</a:t>
                      </a:r>
                      <a:r>
                        <a:rPr kumimoji="0" lang="en-US" altLang="zh-CN" sz="19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国家</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49</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3</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巴西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558</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18</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中国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237</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9</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印度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8</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0.4</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尼日利亚</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31</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1</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巴基斯坦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303</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11</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俄罗斯联邦</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3</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0.1</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rPr>
                        <a:t>坦桑尼亚</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333870" name="Group 73"/>
          <p:cNvGrpSpPr>
            <a:grpSpLocks/>
          </p:cNvGrpSpPr>
          <p:nvPr/>
        </p:nvGrpSpPr>
        <p:grpSpPr bwMode="auto">
          <a:xfrm>
            <a:off x="611188" y="5300663"/>
            <a:ext cx="7777162" cy="720725"/>
            <a:chOff x="385" y="2160"/>
            <a:chExt cx="4899" cy="585"/>
          </a:xfrm>
        </p:grpSpPr>
        <p:sp>
          <p:nvSpPr>
            <p:cNvPr id="333871" name="Rectangle 74"/>
            <p:cNvSpPr>
              <a:spLocks noChangeArrowheads="1"/>
            </p:cNvSpPr>
            <p:nvPr/>
          </p:nvSpPr>
          <p:spPr bwMode="auto">
            <a:xfrm>
              <a:off x="385" y="2160"/>
              <a:ext cx="4899" cy="585"/>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endParaRPr lang="en-GB" sz="3900" b="1">
                <a:solidFill>
                  <a:srgbClr val="000066"/>
                </a:solidFill>
              </a:endParaRPr>
            </a:p>
          </p:txBody>
        </p:sp>
        <p:sp>
          <p:nvSpPr>
            <p:cNvPr id="333872" name="Text Box 75"/>
            <p:cNvSpPr txBox="1">
              <a:spLocks noChangeArrowheads="1"/>
            </p:cNvSpPr>
            <p:nvPr/>
          </p:nvSpPr>
          <p:spPr bwMode="auto">
            <a:xfrm>
              <a:off x="385" y="2160"/>
              <a:ext cx="4899"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GB" sz="2000" b="1">
                  <a:solidFill>
                    <a:schemeClr val="bg1"/>
                  </a:solidFill>
                  <a:ea typeface="宋体" panose="02010600030101010101" pitchFamily="2" charset="-122"/>
                </a:rPr>
                <a:t>世卫组织</a:t>
              </a:r>
              <a:r>
                <a:rPr lang="en-GB" altLang="zh-CN" sz="2000" b="1">
                  <a:solidFill>
                    <a:schemeClr val="bg1"/>
                  </a:solidFill>
                  <a:ea typeface="宋体" panose="02010600030101010101" pitchFamily="2" charset="-122"/>
                </a:rPr>
                <a:t>:</a:t>
              </a:r>
              <a:r>
                <a:rPr lang="en-GB" sz="2000" b="1">
                  <a:solidFill>
                    <a:schemeClr val="bg1"/>
                  </a:solidFill>
                </a:rPr>
                <a:t> "</a:t>
              </a:r>
              <a:r>
                <a:rPr lang="zh-CN" altLang="en-US" sz="2000" b="1">
                  <a:solidFill>
                    <a:schemeClr val="bg1"/>
                  </a:solidFill>
                  <a:ea typeface="宋体" panose="02010600030101010101" pitchFamily="2" charset="-122"/>
                </a:rPr>
                <a:t>据估计，仅心脏病、中风和糖尿病就缩小了那些正经历经济快速增长的低和中等收入国家的</a:t>
              </a:r>
              <a:r>
                <a:rPr lang="en-US" altLang="zh-CN" sz="2000" b="1">
                  <a:solidFill>
                    <a:schemeClr val="bg1"/>
                  </a:solidFill>
                  <a:ea typeface="宋体" panose="02010600030101010101" pitchFamily="2" charset="-122"/>
                </a:rPr>
                <a:t>1-5</a:t>
              </a:r>
              <a:r>
                <a:rPr lang="zh-CN" altLang="en-US" sz="2000" b="1">
                  <a:solidFill>
                    <a:schemeClr val="bg1"/>
                  </a:solidFill>
                  <a:ea typeface="宋体" panose="02010600030101010101" pitchFamily="2" charset="-122"/>
                </a:rPr>
                <a:t>％的年国内生产总值</a:t>
              </a:r>
              <a:r>
                <a:rPr lang="en-GB" sz="2000" b="1">
                  <a:solidFill>
                    <a:schemeClr val="bg1"/>
                  </a:solidFill>
                </a:rPr>
                <a:t>"</a:t>
              </a:r>
              <a:endParaRPr lang="en-US" altLang="zh-CN" sz="2000" b="1">
                <a:solidFill>
                  <a:schemeClr val="bg1"/>
                </a:solidFill>
                <a:ea typeface="宋体" panose="02010600030101010101" pitchFamily="2" charset="-122"/>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Oval 2"/>
          <p:cNvSpPr>
            <a:spLocks noChangeArrowheads="1"/>
          </p:cNvSpPr>
          <p:nvPr/>
        </p:nvSpPr>
        <p:spPr bwMode="auto">
          <a:xfrm>
            <a:off x="1690688" y="1196975"/>
            <a:ext cx="5257800" cy="4824413"/>
          </a:xfrm>
          <a:prstGeom prst="ellipse">
            <a:avLst/>
          </a:prstGeom>
          <a:gradFill rotWithShape="1">
            <a:gsLst>
              <a:gs pos="0">
                <a:srgbClr val="008080">
                  <a:alpha val="30000"/>
                </a:srgbClr>
              </a:gs>
              <a:gs pos="100000">
                <a:srgbClr val="008080">
                  <a:gamma/>
                  <a:shade val="46275"/>
                  <a:invGamma/>
                  <a:alpha val="8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1843" name="Text Box 3"/>
          <p:cNvSpPr txBox="1">
            <a:spLocks noChangeArrowheads="1"/>
          </p:cNvSpPr>
          <p:nvPr/>
        </p:nvSpPr>
        <p:spPr bwMode="auto">
          <a:xfrm>
            <a:off x="468313" y="2997200"/>
            <a:ext cx="80279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zh-CN" altLang="en-GB" sz="4000" b="1">
                <a:solidFill>
                  <a:srgbClr val="FF3300"/>
                </a:solidFill>
                <a:ea typeface="宋体" panose="02010600030101010101" pitchFamily="2" charset="-122"/>
              </a:rPr>
              <a:t>烟草控制的机制</a:t>
            </a:r>
            <a:endParaRPr lang="en-US" altLang="ko-KR" sz="4000" b="1">
              <a:solidFill>
                <a:srgbClr val="FF3300"/>
              </a:solidFill>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5458"/>
                                        </p:tgtEl>
                                        <p:attrNameLst>
                                          <p:attrName>style.visibility</p:attrName>
                                        </p:attrNameLst>
                                      </p:cBhvr>
                                      <p:to>
                                        <p:strVal val="visible"/>
                                      </p:to>
                                    </p:set>
                                    <p:animEffect transition="in" filter="fade">
                                      <p:cBhvr>
                                        <p:cTn id="7" dur="2000"/>
                                        <p:tgtEl>
                                          <p:spTgt spid="275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Picture 2" descr="World_TobaccoConvention_status_20090710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021388"/>
          </a:xfrm>
          <a:prstGeom prst="rect">
            <a:avLst/>
          </a:prstGeom>
          <a:noFill/>
          <a:extLst>
            <a:ext uri="{909E8E84-426E-40DD-AFC4-6F175D3DCCD1}">
              <a14:hiddenFill xmlns:a14="http://schemas.microsoft.com/office/drawing/2010/main">
                <a:solidFill>
                  <a:srgbClr val="FFFFFF"/>
                </a:solidFill>
              </a14:hiddenFill>
            </a:ext>
          </a:extLst>
        </p:spPr>
      </p:pic>
      <p:sp>
        <p:nvSpPr>
          <p:cNvPr id="335875" name="Text Box 3"/>
          <p:cNvSpPr txBox="1">
            <a:spLocks noChangeArrowheads="1"/>
          </p:cNvSpPr>
          <p:nvPr/>
        </p:nvSpPr>
        <p:spPr bwMode="auto">
          <a:xfrm>
            <a:off x="2195513" y="1125538"/>
            <a:ext cx="6481762" cy="3106737"/>
          </a:xfrm>
          <a:prstGeom prst="rect">
            <a:avLst/>
          </a:prstGeom>
          <a:solidFill>
            <a:schemeClr val="bg1">
              <a:alpha val="48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a:defRPr>
                <a:solidFill>
                  <a:schemeClr val="tx1"/>
                </a:solidFill>
                <a:latin typeface="Arial" panose="020B0604020202020204" pitchFamily="34" charset="0"/>
                <a:cs typeface="Arial" panose="020B0604020202020204" pitchFamily="34" charset="0"/>
              </a:defRPr>
            </a:lvl1pPr>
            <a:lvl2pPr defTabSz="1042988">
              <a:defRPr>
                <a:solidFill>
                  <a:schemeClr val="tx1"/>
                </a:solidFill>
                <a:latin typeface="Arial" panose="020B0604020202020204" pitchFamily="34" charset="0"/>
                <a:cs typeface="Arial" panose="020B0604020202020204" pitchFamily="34" charset="0"/>
              </a:defRPr>
            </a:lvl2pPr>
            <a:lvl3pPr defTabSz="1042988">
              <a:defRPr>
                <a:solidFill>
                  <a:schemeClr val="tx1"/>
                </a:solidFill>
                <a:latin typeface="Arial" panose="020B0604020202020204" pitchFamily="34" charset="0"/>
                <a:cs typeface="Arial" panose="020B0604020202020204" pitchFamily="34" charset="0"/>
              </a:defRPr>
            </a:lvl3pPr>
            <a:lvl4pPr defTabSz="1042988">
              <a:defRPr>
                <a:solidFill>
                  <a:schemeClr val="tx1"/>
                </a:solidFill>
                <a:latin typeface="Arial" panose="020B0604020202020204" pitchFamily="34" charset="0"/>
                <a:cs typeface="Arial" panose="020B0604020202020204" pitchFamily="34" charset="0"/>
              </a:defRPr>
            </a:lvl4pPr>
            <a:lvl5pPr defTabSz="1042988">
              <a:defRPr>
                <a:solidFill>
                  <a:schemeClr val="tx1"/>
                </a:solidFill>
                <a:latin typeface="Arial" panose="020B0604020202020204" pitchFamily="34" charset="0"/>
                <a:cs typeface="Arial" panose="020B0604020202020204" pitchFamily="34" charset="0"/>
              </a:defRPr>
            </a:lvl5pPr>
            <a:lvl6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r>
              <a:rPr lang="zh-CN" altLang="en-US" sz="3900" b="1">
                <a:solidFill>
                  <a:schemeClr val="accent2"/>
                </a:solidFill>
                <a:ea typeface="宋体" panose="02010600030101010101" pitchFamily="2" charset="-122"/>
              </a:rPr>
              <a:t>世界卫生组织</a:t>
            </a:r>
            <a:r>
              <a:rPr lang="en-US" altLang="zh-CN" sz="3900" b="1">
                <a:solidFill>
                  <a:schemeClr val="accent2"/>
                </a:solidFill>
                <a:ea typeface="宋体" panose="02010600030101010101" pitchFamily="2" charset="-122"/>
              </a:rPr>
              <a:t>《</a:t>
            </a:r>
            <a:r>
              <a:rPr lang="zh-CN" altLang="en-US" sz="3900" b="1">
                <a:solidFill>
                  <a:schemeClr val="accent2"/>
                </a:solidFill>
                <a:ea typeface="宋体" panose="02010600030101010101" pitchFamily="2" charset="-122"/>
              </a:rPr>
              <a:t>烟草控制框架公约</a:t>
            </a:r>
            <a:r>
              <a:rPr lang="en-US" altLang="zh-CN" sz="3900" b="1">
                <a:solidFill>
                  <a:schemeClr val="accent2"/>
                </a:solidFill>
                <a:ea typeface="宋体" panose="02010600030101010101" pitchFamily="2" charset="-122"/>
              </a:rPr>
              <a:t>》</a:t>
            </a:r>
            <a:r>
              <a:rPr lang="zh-CN" altLang="en-US" sz="3900" b="1">
                <a:solidFill>
                  <a:schemeClr val="accent2"/>
                </a:solidFill>
                <a:ea typeface="宋体" panose="02010600030101010101" pitchFamily="2" charset="-122"/>
              </a:rPr>
              <a:t>在公共健康领域具有里程碑意义</a:t>
            </a:r>
          </a:p>
          <a:p>
            <a:pPr algn="ctr" rtl="1">
              <a:spcBef>
                <a:spcPct val="50000"/>
              </a:spcBef>
            </a:pPr>
            <a:r>
              <a:rPr lang="en-GB" sz="3900" b="1">
                <a:solidFill>
                  <a:schemeClr val="accent2"/>
                </a:solidFill>
              </a:rPr>
              <a:t>  </a:t>
            </a:r>
            <a:r>
              <a:rPr lang="zh-CN" altLang="en-GB" sz="3900" b="1">
                <a:solidFill>
                  <a:schemeClr val="accent2"/>
                </a:solidFill>
                <a:ea typeface="宋体" panose="02010600030101010101" pitchFamily="2" charset="-122"/>
              </a:rPr>
              <a:t>现有</a:t>
            </a:r>
            <a:r>
              <a:rPr lang="en-GB" sz="5400" b="1">
                <a:solidFill>
                  <a:schemeClr val="accent2"/>
                </a:solidFill>
              </a:rPr>
              <a:t>1</a:t>
            </a:r>
            <a:r>
              <a:rPr lang="en-GB" altLang="zh-CN" sz="5400" b="1">
                <a:solidFill>
                  <a:schemeClr val="accent2"/>
                </a:solidFill>
                <a:ea typeface="宋体" panose="02010600030101010101" pitchFamily="2" charset="-122"/>
              </a:rPr>
              <a:t>72</a:t>
            </a:r>
            <a:r>
              <a:rPr lang="zh-CN" altLang="en-GB" sz="5400" b="1">
                <a:solidFill>
                  <a:schemeClr val="accent2"/>
                </a:solidFill>
                <a:ea typeface="宋体" panose="02010600030101010101" pitchFamily="2" charset="-122"/>
              </a:rPr>
              <a:t>个缔约方</a:t>
            </a:r>
            <a:r>
              <a:rPr lang="en-GB" altLang="zh-CN" sz="3900" b="1">
                <a:solidFill>
                  <a:srgbClr val="FF3300"/>
                </a:solidFill>
                <a:ea typeface="宋体" panose="02010600030101010101" pitchFamily="2" charset="-122"/>
              </a:rPr>
              <a:t> </a:t>
            </a:r>
            <a:endParaRPr lang="en-US" altLang="zh-CN" sz="3900" b="1">
              <a:solidFill>
                <a:srgbClr val="FF3300"/>
              </a:solidFill>
              <a:ea typeface="宋体" panose="02010600030101010101" pitchFamily="2" charset="-122"/>
            </a:endParaRPr>
          </a:p>
        </p:txBody>
      </p:sp>
      <p:pic>
        <p:nvPicPr>
          <p:cNvPr id="33587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125538"/>
            <a:ext cx="161925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zh-CN" altLang="en-US" sz="3600" b="1">
                <a:solidFill>
                  <a:schemeClr val="tx1"/>
                </a:solidFill>
                <a:ea typeface="宋体" panose="02010600030101010101" pitchFamily="2" charset="-122"/>
              </a:rPr>
              <a:t>世卫组织</a:t>
            </a:r>
            <a:r>
              <a:rPr lang="en-US" altLang="zh-CN" sz="3600" b="1">
                <a:solidFill>
                  <a:schemeClr val="tx1"/>
                </a:solidFill>
                <a:ea typeface="宋体" panose="02010600030101010101" pitchFamily="2" charset="-122"/>
              </a:rPr>
              <a:t>《</a:t>
            </a:r>
            <a:r>
              <a:rPr lang="zh-CN" altLang="en-US" sz="3600" b="1">
                <a:solidFill>
                  <a:schemeClr val="tx1"/>
                </a:solidFill>
                <a:ea typeface="宋体" panose="02010600030101010101" pitchFamily="2" charset="-122"/>
              </a:rPr>
              <a:t>烟草控制框架公约</a:t>
            </a:r>
            <a:r>
              <a:rPr lang="en-US" altLang="zh-CN" sz="3600" b="1">
                <a:solidFill>
                  <a:schemeClr val="tx1"/>
                </a:solidFill>
                <a:ea typeface="宋体" panose="02010600030101010101" pitchFamily="2" charset="-122"/>
              </a:rPr>
              <a:t>》</a:t>
            </a:r>
            <a:r>
              <a:rPr lang="zh-CN" altLang="en-US" sz="3600" b="1">
                <a:solidFill>
                  <a:schemeClr val="tx1"/>
                </a:solidFill>
                <a:ea typeface="宋体" panose="02010600030101010101" pitchFamily="2" charset="-122"/>
              </a:rPr>
              <a:t>在中国</a:t>
            </a:r>
          </a:p>
        </p:txBody>
      </p:sp>
      <p:sp>
        <p:nvSpPr>
          <p:cNvPr id="295939" name="Rectangle 3"/>
          <p:cNvSpPr>
            <a:spLocks noGrp="1" noChangeArrowheads="1"/>
          </p:cNvSpPr>
          <p:nvPr>
            <p:ph type="body" sz="half" idx="2"/>
          </p:nvPr>
        </p:nvSpPr>
        <p:spPr>
          <a:xfrm>
            <a:off x="3492500" y="1916113"/>
            <a:ext cx="5256213" cy="4797425"/>
          </a:xfrm>
        </p:spPr>
        <p:txBody>
          <a:bodyPr/>
          <a:lstStyle/>
          <a:p>
            <a:pPr>
              <a:lnSpc>
                <a:spcPct val="90000"/>
              </a:lnSpc>
            </a:pPr>
            <a:r>
              <a:rPr lang="zh-CN" altLang="en-US">
                <a:ea typeface="宋体" panose="02010600030101010101" pitchFamily="2" charset="-122"/>
                <a:cs typeface="Times New Roman" panose="02020603050405020304" pitchFamily="18" charset="0"/>
              </a:rPr>
              <a:t>世界卫生组织</a:t>
            </a:r>
            <a:r>
              <a:rPr lang="en-US" altLang="zh-CN">
                <a:ea typeface="宋体" panose="02010600030101010101" pitchFamily="2" charset="-122"/>
                <a:cs typeface="Times New Roman" panose="02020603050405020304" pitchFamily="18" charset="0"/>
              </a:rPr>
              <a:t>《</a:t>
            </a:r>
            <a:r>
              <a:rPr lang="zh-CN" altLang="en-US">
                <a:ea typeface="宋体" panose="02010600030101010101" pitchFamily="2" charset="-122"/>
                <a:cs typeface="Times New Roman" panose="02020603050405020304" pitchFamily="18" charset="0"/>
              </a:rPr>
              <a:t>烟草控制框架公约</a:t>
            </a:r>
            <a:r>
              <a:rPr lang="en-US" altLang="zh-CN">
                <a:ea typeface="宋体" panose="02010600030101010101" pitchFamily="2" charset="-122"/>
                <a:cs typeface="Times New Roman" panose="02020603050405020304" pitchFamily="18" charset="0"/>
              </a:rPr>
              <a:t>》</a:t>
            </a:r>
            <a:r>
              <a:rPr lang="zh-CN" altLang="en-US">
                <a:ea typeface="宋体" panose="02010600030101010101" pitchFamily="2" charset="-122"/>
                <a:cs typeface="Times New Roman" panose="02020603050405020304" pitchFamily="18" charset="0"/>
              </a:rPr>
              <a:t>要求做到无烟公共场所、工作场所和公共交通，以及禁止烟草广告。</a:t>
            </a:r>
            <a:endParaRPr lang="zh-CN" altLang="en-GB">
              <a:latin typeface="宋体" panose="02010600030101010101" pitchFamily="2" charset="-122"/>
              <a:ea typeface="宋体" panose="02010600030101010101" pitchFamily="2" charset="-122"/>
              <a:cs typeface="Times New Roman" panose="02020603050405020304" pitchFamily="18" charset="0"/>
            </a:endParaRPr>
          </a:p>
          <a:p>
            <a:pPr>
              <a:lnSpc>
                <a:spcPct val="90000"/>
              </a:lnSpc>
            </a:pPr>
            <a:r>
              <a:rPr lang="zh-CN" altLang="en-GB">
                <a:ea typeface="宋体" panose="02010600030101010101" pitchFamily="2" charset="-122"/>
                <a:cs typeface="Times New Roman" panose="02020603050405020304" pitchFamily="18" charset="0"/>
              </a:rPr>
              <a:t>中国于</a:t>
            </a:r>
            <a:r>
              <a:rPr lang="en-GB" altLang="zh-CN">
                <a:ea typeface="宋体" panose="02010600030101010101" pitchFamily="2" charset="-122"/>
                <a:cs typeface="Times New Roman" panose="02020603050405020304" pitchFamily="18" charset="0"/>
              </a:rPr>
              <a:t>2005</a:t>
            </a:r>
            <a:r>
              <a:rPr lang="zh-CN" altLang="en-GB">
                <a:ea typeface="宋体" panose="02010600030101010101" pitchFamily="2" charset="-122"/>
                <a:cs typeface="Times New Roman" panose="02020603050405020304" pitchFamily="18" charset="0"/>
              </a:rPr>
              <a:t>年</a:t>
            </a:r>
            <a:r>
              <a:rPr lang="en-GB" altLang="zh-CN">
                <a:ea typeface="宋体" panose="02010600030101010101" pitchFamily="2" charset="-122"/>
                <a:cs typeface="Times New Roman" panose="02020603050405020304" pitchFamily="18" charset="0"/>
              </a:rPr>
              <a:t>10</a:t>
            </a:r>
            <a:r>
              <a:rPr lang="zh-CN" altLang="en-GB">
                <a:ea typeface="宋体" panose="02010600030101010101" pitchFamily="2" charset="-122"/>
                <a:cs typeface="Times New Roman" panose="02020603050405020304" pitchFamily="18" charset="0"/>
              </a:rPr>
              <a:t>月批准该公约。</a:t>
            </a:r>
          </a:p>
          <a:p>
            <a:pPr>
              <a:lnSpc>
                <a:spcPct val="90000"/>
              </a:lnSpc>
            </a:pPr>
            <a:r>
              <a:rPr lang="zh-CN" altLang="en-US">
                <a:solidFill>
                  <a:srgbClr val="FF0000"/>
                </a:solidFill>
                <a:ea typeface="宋体" panose="02010600030101010101" pitchFamily="2" charset="-122"/>
                <a:cs typeface="Times New Roman" panose="02020603050405020304" pitchFamily="18" charset="0"/>
              </a:rPr>
              <a:t>世卫组织</a:t>
            </a:r>
            <a:r>
              <a:rPr lang="en-US" altLang="zh-CN">
                <a:solidFill>
                  <a:srgbClr val="FF0000"/>
                </a:solidFill>
                <a:ea typeface="宋体" panose="02010600030101010101" pitchFamily="2" charset="-122"/>
                <a:cs typeface="Times New Roman" panose="02020603050405020304" pitchFamily="18" charset="0"/>
              </a:rPr>
              <a:t>《</a:t>
            </a:r>
            <a:r>
              <a:rPr lang="zh-CN" altLang="en-US">
                <a:solidFill>
                  <a:srgbClr val="FF0000"/>
                </a:solidFill>
                <a:ea typeface="宋体" panose="02010600030101010101" pitchFamily="2" charset="-122"/>
                <a:cs typeface="Times New Roman" panose="02020603050405020304" pitchFamily="18" charset="0"/>
              </a:rPr>
              <a:t>烟草控制框架公约</a:t>
            </a:r>
            <a:r>
              <a:rPr lang="en-US" altLang="zh-CN">
                <a:solidFill>
                  <a:srgbClr val="FF0000"/>
                </a:solidFill>
                <a:ea typeface="宋体" panose="02010600030101010101" pitchFamily="2" charset="-122"/>
                <a:cs typeface="Times New Roman" panose="02020603050405020304" pitchFamily="18" charset="0"/>
              </a:rPr>
              <a:t>》</a:t>
            </a:r>
            <a:r>
              <a:rPr lang="zh-CN" altLang="en-US">
                <a:solidFill>
                  <a:srgbClr val="FF0000"/>
                </a:solidFill>
                <a:ea typeface="宋体" panose="02010600030101010101" pitchFamily="2" charset="-122"/>
                <a:cs typeface="Times New Roman" panose="02020603050405020304" pitchFamily="18" charset="0"/>
              </a:rPr>
              <a:t>在中国是有约束力的法律。</a:t>
            </a:r>
          </a:p>
        </p:txBody>
      </p:sp>
      <p:pic>
        <p:nvPicPr>
          <p:cNvPr id="295940" name="Picture 9"/>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250825" y="1916113"/>
            <a:ext cx="3024188" cy="396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5941" name="Line 5"/>
          <p:cNvSpPr>
            <a:spLocks noChangeShapeType="1"/>
          </p:cNvSpPr>
          <p:nvPr/>
        </p:nvSpPr>
        <p:spPr bwMode="auto">
          <a:xfrm>
            <a:off x="1763713" y="1844675"/>
            <a:ext cx="5761037" cy="0"/>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idx="4294967295"/>
          </p:nvPr>
        </p:nvSpPr>
        <p:spPr>
          <a:xfrm>
            <a:off x="0" y="0"/>
            <a:ext cx="9144000" cy="1143000"/>
          </a:xfrm>
        </p:spPr>
        <p:txBody>
          <a:bodyPr/>
          <a:lstStyle/>
          <a:p>
            <a:r>
              <a:rPr lang="en-GB" sz="3400" b="1"/>
              <a:t>MPOWER </a:t>
            </a:r>
            <a:r>
              <a:rPr lang="zh-CN" altLang="en-GB" sz="3400" b="1">
                <a:ea typeface="宋体" panose="02010600030101010101" pitchFamily="2" charset="-122"/>
              </a:rPr>
              <a:t>技术援助项目</a:t>
            </a:r>
            <a:r>
              <a:rPr lang="en-GB" sz="3400" b="1"/>
              <a:t>: </a:t>
            </a:r>
            <a:r>
              <a:rPr lang="zh-CN" altLang="en-US" sz="3400" b="1">
                <a:ea typeface="宋体" panose="02010600030101010101" pitchFamily="2" charset="-122"/>
              </a:rPr>
              <a:t>实施世界卫生组织</a:t>
            </a:r>
            <a:r>
              <a:rPr lang="en-US" altLang="zh-CN" sz="3400" b="1">
                <a:ea typeface="宋体" panose="02010600030101010101" pitchFamily="2" charset="-122"/>
              </a:rPr>
              <a:t>《</a:t>
            </a:r>
            <a:r>
              <a:rPr lang="zh-CN" altLang="en-US" sz="3400" b="1">
                <a:ea typeface="宋体" panose="02010600030101010101" pitchFamily="2" charset="-122"/>
              </a:rPr>
              <a:t>烟草控制框架公约</a:t>
            </a:r>
            <a:r>
              <a:rPr lang="en-US" altLang="zh-CN" sz="3400" b="1">
                <a:ea typeface="宋体" panose="02010600030101010101" pitchFamily="2" charset="-122"/>
              </a:rPr>
              <a:t>》</a:t>
            </a:r>
            <a:r>
              <a:rPr lang="zh-CN" altLang="en-US" sz="3400" b="1">
                <a:ea typeface="宋体" panose="02010600030101010101" pitchFamily="2" charset="-122"/>
              </a:rPr>
              <a:t>中减少烟草需求的措施</a:t>
            </a:r>
            <a:r>
              <a:rPr lang="zh-CN" altLang="en-US">
                <a:ea typeface="宋体" panose="02010600030101010101" pitchFamily="2" charset="-122"/>
              </a:rPr>
              <a:t> </a:t>
            </a:r>
          </a:p>
        </p:txBody>
      </p:sp>
      <p:sp>
        <p:nvSpPr>
          <p:cNvPr id="337923" name="Line 4"/>
          <p:cNvSpPr>
            <a:spLocks noChangeShapeType="1"/>
          </p:cNvSpPr>
          <p:nvPr/>
        </p:nvSpPr>
        <p:spPr bwMode="auto">
          <a:xfrm>
            <a:off x="323850" y="1268413"/>
            <a:ext cx="8353425" cy="0"/>
          </a:xfrm>
          <a:prstGeom prst="line">
            <a:avLst/>
          </a:prstGeom>
          <a:noFill/>
          <a:ln w="28575">
            <a:solidFill>
              <a:srgbClr val="00CCFF"/>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337924" name="Picture 17" descr="sh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138" y="3079750"/>
            <a:ext cx="95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25" name="Group 5"/>
          <p:cNvGrpSpPr>
            <a:grpSpLocks/>
          </p:cNvGrpSpPr>
          <p:nvPr/>
        </p:nvGrpSpPr>
        <p:grpSpPr bwMode="auto">
          <a:xfrm>
            <a:off x="250825" y="1989138"/>
            <a:ext cx="2520950" cy="2665412"/>
            <a:chOff x="3016" y="1026"/>
            <a:chExt cx="2449" cy="2676"/>
          </a:xfrm>
        </p:grpSpPr>
        <p:sp>
          <p:nvSpPr>
            <p:cNvPr id="337926" name="Oval 5"/>
            <p:cNvSpPr>
              <a:spLocks noChangeArrowheads="1"/>
            </p:cNvSpPr>
            <p:nvPr/>
          </p:nvSpPr>
          <p:spPr bwMode="auto">
            <a:xfrm>
              <a:off x="3288" y="1026"/>
              <a:ext cx="1633" cy="1542"/>
            </a:xfrm>
            <a:prstGeom prst="ellipse">
              <a:avLst/>
            </a:prstGeom>
            <a:noFill/>
            <a:ln w="9525" algn="ctr">
              <a:solidFill>
                <a:srgbClr val="FF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337927" name="Oval 6"/>
            <p:cNvSpPr>
              <a:spLocks noChangeArrowheads="1"/>
            </p:cNvSpPr>
            <p:nvPr/>
          </p:nvSpPr>
          <p:spPr bwMode="auto">
            <a:xfrm>
              <a:off x="3470" y="1888"/>
              <a:ext cx="1587" cy="1497"/>
            </a:xfrm>
            <a:prstGeom prst="ellipse">
              <a:avLst/>
            </a:prstGeom>
            <a:noFill/>
            <a:ln w="9525" algn="ctr">
              <a:solidFill>
                <a:srgbClr val="FF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337928" name="Oval 7"/>
            <p:cNvSpPr>
              <a:spLocks noChangeArrowheads="1"/>
            </p:cNvSpPr>
            <p:nvPr/>
          </p:nvSpPr>
          <p:spPr bwMode="auto">
            <a:xfrm>
              <a:off x="3107" y="2115"/>
              <a:ext cx="1587" cy="1497"/>
            </a:xfrm>
            <a:prstGeom prst="ellipse">
              <a:avLst/>
            </a:prstGeom>
            <a:noFill/>
            <a:ln w="9525" algn="ctr">
              <a:solidFill>
                <a:srgbClr val="FF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337929" name="Oval 8"/>
            <p:cNvSpPr>
              <a:spLocks noChangeArrowheads="1"/>
            </p:cNvSpPr>
            <p:nvPr/>
          </p:nvSpPr>
          <p:spPr bwMode="auto">
            <a:xfrm>
              <a:off x="3016" y="1253"/>
              <a:ext cx="1587" cy="1497"/>
            </a:xfrm>
            <a:prstGeom prst="ellipse">
              <a:avLst/>
            </a:prstGeom>
            <a:noFill/>
            <a:ln w="9525" algn="ctr">
              <a:solidFill>
                <a:srgbClr val="FF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337930" name="Oval 9"/>
            <p:cNvSpPr>
              <a:spLocks noChangeArrowheads="1"/>
            </p:cNvSpPr>
            <p:nvPr/>
          </p:nvSpPr>
          <p:spPr bwMode="auto">
            <a:xfrm>
              <a:off x="3833" y="2205"/>
              <a:ext cx="1587" cy="1497"/>
            </a:xfrm>
            <a:prstGeom prst="ellipse">
              <a:avLst/>
            </a:prstGeom>
            <a:noFill/>
            <a:ln w="9525" algn="ctr">
              <a:solidFill>
                <a:srgbClr val="FF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4922" name="Oval 10"/>
            <p:cNvSpPr>
              <a:spLocks noChangeArrowheads="1"/>
            </p:cNvSpPr>
            <p:nvPr/>
          </p:nvSpPr>
          <p:spPr bwMode="auto">
            <a:xfrm>
              <a:off x="4830" y="1979"/>
              <a:ext cx="635" cy="635"/>
            </a:xfrm>
            <a:prstGeom prst="ellipse">
              <a:avLst/>
            </a:prstGeom>
            <a:solidFill>
              <a:srgbClr val="008080">
                <a:alpha val="70000"/>
              </a:srgb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4923" name="Oval 11"/>
            <p:cNvSpPr>
              <a:spLocks noChangeArrowheads="1"/>
            </p:cNvSpPr>
            <p:nvPr/>
          </p:nvSpPr>
          <p:spPr bwMode="auto">
            <a:xfrm>
              <a:off x="4830" y="1253"/>
              <a:ext cx="635" cy="635"/>
            </a:xfrm>
            <a:prstGeom prst="ellipse">
              <a:avLst/>
            </a:prstGeom>
            <a:solidFill>
              <a:srgbClr val="008080">
                <a:alpha val="70000"/>
              </a:srgb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4924" name="Oval 12"/>
            <p:cNvSpPr>
              <a:spLocks noChangeArrowheads="1"/>
            </p:cNvSpPr>
            <p:nvPr/>
          </p:nvSpPr>
          <p:spPr bwMode="auto">
            <a:xfrm>
              <a:off x="4830" y="2704"/>
              <a:ext cx="635" cy="635"/>
            </a:xfrm>
            <a:prstGeom prst="ellipse">
              <a:avLst/>
            </a:prstGeom>
            <a:solidFill>
              <a:srgbClr val="008080">
                <a:alpha val="7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4925" name="Oval 13"/>
            <p:cNvSpPr>
              <a:spLocks noChangeArrowheads="1"/>
            </p:cNvSpPr>
            <p:nvPr/>
          </p:nvSpPr>
          <p:spPr bwMode="auto">
            <a:xfrm>
              <a:off x="4150" y="1661"/>
              <a:ext cx="589" cy="590"/>
            </a:xfrm>
            <a:prstGeom prst="ellipse">
              <a:avLst/>
            </a:prstGeom>
            <a:solidFill>
              <a:srgbClr val="008080">
                <a:alpha val="70000"/>
              </a:srgb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4926" name="Oval 14"/>
            <p:cNvSpPr>
              <a:spLocks noChangeArrowheads="1"/>
            </p:cNvSpPr>
            <p:nvPr/>
          </p:nvSpPr>
          <p:spPr bwMode="auto">
            <a:xfrm>
              <a:off x="4195" y="2387"/>
              <a:ext cx="590" cy="589"/>
            </a:xfrm>
            <a:prstGeom prst="ellipse">
              <a:avLst/>
            </a:prstGeom>
            <a:solidFill>
              <a:srgbClr val="008080">
                <a:alpha val="70000"/>
              </a:srgb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94927" name="Oval 15"/>
            <p:cNvSpPr>
              <a:spLocks noChangeArrowheads="1"/>
            </p:cNvSpPr>
            <p:nvPr/>
          </p:nvSpPr>
          <p:spPr bwMode="auto">
            <a:xfrm>
              <a:off x="3606" y="2069"/>
              <a:ext cx="544" cy="545"/>
            </a:xfrm>
            <a:prstGeom prst="ellipse">
              <a:avLst/>
            </a:prstGeom>
            <a:solidFill>
              <a:srgbClr val="008080">
                <a:alpha val="70000"/>
              </a:srgb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grpSp>
      <p:sp>
        <p:nvSpPr>
          <p:cNvPr id="337937" name="Rectangle 17"/>
          <p:cNvSpPr>
            <a:spLocks noChangeArrowheads="1"/>
          </p:cNvSpPr>
          <p:nvPr/>
        </p:nvSpPr>
        <p:spPr bwMode="auto">
          <a:xfrm>
            <a:off x="3276600" y="1989138"/>
            <a:ext cx="5688013"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pPr>
            <a:r>
              <a:rPr lang="en-US" altLang="zh-CN" sz="3100" b="1" u="sng">
                <a:solidFill>
                  <a:srgbClr val="FF0000"/>
                </a:solidFill>
                <a:ea typeface="宋体" panose="02010600030101010101" pitchFamily="2" charset="-122"/>
              </a:rPr>
              <a:t>M</a:t>
            </a:r>
            <a:r>
              <a:rPr lang="zh-CN" altLang="en-US" sz="3100">
                <a:ea typeface="宋体" panose="02010600030101010101" pitchFamily="2" charset="-122"/>
              </a:rPr>
              <a:t>监测烟草使用与预防政策</a:t>
            </a:r>
            <a:endParaRPr lang="en-US" altLang="ko-KR" sz="3100">
              <a:ea typeface="굴림" pitchFamily="34" charset="-127"/>
            </a:endParaRPr>
          </a:p>
          <a:p>
            <a:pPr>
              <a:spcBef>
                <a:spcPct val="50000"/>
              </a:spcBef>
            </a:pPr>
            <a:r>
              <a:rPr lang="en-US" altLang="ko-KR" sz="3100" b="1" u="sng">
                <a:solidFill>
                  <a:srgbClr val="FF0000"/>
                </a:solidFill>
                <a:ea typeface="굴림" pitchFamily="34" charset="-127"/>
              </a:rPr>
              <a:t>P</a:t>
            </a:r>
            <a:r>
              <a:rPr lang="zh-CN" altLang="en-US" sz="3100">
                <a:ea typeface="宋体" panose="02010600030101010101" pitchFamily="2" charset="-122"/>
              </a:rPr>
              <a:t>保护人们免受烟草烟雾危害</a:t>
            </a:r>
          </a:p>
          <a:p>
            <a:pPr>
              <a:spcBef>
                <a:spcPct val="50000"/>
              </a:spcBef>
            </a:pPr>
            <a:r>
              <a:rPr lang="en-US" altLang="ko-KR" sz="3100" b="1" u="sng">
                <a:solidFill>
                  <a:srgbClr val="FF0000"/>
                </a:solidFill>
                <a:ea typeface="굴림" pitchFamily="34" charset="-127"/>
              </a:rPr>
              <a:t>O</a:t>
            </a:r>
            <a:r>
              <a:rPr lang="zh-CN" altLang="en-US" sz="3100">
                <a:ea typeface="宋体" panose="02010600030101010101" pitchFamily="2" charset="-122"/>
              </a:rPr>
              <a:t>提供戒烟帮助</a:t>
            </a:r>
            <a:endParaRPr lang="en-US" altLang="zh-CN" sz="3100">
              <a:ea typeface="宋体" panose="02010600030101010101" pitchFamily="2" charset="-122"/>
            </a:endParaRPr>
          </a:p>
          <a:p>
            <a:pPr>
              <a:spcBef>
                <a:spcPct val="50000"/>
              </a:spcBef>
            </a:pPr>
            <a:r>
              <a:rPr lang="en-US" altLang="ko-KR" sz="3100" b="1" u="sng">
                <a:solidFill>
                  <a:srgbClr val="FF0000"/>
                </a:solidFill>
                <a:ea typeface="굴림" pitchFamily="34" charset="-127"/>
              </a:rPr>
              <a:t>W</a:t>
            </a:r>
            <a:r>
              <a:rPr lang="zh-CN" altLang="en-US" sz="3100">
                <a:ea typeface="宋体" panose="02010600030101010101" pitchFamily="2" charset="-122"/>
              </a:rPr>
              <a:t>警示烟草危害</a:t>
            </a:r>
            <a:endParaRPr lang="en-US" altLang="zh-CN" sz="3100">
              <a:ea typeface="宋体" panose="02010600030101010101" pitchFamily="2" charset="-122"/>
            </a:endParaRPr>
          </a:p>
          <a:p>
            <a:pPr>
              <a:spcBef>
                <a:spcPct val="50000"/>
              </a:spcBef>
            </a:pPr>
            <a:r>
              <a:rPr lang="en-US" altLang="ko-KR" sz="3100" b="1" u="sng">
                <a:solidFill>
                  <a:srgbClr val="FF0000"/>
                </a:solidFill>
                <a:ea typeface="굴림" pitchFamily="34" charset="-127"/>
              </a:rPr>
              <a:t>E</a:t>
            </a:r>
            <a:r>
              <a:rPr lang="zh-CN" altLang="en-US" sz="3100">
                <a:ea typeface="宋体" panose="02010600030101010101" pitchFamily="2" charset="-122"/>
              </a:rPr>
              <a:t>确保禁止烟草广告、促销和赞助</a:t>
            </a:r>
          </a:p>
          <a:p>
            <a:pPr>
              <a:spcBef>
                <a:spcPct val="50000"/>
              </a:spcBef>
            </a:pPr>
            <a:r>
              <a:rPr lang="en-US" altLang="ko-KR" sz="3100" b="1" u="sng">
                <a:solidFill>
                  <a:srgbClr val="FF0000"/>
                </a:solidFill>
                <a:ea typeface="굴림" pitchFamily="34" charset="-127"/>
              </a:rPr>
              <a:t>R</a:t>
            </a:r>
            <a:r>
              <a:rPr lang="zh-CN" altLang="en-US" sz="3100">
                <a:ea typeface="宋体" panose="02010600030101010101" pitchFamily="2" charset="-122"/>
              </a:rPr>
              <a:t>提高烟税</a:t>
            </a:r>
            <a:endParaRPr lang="en-US" altLang="zh-CN" sz="3100">
              <a:ea typeface="宋体" panose="02010600030101010101" pitchFamily="2" charset="-122"/>
            </a:endParaRPr>
          </a:p>
        </p:txBody>
      </p:sp>
      <p:sp>
        <p:nvSpPr>
          <p:cNvPr id="337938" name="Rectangle 18"/>
          <p:cNvSpPr>
            <a:spLocks noChangeArrowheads="1"/>
          </p:cNvSpPr>
          <p:nvPr/>
        </p:nvSpPr>
        <p:spPr bwMode="auto">
          <a:xfrm>
            <a:off x="0" y="1341438"/>
            <a:ext cx="9144000" cy="41910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GB" sz="3300">
                <a:solidFill>
                  <a:srgbClr val="FF3300"/>
                </a:solidFill>
              </a:rPr>
              <a:t>MPOWER: </a:t>
            </a:r>
            <a:r>
              <a:rPr lang="ko-KR" altLang="en-US" sz="3300">
                <a:solidFill>
                  <a:srgbClr val="FF3300"/>
                </a:solidFill>
                <a:ea typeface="굴림" pitchFamily="34" charset="-127"/>
              </a:rPr>
              <a:t>六干预扭转烟草流行</a:t>
            </a:r>
            <a:r>
              <a:rPr lang="zh-CN" altLang="en-US" sz="3300">
                <a:solidFill>
                  <a:srgbClr val="FF3300"/>
                </a:solidFill>
                <a:ea typeface="宋体" panose="02010600030101010101" pitchFamily="2" charset="-122"/>
              </a:rPr>
              <a:t>的干预措施</a:t>
            </a:r>
            <a:endParaRPr lang="ko-KR" altLang="en-US" sz="3300">
              <a:solidFill>
                <a:srgbClr val="FF3300"/>
              </a:solidFill>
              <a:ea typeface="굴림" pitchFamily="34" charset="-127"/>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descr="FCTC"/>
          <p:cNvPicPr>
            <a:picLocks noChangeAspect="1" noChangeArrowheads="1"/>
          </p:cNvPicPr>
          <p:nvPr/>
        </p:nvPicPr>
        <p:blipFill>
          <a:blip r:embed="rId3">
            <a:lum bright="-28000" contrast="-70000"/>
            <a:extLst>
              <a:ext uri="{28A0092B-C50C-407E-A947-70E740481C1C}">
                <a14:useLocalDpi xmlns:a14="http://schemas.microsoft.com/office/drawing/2010/main" val="0"/>
              </a:ext>
            </a:extLst>
          </a:blip>
          <a:srcRect/>
          <a:stretch>
            <a:fillRect/>
          </a:stretch>
        </p:blipFill>
        <p:spPr bwMode="auto">
          <a:xfrm>
            <a:off x="7534275" y="4508500"/>
            <a:ext cx="1501775" cy="1501775"/>
          </a:xfrm>
          <a:prstGeom prst="rect">
            <a:avLst/>
          </a:prstGeom>
          <a:noFill/>
          <a:extLst>
            <a:ext uri="{909E8E84-426E-40DD-AFC4-6F175D3DCCD1}">
              <a14:hiddenFill xmlns:a14="http://schemas.microsoft.com/office/drawing/2010/main">
                <a:solidFill>
                  <a:srgbClr val="FFFFFF"/>
                </a:solidFill>
              </a14:hiddenFill>
            </a:ext>
          </a:extLst>
        </p:spPr>
      </p:pic>
      <p:pic>
        <p:nvPicPr>
          <p:cNvPr id="338947" name="Picture 3" descr="FCTC"/>
          <p:cNvPicPr>
            <a:picLocks noChangeAspect="1" noChangeArrowheads="1"/>
          </p:cNvPicPr>
          <p:nvPr/>
        </p:nvPicPr>
        <p:blipFill>
          <a:blip r:embed="rId3">
            <a:lum bright="-28000" contrast="-70000"/>
            <a:extLst>
              <a:ext uri="{28A0092B-C50C-407E-A947-70E740481C1C}">
                <a14:useLocalDpi xmlns:a14="http://schemas.microsoft.com/office/drawing/2010/main" val="0"/>
              </a:ext>
            </a:extLst>
          </a:blip>
          <a:srcRect/>
          <a:stretch>
            <a:fillRect/>
          </a:stretch>
        </p:blipFill>
        <p:spPr bwMode="auto">
          <a:xfrm>
            <a:off x="3070225" y="2781300"/>
            <a:ext cx="1439863" cy="1439863"/>
          </a:xfrm>
          <a:prstGeom prst="rect">
            <a:avLst/>
          </a:prstGeom>
          <a:noFill/>
          <a:extLst>
            <a:ext uri="{909E8E84-426E-40DD-AFC4-6F175D3DCCD1}">
              <a14:hiddenFill xmlns:a14="http://schemas.microsoft.com/office/drawing/2010/main">
                <a:solidFill>
                  <a:srgbClr val="FFFFFF"/>
                </a:solidFill>
              </a14:hiddenFill>
            </a:ext>
          </a:extLst>
        </p:spPr>
      </p:pic>
      <p:pic>
        <p:nvPicPr>
          <p:cNvPr id="338948" name="Picture 4" descr="FCTC"/>
          <p:cNvPicPr>
            <a:picLocks noChangeAspect="1" noChangeArrowheads="1"/>
          </p:cNvPicPr>
          <p:nvPr/>
        </p:nvPicPr>
        <p:blipFill>
          <a:blip r:embed="rId3">
            <a:lum bright="-28000" contrast="-70000"/>
            <a:extLst>
              <a:ext uri="{28A0092B-C50C-407E-A947-70E740481C1C}">
                <a14:useLocalDpi xmlns:a14="http://schemas.microsoft.com/office/drawing/2010/main" val="0"/>
              </a:ext>
            </a:extLst>
          </a:blip>
          <a:srcRect/>
          <a:stretch>
            <a:fillRect/>
          </a:stretch>
        </p:blipFill>
        <p:spPr bwMode="auto">
          <a:xfrm>
            <a:off x="5805488" y="4508500"/>
            <a:ext cx="1501775" cy="1501775"/>
          </a:xfrm>
          <a:prstGeom prst="rect">
            <a:avLst/>
          </a:prstGeom>
          <a:noFill/>
          <a:extLst>
            <a:ext uri="{909E8E84-426E-40DD-AFC4-6F175D3DCCD1}">
              <a14:hiddenFill xmlns:a14="http://schemas.microsoft.com/office/drawing/2010/main">
                <a:solidFill>
                  <a:srgbClr val="FFFFFF"/>
                </a:solidFill>
              </a14:hiddenFill>
            </a:ext>
          </a:extLst>
        </p:spPr>
      </p:pic>
      <p:pic>
        <p:nvPicPr>
          <p:cNvPr id="338949" name="Picture 5" descr="FCTC"/>
          <p:cNvPicPr>
            <a:picLocks noChangeAspect="1" noChangeArrowheads="1"/>
          </p:cNvPicPr>
          <p:nvPr/>
        </p:nvPicPr>
        <p:blipFill>
          <a:blip r:embed="rId3">
            <a:lum bright="-28000" contrast="-70000"/>
            <a:extLst>
              <a:ext uri="{28A0092B-C50C-407E-A947-70E740481C1C}">
                <a14:useLocalDpi xmlns:a14="http://schemas.microsoft.com/office/drawing/2010/main" val="0"/>
              </a:ext>
            </a:extLst>
          </a:blip>
          <a:srcRect/>
          <a:stretch>
            <a:fillRect/>
          </a:stretch>
        </p:blipFill>
        <p:spPr bwMode="auto">
          <a:xfrm>
            <a:off x="4006850" y="4508500"/>
            <a:ext cx="1501775" cy="1501775"/>
          </a:xfrm>
          <a:prstGeom prst="rect">
            <a:avLst/>
          </a:prstGeom>
          <a:noFill/>
          <a:extLst>
            <a:ext uri="{909E8E84-426E-40DD-AFC4-6F175D3DCCD1}">
              <a14:hiddenFill xmlns:a14="http://schemas.microsoft.com/office/drawing/2010/main">
                <a:solidFill>
                  <a:srgbClr val="FFFFFF"/>
                </a:solidFill>
              </a14:hiddenFill>
            </a:ext>
          </a:extLst>
        </p:spPr>
      </p:pic>
      <p:pic>
        <p:nvPicPr>
          <p:cNvPr id="338950" name="Picture 6" descr="FCTC"/>
          <p:cNvPicPr>
            <a:picLocks noChangeAspect="1" noChangeArrowheads="1"/>
          </p:cNvPicPr>
          <p:nvPr/>
        </p:nvPicPr>
        <p:blipFill>
          <a:blip r:embed="rId3">
            <a:lum bright="-28000" contrast="-70000"/>
            <a:extLst>
              <a:ext uri="{28A0092B-C50C-407E-A947-70E740481C1C}">
                <a14:useLocalDpi xmlns:a14="http://schemas.microsoft.com/office/drawing/2010/main" val="0"/>
              </a:ext>
            </a:extLst>
          </a:blip>
          <a:srcRect/>
          <a:stretch>
            <a:fillRect/>
          </a:stretch>
        </p:blipFill>
        <p:spPr bwMode="auto">
          <a:xfrm>
            <a:off x="6526213" y="2781300"/>
            <a:ext cx="1501775" cy="1501775"/>
          </a:xfrm>
          <a:prstGeom prst="rect">
            <a:avLst/>
          </a:prstGeom>
          <a:noFill/>
          <a:extLst>
            <a:ext uri="{909E8E84-426E-40DD-AFC4-6F175D3DCCD1}">
              <a14:hiddenFill xmlns:a14="http://schemas.microsoft.com/office/drawing/2010/main">
                <a:solidFill>
                  <a:srgbClr val="FFFFFF"/>
                </a:solidFill>
              </a14:hiddenFill>
            </a:ext>
          </a:extLst>
        </p:spPr>
      </p:pic>
      <p:pic>
        <p:nvPicPr>
          <p:cNvPr id="338951" name="Picture 7" descr="FCTC"/>
          <p:cNvPicPr>
            <a:picLocks noChangeAspect="1" noChangeArrowheads="1"/>
          </p:cNvPicPr>
          <p:nvPr/>
        </p:nvPicPr>
        <p:blipFill>
          <a:blip r:embed="rId3">
            <a:lum bright="-28000" contrast="-70000"/>
            <a:extLst>
              <a:ext uri="{28A0092B-C50C-407E-A947-70E740481C1C}">
                <a14:useLocalDpi xmlns:a14="http://schemas.microsoft.com/office/drawing/2010/main" val="0"/>
              </a:ext>
            </a:extLst>
          </a:blip>
          <a:srcRect/>
          <a:stretch>
            <a:fillRect/>
          </a:stretch>
        </p:blipFill>
        <p:spPr bwMode="auto">
          <a:xfrm>
            <a:off x="4725988" y="2781300"/>
            <a:ext cx="1501775" cy="1501775"/>
          </a:xfrm>
          <a:prstGeom prst="rect">
            <a:avLst/>
          </a:prstGeom>
          <a:noFill/>
          <a:extLst>
            <a:ext uri="{909E8E84-426E-40DD-AFC4-6F175D3DCCD1}">
              <a14:hiddenFill xmlns:a14="http://schemas.microsoft.com/office/drawing/2010/main">
                <a:solidFill>
                  <a:srgbClr val="FFFFFF"/>
                </a:solidFill>
              </a14:hiddenFill>
            </a:ext>
          </a:extLst>
        </p:spPr>
      </p:pic>
      <p:sp>
        <p:nvSpPr>
          <p:cNvPr id="338952" name="Rectangle 8"/>
          <p:cNvSpPr>
            <a:spLocks noGrp="1" noChangeArrowheads="1"/>
          </p:cNvSpPr>
          <p:nvPr>
            <p:ph type="title"/>
          </p:nvPr>
        </p:nvSpPr>
        <p:spPr>
          <a:xfrm>
            <a:off x="539750" y="260350"/>
            <a:ext cx="8229600" cy="882650"/>
          </a:xfrm>
        </p:spPr>
        <p:txBody>
          <a:bodyPr/>
          <a:lstStyle/>
          <a:p>
            <a:r>
              <a:rPr lang="zh-CN" altLang="en-US" sz="4000" b="1">
                <a:ea typeface="宋体" panose="02010600030101010101" pitchFamily="2" charset="-122"/>
              </a:rPr>
              <a:t>世界卫生组织</a:t>
            </a:r>
            <a:r>
              <a:rPr lang="en-US" altLang="zh-CN" sz="4000" b="1">
                <a:ea typeface="宋体" panose="02010600030101010101" pitchFamily="2" charset="-122"/>
              </a:rPr>
              <a:t>《</a:t>
            </a:r>
            <a:r>
              <a:rPr lang="zh-CN" altLang="en-US" sz="4000" b="1">
                <a:ea typeface="宋体" panose="02010600030101010101" pitchFamily="2" charset="-122"/>
              </a:rPr>
              <a:t>烟草控制框架公约</a:t>
            </a:r>
            <a:r>
              <a:rPr lang="en-US" altLang="zh-CN" sz="4000" b="1">
                <a:ea typeface="宋体" panose="02010600030101010101" pitchFamily="2" charset="-122"/>
              </a:rPr>
              <a:t>》</a:t>
            </a:r>
            <a:r>
              <a:rPr lang="zh-CN" altLang="en-GB" sz="4000" b="1">
                <a:ea typeface="宋体" panose="02010600030101010101" pitchFamily="2" charset="-122"/>
              </a:rPr>
              <a:t>与 </a:t>
            </a:r>
            <a:r>
              <a:rPr lang="en-GB" sz="4000" b="1">
                <a:ea typeface="宋体" panose="02010600030101010101" pitchFamily="2" charset="-122"/>
              </a:rPr>
              <a:t>MPOWER</a:t>
            </a:r>
            <a:r>
              <a:rPr lang="zh-CN" altLang="en-GB" sz="4000" b="1">
                <a:ea typeface="宋体" panose="02010600030101010101" pitchFamily="2" charset="-122"/>
              </a:rPr>
              <a:t>系列政策</a:t>
            </a:r>
            <a:endParaRPr lang="ko-KR" altLang="en-US" sz="4000" b="1">
              <a:ea typeface="宋体" panose="02010600030101010101" pitchFamily="2" charset="-122"/>
            </a:endParaRPr>
          </a:p>
        </p:txBody>
      </p:sp>
      <p:sp>
        <p:nvSpPr>
          <p:cNvPr id="338953" name="Rectangle 9"/>
          <p:cNvSpPr>
            <a:spLocks noGrp="1" noChangeArrowheads="1"/>
          </p:cNvSpPr>
          <p:nvPr>
            <p:ph type="body" idx="1"/>
          </p:nvPr>
        </p:nvSpPr>
        <p:spPr>
          <a:xfrm>
            <a:off x="468313" y="1557338"/>
            <a:ext cx="8507412" cy="604837"/>
          </a:xfrm>
        </p:spPr>
        <p:txBody>
          <a:bodyPr/>
          <a:lstStyle/>
          <a:p>
            <a:pPr>
              <a:lnSpc>
                <a:spcPct val="90000"/>
              </a:lnSpc>
              <a:buFontTx/>
              <a:buNone/>
            </a:pPr>
            <a:r>
              <a:rPr lang="en-GB" sz="2400"/>
              <a:t> </a:t>
            </a:r>
            <a:r>
              <a:rPr lang="zh-CN" altLang="en-GB" sz="2400" b="1">
                <a:ea typeface="宋体" panose="02010600030101010101" pitchFamily="2" charset="-122"/>
              </a:rPr>
              <a:t>一个循证的烟草控制工具</a:t>
            </a:r>
            <a:endParaRPr lang="zh-CN" altLang="en-US" sz="2400" b="1">
              <a:ea typeface="宋体" panose="02010600030101010101" pitchFamily="2" charset="-122"/>
            </a:endParaRPr>
          </a:p>
        </p:txBody>
      </p:sp>
      <p:sp>
        <p:nvSpPr>
          <p:cNvPr id="338954" name="Text Box 10"/>
          <p:cNvSpPr txBox="1">
            <a:spLocks noChangeArrowheads="1"/>
          </p:cNvSpPr>
          <p:nvPr/>
        </p:nvSpPr>
        <p:spPr bwMode="auto">
          <a:xfrm>
            <a:off x="3132138" y="3284538"/>
            <a:ext cx="1306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GB" b="1">
                <a:solidFill>
                  <a:srgbClr val="333399"/>
                </a:solidFill>
                <a:latin typeface="Arial Narrow" panose="020B0606020202030204" pitchFamily="34" charset="0"/>
                <a:ea typeface="宋体" panose="02010600030101010101" pitchFamily="2" charset="-122"/>
              </a:rPr>
              <a:t> 第 </a:t>
            </a:r>
            <a:r>
              <a:rPr lang="en-GB" b="1">
                <a:solidFill>
                  <a:srgbClr val="333399"/>
                </a:solidFill>
                <a:latin typeface="Arial Narrow" panose="020B0606020202030204" pitchFamily="34" charset="0"/>
              </a:rPr>
              <a:t>6, 15</a:t>
            </a:r>
            <a:r>
              <a:rPr lang="zh-CN" altLang="en-GB" b="1">
                <a:solidFill>
                  <a:srgbClr val="333399"/>
                </a:solidFill>
                <a:latin typeface="Arial Narrow" panose="020B0606020202030204" pitchFamily="34" charset="0"/>
                <a:ea typeface="宋体" panose="02010600030101010101" pitchFamily="2" charset="-122"/>
              </a:rPr>
              <a:t>条</a:t>
            </a:r>
            <a:endParaRPr lang="ko-KR" altLang="en-US" b="1">
              <a:solidFill>
                <a:srgbClr val="333399"/>
              </a:solidFill>
              <a:latin typeface="Arial Narrow" panose="020B0606020202030204" pitchFamily="34" charset="0"/>
              <a:ea typeface="宋体" panose="02010600030101010101" pitchFamily="2" charset="-122"/>
            </a:endParaRPr>
          </a:p>
        </p:txBody>
      </p:sp>
      <p:sp>
        <p:nvSpPr>
          <p:cNvPr id="338955" name="Text Box 11"/>
          <p:cNvSpPr txBox="1">
            <a:spLocks noChangeArrowheads="1"/>
          </p:cNvSpPr>
          <p:nvPr/>
        </p:nvSpPr>
        <p:spPr bwMode="auto">
          <a:xfrm>
            <a:off x="4870450" y="3357563"/>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GB" b="1">
                <a:solidFill>
                  <a:srgbClr val="333399"/>
                </a:solidFill>
                <a:latin typeface="Arial Narrow" panose="020B0606020202030204" pitchFamily="34" charset="0"/>
                <a:ea typeface="宋体" panose="02010600030101010101" pitchFamily="2" charset="-122"/>
              </a:rPr>
              <a:t>第 </a:t>
            </a:r>
            <a:r>
              <a:rPr lang="en-GB" b="1">
                <a:solidFill>
                  <a:srgbClr val="333399"/>
                </a:solidFill>
                <a:latin typeface="Arial Narrow" panose="020B0606020202030204" pitchFamily="34" charset="0"/>
              </a:rPr>
              <a:t>8</a:t>
            </a:r>
            <a:r>
              <a:rPr lang="zh-CN" altLang="en-GB" b="1">
                <a:solidFill>
                  <a:srgbClr val="333399"/>
                </a:solidFill>
                <a:latin typeface="Arial Narrow" panose="020B0606020202030204" pitchFamily="34" charset="0"/>
                <a:ea typeface="宋体" panose="02010600030101010101" pitchFamily="2" charset="-122"/>
              </a:rPr>
              <a:t>条</a:t>
            </a:r>
            <a:endParaRPr lang="ko-KR" altLang="en-US" b="1">
              <a:solidFill>
                <a:srgbClr val="333399"/>
              </a:solidFill>
              <a:latin typeface="Arial Narrow" panose="020B0606020202030204" pitchFamily="34" charset="0"/>
              <a:ea typeface="宋体" panose="02010600030101010101" pitchFamily="2" charset="-122"/>
            </a:endParaRPr>
          </a:p>
        </p:txBody>
      </p:sp>
      <p:sp>
        <p:nvSpPr>
          <p:cNvPr id="338956" name="Text Box 12"/>
          <p:cNvSpPr txBox="1">
            <a:spLocks noChangeArrowheads="1"/>
          </p:cNvSpPr>
          <p:nvPr/>
        </p:nvSpPr>
        <p:spPr bwMode="auto">
          <a:xfrm>
            <a:off x="7596188" y="5078413"/>
            <a:ext cx="137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GB" b="1">
                <a:solidFill>
                  <a:srgbClr val="333399"/>
                </a:solidFill>
                <a:latin typeface="Arial Narrow" panose="020B0606020202030204" pitchFamily="34" charset="0"/>
                <a:ea typeface="宋体" panose="02010600030101010101" pitchFamily="2" charset="-122"/>
              </a:rPr>
              <a:t>第</a:t>
            </a:r>
            <a:r>
              <a:rPr lang="en-GB" b="1">
                <a:solidFill>
                  <a:srgbClr val="333399"/>
                </a:solidFill>
                <a:latin typeface="Arial Narrow" panose="020B0606020202030204" pitchFamily="34" charset="0"/>
              </a:rPr>
              <a:t>20, 21</a:t>
            </a:r>
            <a:r>
              <a:rPr lang="zh-CN" altLang="en-GB" b="1">
                <a:solidFill>
                  <a:srgbClr val="333399"/>
                </a:solidFill>
                <a:latin typeface="Arial Narrow" panose="020B0606020202030204" pitchFamily="34" charset="0"/>
                <a:ea typeface="宋体" panose="02010600030101010101" pitchFamily="2" charset="-122"/>
              </a:rPr>
              <a:t>条</a:t>
            </a:r>
            <a:endParaRPr lang="ko-KR" altLang="en-US" b="1">
              <a:solidFill>
                <a:srgbClr val="333399"/>
              </a:solidFill>
              <a:latin typeface="Arial Narrow" panose="020B0606020202030204" pitchFamily="34" charset="0"/>
              <a:ea typeface="宋体" panose="02010600030101010101" pitchFamily="2" charset="-122"/>
            </a:endParaRPr>
          </a:p>
        </p:txBody>
      </p:sp>
      <p:sp>
        <p:nvSpPr>
          <p:cNvPr id="338957" name="Text Box 13"/>
          <p:cNvSpPr txBox="1">
            <a:spLocks noChangeArrowheads="1"/>
          </p:cNvSpPr>
          <p:nvPr/>
        </p:nvSpPr>
        <p:spPr bwMode="auto">
          <a:xfrm>
            <a:off x="4222750" y="5078413"/>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GB" b="1">
                <a:solidFill>
                  <a:srgbClr val="333399"/>
                </a:solidFill>
                <a:latin typeface="Arial Narrow" panose="020B0606020202030204" pitchFamily="34" charset="0"/>
                <a:ea typeface="宋体" panose="02010600030101010101" pitchFamily="2" charset="-122"/>
              </a:rPr>
              <a:t>第 </a:t>
            </a:r>
            <a:r>
              <a:rPr lang="en-GB" b="1">
                <a:solidFill>
                  <a:srgbClr val="333399"/>
                </a:solidFill>
                <a:latin typeface="Arial Narrow" panose="020B0606020202030204" pitchFamily="34" charset="0"/>
              </a:rPr>
              <a:t>13</a:t>
            </a:r>
            <a:r>
              <a:rPr lang="zh-CN" altLang="en-GB" b="1">
                <a:solidFill>
                  <a:srgbClr val="333399"/>
                </a:solidFill>
                <a:latin typeface="Arial Narrow" panose="020B0606020202030204" pitchFamily="34" charset="0"/>
                <a:ea typeface="宋体" panose="02010600030101010101" pitchFamily="2" charset="-122"/>
              </a:rPr>
              <a:t>条</a:t>
            </a:r>
            <a:endParaRPr lang="ko-KR" altLang="en-US" b="1">
              <a:solidFill>
                <a:srgbClr val="333399"/>
              </a:solidFill>
              <a:latin typeface="Arial Narrow" panose="020B0606020202030204" pitchFamily="34" charset="0"/>
              <a:ea typeface="宋体" panose="02010600030101010101" pitchFamily="2" charset="-122"/>
            </a:endParaRPr>
          </a:p>
        </p:txBody>
      </p:sp>
      <p:sp>
        <p:nvSpPr>
          <p:cNvPr id="338958" name="Text Box 14"/>
          <p:cNvSpPr txBox="1">
            <a:spLocks noChangeArrowheads="1"/>
          </p:cNvSpPr>
          <p:nvPr/>
        </p:nvSpPr>
        <p:spPr bwMode="auto">
          <a:xfrm>
            <a:off x="3573463" y="2916238"/>
            <a:ext cx="3413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FF3300"/>
                </a:solidFill>
                <a:latin typeface="Arial Black" panose="020B0A04020102020204" pitchFamily="34" charset="0"/>
              </a:rPr>
              <a:t>r</a:t>
            </a:r>
            <a:endParaRPr lang="en-US" altLang="ko-KR" sz="2800">
              <a:solidFill>
                <a:srgbClr val="FF3300"/>
              </a:solidFill>
              <a:latin typeface="Arial Black" panose="020B0A04020102020204" pitchFamily="34" charset="0"/>
              <a:ea typeface="굴림" pitchFamily="34" charset="-127"/>
            </a:endParaRPr>
          </a:p>
        </p:txBody>
      </p:sp>
      <p:sp>
        <p:nvSpPr>
          <p:cNvPr id="338959" name="Text Box 15"/>
          <p:cNvSpPr txBox="1">
            <a:spLocks noChangeArrowheads="1"/>
          </p:cNvSpPr>
          <p:nvPr/>
        </p:nvSpPr>
        <p:spPr bwMode="auto">
          <a:xfrm>
            <a:off x="5240338" y="2922588"/>
            <a:ext cx="4206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FF3300"/>
                </a:solidFill>
                <a:latin typeface="Arial Black" panose="020B0A04020102020204" pitchFamily="34" charset="0"/>
              </a:rPr>
              <a:t>p</a:t>
            </a:r>
            <a:endParaRPr lang="en-US" altLang="ko-KR" sz="2800">
              <a:solidFill>
                <a:srgbClr val="FF3300"/>
              </a:solidFill>
              <a:latin typeface="Arial Black" panose="020B0A04020102020204" pitchFamily="34" charset="0"/>
              <a:ea typeface="굴림" pitchFamily="34" charset="-127"/>
            </a:endParaRPr>
          </a:p>
        </p:txBody>
      </p:sp>
      <p:sp>
        <p:nvSpPr>
          <p:cNvPr id="338960" name="Text Box 16"/>
          <p:cNvSpPr txBox="1">
            <a:spLocks noChangeArrowheads="1"/>
          </p:cNvSpPr>
          <p:nvPr/>
        </p:nvSpPr>
        <p:spPr bwMode="auto">
          <a:xfrm>
            <a:off x="7029450" y="2922588"/>
            <a:ext cx="519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FF3300"/>
                </a:solidFill>
                <a:latin typeface="Arial Black" panose="020B0A04020102020204" pitchFamily="34" charset="0"/>
              </a:rPr>
              <a:t>w</a:t>
            </a:r>
            <a:endParaRPr lang="en-US" altLang="ko-KR" sz="2800">
              <a:solidFill>
                <a:srgbClr val="FF3300"/>
              </a:solidFill>
              <a:latin typeface="Arial Black" panose="020B0A04020102020204" pitchFamily="34" charset="0"/>
              <a:ea typeface="굴림" pitchFamily="34" charset="-127"/>
            </a:endParaRPr>
          </a:p>
        </p:txBody>
      </p:sp>
      <p:sp>
        <p:nvSpPr>
          <p:cNvPr id="338961" name="Text Box 17"/>
          <p:cNvSpPr txBox="1">
            <a:spLocks noChangeArrowheads="1"/>
          </p:cNvSpPr>
          <p:nvPr/>
        </p:nvSpPr>
        <p:spPr bwMode="auto">
          <a:xfrm>
            <a:off x="4570413" y="4578350"/>
            <a:ext cx="420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FF3300"/>
                </a:solidFill>
                <a:latin typeface="Arial Black" panose="020B0A04020102020204" pitchFamily="34" charset="0"/>
              </a:rPr>
              <a:t>e</a:t>
            </a:r>
            <a:endParaRPr lang="en-US" altLang="ko-KR" sz="2800">
              <a:solidFill>
                <a:srgbClr val="FF3300"/>
              </a:solidFill>
              <a:latin typeface="Arial Black" panose="020B0A04020102020204" pitchFamily="34" charset="0"/>
              <a:ea typeface="굴림" pitchFamily="34" charset="-127"/>
            </a:endParaRPr>
          </a:p>
        </p:txBody>
      </p:sp>
      <p:sp>
        <p:nvSpPr>
          <p:cNvPr id="338962" name="Text Box 18"/>
          <p:cNvSpPr txBox="1">
            <a:spLocks noChangeArrowheads="1"/>
          </p:cNvSpPr>
          <p:nvPr/>
        </p:nvSpPr>
        <p:spPr bwMode="auto">
          <a:xfrm>
            <a:off x="6299200" y="4578350"/>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FF3300"/>
                </a:solidFill>
                <a:latin typeface="Arial Black" panose="020B0A04020102020204" pitchFamily="34" charset="0"/>
              </a:rPr>
              <a:t>o</a:t>
            </a:r>
            <a:endParaRPr lang="en-US" altLang="ko-KR" sz="2800">
              <a:solidFill>
                <a:srgbClr val="FF3300"/>
              </a:solidFill>
              <a:latin typeface="Arial Black" panose="020B0A04020102020204" pitchFamily="34" charset="0"/>
              <a:ea typeface="굴림" pitchFamily="34" charset="-127"/>
            </a:endParaRPr>
          </a:p>
        </p:txBody>
      </p:sp>
      <p:sp>
        <p:nvSpPr>
          <p:cNvPr id="338963" name="Text Box 19"/>
          <p:cNvSpPr txBox="1">
            <a:spLocks noChangeArrowheads="1"/>
          </p:cNvSpPr>
          <p:nvPr/>
        </p:nvSpPr>
        <p:spPr bwMode="auto">
          <a:xfrm>
            <a:off x="8027988" y="4578350"/>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solidFill>
                  <a:srgbClr val="FF3300"/>
                </a:solidFill>
                <a:latin typeface="Arial Black" panose="020B0A04020102020204" pitchFamily="34" charset="0"/>
              </a:rPr>
              <a:t>m</a:t>
            </a:r>
            <a:endParaRPr lang="en-US" altLang="ko-KR" sz="2800">
              <a:solidFill>
                <a:srgbClr val="FF3300"/>
              </a:solidFill>
              <a:latin typeface="Arial Black" panose="020B0A04020102020204" pitchFamily="34" charset="0"/>
              <a:ea typeface="굴림" pitchFamily="34" charset="-127"/>
            </a:endParaRPr>
          </a:p>
        </p:txBody>
      </p:sp>
      <p:sp>
        <p:nvSpPr>
          <p:cNvPr id="338964" name="Text Box 20"/>
          <p:cNvSpPr txBox="1">
            <a:spLocks noChangeArrowheads="1"/>
          </p:cNvSpPr>
          <p:nvPr/>
        </p:nvSpPr>
        <p:spPr bwMode="auto">
          <a:xfrm>
            <a:off x="5949950" y="5078413"/>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GB" b="1">
                <a:solidFill>
                  <a:srgbClr val="333399"/>
                </a:solidFill>
                <a:latin typeface="Arial Narrow" panose="020B0606020202030204" pitchFamily="34" charset="0"/>
                <a:ea typeface="宋体" panose="02010600030101010101" pitchFamily="2" charset="-122"/>
              </a:rPr>
              <a:t>第 </a:t>
            </a:r>
            <a:r>
              <a:rPr lang="en-GB" b="1">
                <a:solidFill>
                  <a:srgbClr val="333399"/>
                </a:solidFill>
                <a:latin typeface="Arial Narrow" panose="020B0606020202030204" pitchFamily="34" charset="0"/>
              </a:rPr>
              <a:t>14</a:t>
            </a:r>
            <a:r>
              <a:rPr lang="zh-CN" altLang="en-GB" b="1">
                <a:solidFill>
                  <a:srgbClr val="333399"/>
                </a:solidFill>
                <a:latin typeface="Arial Narrow" panose="020B0606020202030204" pitchFamily="34" charset="0"/>
                <a:ea typeface="宋体" panose="02010600030101010101" pitchFamily="2" charset="-122"/>
              </a:rPr>
              <a:t>条</a:t>
            </a:r>
            <a:endParaRPr lang="ko-KR" altLang="en-US" b="1">
              <a:solidFill>
                <a:srgbClr val="333399"/>
              </a:solidFill>
              <a:latin typeface="Arial Narrow" panose="020B0606020202030204" pitchFamily="34" charset="0"/>
              <a:ea typeface="宋体" panose="02010600030101010101" pitchFamily="2" charset="-122"/>
            </a:endParaRPr>
          </a:p>
        </p:txBody>
      </p:sp>
      <p:sp>
        <p:nvSpPr>
          <p:cNvPr id="338965" name="Text Box 21"/>
          <p:cNvSpPr txBox="1">
            <a:spLocks noChangeArrowheads="1"/>
          </p:cNvSpPr>
          <p:nvPr/>
        </p:nvSpPr>
        <p:spPr bwMode="auto">
          <a:xfrm>
            <a:off x="6597650" y="3357563"/>
            <a:ext cx="1358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GB" b="1">
                <a:solidFill>
                  <a:srgbClr val="333399"/>
                </a:solidFill>
                <a:latin typeface="Arial Narrow" panose="020B0606020202030204" pitchFamily="34" charset="0"/>
                <a:ea typeface="宋体" panose="02010600030101010101" pitchFamily="2" charset="-122"/>
              </a:rPr>
              <a:t>第 </a:t>
            </a:r>
            <a:r>
              <a:rPr lang="en-GB" b="1">
                <a:solidFill>
                  <a:srgbClr val="333399"/>
                </a:solidFill>
                <a:latin typeface="Arial Narrow" panose="020B0606020202030204" pitchFamily="34" charset="0"/>
              </a:rPr>
              <a:t>11, 12</a:t>
            </a:r>
            <a:r>
              <a:rPr lang="zh-CN" altLang="en-GB" b="1">
                <a:solidFill>
                  <a:srgbClr val="333399"/>
                </a:solidFill>
                <a:latin typeface="Arial Narrow" panose="020B0606020202030204" pitchFamily="34" charset="0"/>
                <a:ea typeface="宋体" panose="02010600030101010101" pitchFamily="2" charset="-122"/>
              </a:rPr>
              <a:t>条</a:t>
            </a:r>
            <a:endParaRPr lang="ko-KR" altLang="en-US" b="1">
              <a:solidFill>
                <a:srgbClr val="333399"/>
              </a:solidFill>
              <a:latin typeface="Arial Narrow" panose="020B0606020202030204" pitchFamily="34" charset="0"/>
              <a:ea typeface="宋体" panose="02010600030101010101" pitchFamily="2" charset="-122"/>
            </a:endParaRPr>
          </a:p>
        </p:txBody>
      </p:sp>
      <p:sp>
        <p:nvSpPr>
          <p:cNvPr id="338966" name="Oval 10"/>
          <p:cNvSpPr>
            <a:spLocks noChangeArrowheads="1"/>
          </p:cNvSpPr>
          <p:nvPr/>
        </p:nvSpPr>
        <p:spPr bwMode="auto">
          <a:xfrm>
            <a:off x="611188" y="4438650"/>
            <a:ext cx="503237" cy="503238"/>
          </a:xfrm>
          <a:prstGeom prst="ellipse">
            <a:avLst/>
          </a:prstGeom>
          <a:gradFill rotWithShape="1">
            <a:gsLst>
              <a:gs pos="0">
                <a:srgbClr val="067578">
                  <a:alpha val="37000"/>
                </a:srgbClr>
              </a:gs>
              <a:gs pos="100000">
                <a:srgbClr val="067578">
                  <a:gamma/>
                  <a:tint val="83137"/>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p>
        </p:txBody>
      </p:sp>
      <p:sp>
        <p:nvSpPr>
          <p:cNvPr id="338967" name="Oval 10"/>
          <p:cNvSpPr>
            <a:spLocks noChangeArrowheads="1"/>
          </p:cNvSpPr>
          <p:nvPr/>
        </p:nvSpPr>
        <p:spPr bwMode="auto">
          <a:xfrm>
            <a:off x="611188" y="4943475"/>
            <a:ext cx="503237" cy="503238"/>
          </a:xfrm>
          <a:prstGeom prst="ellipse">
            <a:avLst/>
          </a:prstGeom>
          <a:gradFill rotWithShape="1">
            <a:gsLst>
              <a:gs pos="0">
                <a:srgbClr val="067578">
                  <a:alpha val="37000"/>
                </a:srgbClr>
              </a:gs>
              <a:gs pos="100000">
                <a:srgbClr val="067578">
                  <a:gamma/>
                  <a:tint val="83137"/>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p>
        </p:txBody>
      </p:sp>
      <p:sp>
        <p:nvSpPr>
          <p:cNvPr id="338968" name="Oval 10"/>
          <p:cNvSpPr>
            <a:spLocks noChangeArrowheads="1"/>
          </p:cNvSpPr>
          <p:nvPr/>
        </p:nvSpPr>
        <p:spPr bwMode="auto">
          <a:xfrm>
            <a:off x="611188" y="5446713"/>
            <a:ext cx="503237" cy="503237"/>
          </a:xfrm>
          <a:prstGeom prst="ellipse">
            <a:avLst/>
          </a:prstGeom>
          <a:gradFill rotWithShape="1">
            <a:gsLst>
              <a:gs pos="0">
                <a:srgbClr val="067578">
                  <a:alpha val="37000"/>
                </a:srgbClr>
              </a:gs>
              <a:gs pos="100000">
                <a:srgbClr val="067578">
                  <a:gamma/>
                  <a:tint val="83137"/>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p>
        </p:txBody>
      </p:sp>
      <p:sp>
        <p:nvSpPr>
          <p:cNvPr id="338969" name="Oval 10"/>
          <p:cNvSpPr>
            <a:spLocks noChangeArrowheads="1"/>
          </p:cNvSpPr>
          <p:nvPr/>
        </p:nvSpPr>
        <p:spPr bwMode="auto">
          <a:xfrm>
            <a:off x="1042988" y="4727575"/>
            <a:ext cx="503237" cy="503238"/>
          </a:xfrm>
          <a:prstGeom prst="ellipse">
            <a:avLst/>
          </a:prstGeom>
          <a:gradFill rotWithShape="1">
            <a:gsLst>
              <a:gs pos="0">
                <a:srgbClr val="067578">
                  <a:alpha val="37000"/>
                </a:srgbClr>
              </a:gs>
              <a:gs pos="100000">
                <a:srgbClr val="067578">
                  <a:gamma/>
                  <a:tint val="83137"/>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p>
        </p:txBody>
      </p:sp>
      <p:sp>
        <p:nvSpPr>
          <p:cNvPr id="338970" name="Oval 10"/>
          <p:cNvSpPr>
            <a:spLocks noChangeArrowheads="1"/>
          </p:cNvSpPr>
          <p:nvPr/>
        </p:nvSpPr>
        <p:spPr bwMode="auto">
          <a:xfrm>
            <a:off x="1042988" y="5230813"/>
            <a:ext cx="503237" cy="503237"/>
          </a:xfrm>
          <a:prstGeom prst="ellipse">
            <a:avLst/>
          </a:prstGeom>
          <a:gradFill rotWithShape="1">
            <a:gsLst>
              <a:gs pos="0">
                <a:srgbClr val="067578">
                  <a:alpha val="37000"/>
                </a:srgbClr>
              </a:gs>
              <a:gs pos="100000">
                <a:srgbClr val="067578">
                  <a:gamma/>
                  <a:tint val="83137"/>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p>
        </p:txBody>
      </p:sp>
      <p:sp>
        <p:nvSpPr>
          <p:cNvPr id="338971" name="Oval 10"/>
          <p:cNvSpPr>
            <a:spLocks noChangeArrowheads="1"/>
          </p:cNvSpPr>
          <p:nvPr/>
        </p:nvSpPr>
        <p:spPr bwMode="auto">
          <a:xfrm>
            <a:off x="1474788" y="4943475"/>
            <a:ext cx="503237" cy="503238"/>
          </a:xfrm>
          <a:prstGeom prst="ellipse">
            <a:avLst/>
          </a:prstGeom>
          <a:gradFill rotWithShape="1">
            <a:gsLst>
              <a:gs pos="0">
                <a:srgbClr val="067578">
                  <a:alpha val="37000"/>
                </a:srgbClr>
              </a:gs>
              <a:gs pos="100000">
                <a:srgbClr val="067578">
                  <a:gamma/>
                  <a:tint val="83137"/>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3628 -0.01642 L -0.86319 -0.33125 " pathEditMode="relative" rAng="0" ptsTypes="AA">
                                      <p:cBhvr>
                                        <p:cTn id="6" dur="2000" fill="hold"/>
                                        <p:tgtEl>
                                          <p:spTgt spid="338963"/>
                                        </p:tgtEl>
                                        <p:attrNameLst>
                                          <p:attrName>ppt_x</p:attrName>
                                          <p:attrName>ppt_y</p:attrName>
                                        </p:attrNameLst>
                                      </p:cBhvr>
                                      <p:rCtr x="-41354" y="-15753"/>
                                    </p:animMotion>
                                  </p:childTnLst>
                                </p:cTn>
                              </p:par>
                              <p:par>
                                <p:cTn id="7" presetID="0" presetClass="path" presetSubtype="0" accel="50000" decel="50000" fill="hold" grpId="0" nodeType="withEffect">
                                  <p:stCondLst>
                                    <p:cond delay="0"/>
                                  </p:stCondLst>
                                  <p:childTnLst>
                                    <p:animMotion origin="layout" path="M -0.05 -0.00579 L -0.55399 -0.02684 " pathEditMode="relative" rAng="0" ptsTypes="AA">
                                      <p:cBhvr>
                                        <p:cTn id="8" dur="2000" fill="hold"/>
                                        <p:tgtEl>
                                          <p:spTgt spid="338959"/>
                                        </p:tgtEl>
                                        <p:attrNameLst>
                                          <p:attrName>ppt_x</p:attrName>
                                          <p:attrName>ppt_y</p:attrName>
                                        </p:attrNameLst>
                                      </p:cBhvr>
                                      <p:rCtr x="-25208" y="-1064"/>
                                    </p:animMotion>
                                  </p:childTnLst>
                                </p:cTn>
                              </p:par>
                              <p:par>
                                <p:cTn id="9" presetID="0" presetClass="path" presetSubtype="0" accel="50000" decel="50000" fill="hold" grpId="0" nodeType="withEffect">
                                  <p:stCondLst>
                                    <p:cond delay="0"/>
                                  </p:stCondLst>
                                  <p:childTnLst>
                                    <p:animMotion origin="layout" path="M -0.05764 0.01504 L -0.67188 -0.20518 " pathEditMode="relative" rAng="0" ptsTypes="AA">
                                      <p:cBhvr>
                                        <p:cTn id="10" dur="2000" fill="hold"/>
                                        <p:tgtEl>
                                          <p:spTgt spid="338962"/>
                                        </p:tgtEl>
                                        <p:attrNameLst>
                                          <p:attrName>ppt_x</p:attrName>
                                          <p:attrName>ppt_y</p:attrName>
                                        </p:attrNameLst>
                                      </p:cBhvr>
                                      <p:rCtr x="-30712" y="-11011"/>
                                    </p:animMotion>
                                  </p:childTnLst>
                                </p:cTn>
                              </p:par>
                              <p:par>
                                <p:cTn id="11" presetID="0" presetClass="path" presetSubtype="0" accel="50000" decel="50000" fill="hold" grpId="0" nodeType="withEffect">
                                  <p:stCondLst>
                                    <p:cond delay="0"/>
                                  </p:stCondLst>
                                  <p:childTnLst>
                                    <p:animMotion origin="layout" path="M -0.06997 0.02544 L -0.75504 0.099 " pathEditMode="relative" rAng="0" ptsTypes="AA">
                                      <p:cBhvr>
                                        <p:cTn id="12" dur="2000" fill="hold"/>
                                        <p:tgtEl>
                                          <p:spTgt spid="338960"/>
                                        </p:tgtEl>
                                        <p:attrNameLst>
                                          <p:attrName>ppt_x</p:attrName>
                                          <p:attrName>ppt_y</p:attrName>
                                        </p:attrNameLst>
                                      </p:cBhvr>
                                      <p:rCtr x="-34253" y="3678"/>
                                    </p:animMotion>
                                  </p:childTnLst>
                                </p:cTn>
                              </p:par>
                              <p:par>
                                <p:cTn id="13" presetID="0" presetClass="path" presetSubtype="0" accel="50000" decel="50000" fill="hold" grpId="0" nodeType="withEffect">
                                  <p:stCondLst>
                                    <p:cond delay="0"/>
                                  </p:stCondLst>
                                  <p:childTnLst>
                                    <p:animMotion origin="layout" path="M -0.06336 0.02568 L -0.48073 -0.08952 " pathEditMode="relative" rAng="0" ptsTypes="AA">
                                      <p:cBhvr>
                                        <p:cTn id="14" dur="2000" fill="hold"/>
                                        <p:tgtEl>
                                          <p:spTgt spid="338961"/>
                                        </p:tgtEl>
                                        <p:attrNameLst>
                                          <p:attrName>ppt_x</p:attrName>
                                          <p:attrName>ppt_y</p:attrName>
                                        </p:attrNameLst>
                                      </p:cBhvr>
                                      <p:rCtr x="-20868" y="-5760"/>
                                    </p:animMotion>
                                  </p:childTnLst>
                                </p:cTn>
                              </p:par>
                              <p:par>
                                <p:cTn id="15" presetID="0" presetClass="path" presetSubtype="0" accel="50000" decel="50000" fill="hold" grpId="0" nodeType="withEffect">
                                  <p:stCondLst>
                                    <p:cond delay="0"/>
                                  </p:stCondLst>
                                  <p:childTnLst>
                                    <p:animMotion origin="layout" path="M -0.06197 0.03701 L -0.3691 0.21536 " pathEditMode="relative" rAng="0" ptsTypes="AA">
                                      <p:cBhvr>
                                        <p:cTn id="16" dur="2000" fill="hold"/>
                                        <p:tgtEl>
                                          <p:spTgt spid="338958"/>
                                        </p:tgtEl>
                                        <p:attrNameLst>
                                          <p:attrName>ppt_x</p:attrName>
                                          <p:attrName>ppt_y</p:attrName>
                                        </p:attrNameLst>
                                      </p:cBhvr>
                                      <p:rCtr x="-15365" y="8906"/>
                                    </p:animMotion>
                                  </p:childTnLst>
                                </p:cTn>
                              </p:par>
                              <p:par>
                                <p:cTn id="17" presetID="0" presetClass="path" presetSubtype="0" accel="50000" decel="50000" fill="hold" grpId="0" nodeType="withEffect">
                                  <p:stCondLst>
                                    <p:cond delay="0"/>
                                  </p:stCondLst>
                                  <p:childTnLst>
                                    <p:animMotion origin="layout" path="M -0.09149 0.04696 L -0.25694 0.1728 " pathEditMode="relative" rAng="0" ptsTypes="AA">
                                      <p:cBhvr>
                                        <p:cTn id="18" dur="2000" fill="hold"/>
                                        <p:tgtEl>
                                          <p:spTgt spid="338954"/>
                                        </p:tgtEl>
                                        <p:attrNameLst>
                                          <p:attrName>ppt_x</p:attrName>
                                          <p:attrName>ppt_y</p:attrName>
                                        </p:attrNameLst>
                                      </p:cBhvr>
                                      <p:rCtr x="-8281" y="6292"/>
                                    </p:animMotion>
                                  </p:childTnLst>
                                </p:cTn>
                              </p:par>
                              <p:par>
                                <p:cTn id="19" presetID="0" presetClass="path" presetSubtype="0" accel="50000" decel="50000" fill="hold" grpId="0" nodeType="withEffect">
                                  <p:stCondLst>
                                    <p:cond delay="0"/>
                                  </p:stCondLst>
                                  <p:childTnLst>
                                    <p:animMotion origin="layout" path="M -0.08368 0.03053 L -0.43802 -0.07426 " pathEditMode="relative" rAng="0" ptsTypes="AA">
                                      <p:cBhvr>
                                        <p:cTn id="20" dur="2000" fill="hold"/>
                                        <p:tgtEl>
                                          <p:spTgt spid="338955"/>
                                        </p:tgtEl>
                                        <p:attrNameLst>
                                          <p:attrName>ppt_x</p:attrName>
                                          <p:attrName>ppt_y</p:attrName>
                                        </p:attrNameLst>
                                      </p:cBhvr>
                                      <p:rCtr x="-17726" y="-5251"/>
                                    </p:animMotion>
                                  </p:childTnLst>
                                </p:cTn>
                              </p:par>
                              <p:par>
                                <p:cTn id="21" presetID="0" presetClass="path" presetSubtype="0" accel="50000" decel="50000" fill="hold" grpId="0" nodeType="withEffect">
                                  <p:stCondLst>
                                    <p:cond delay="0"/>
                                  </p:stCondLst>
                                  <p:childTnLst>
                                    <p:animMotion origin="layout" path="M -0.06771 0.07009 L -0.62691 0.04904 " pathEditMode="relative" rAng="0" ptsTypes="AA">
                                      <p:cBhvr>
                                        <p:cTn id="22" dur="2000" fill="hold"/>
                                        <p:tgtEl>
                                          <p:spTgt spid="338965"/>
                                        </p:tgtEl>
                                        <p:attrNameLst>
                                          <p:attrName>ppt_x</p:attrName>
                                          <p:attrName>ppt_y</p:attrName>
                                        </p:attrNameLst>
                                      </p:cBhvr>
                                      <p:rCtr x="-27969" y="-1064"/>
                                    </p:animMotion>
                                  </p:childTnLst>
                                </p:cTn>
                              </p:par>
                              <p:par>
                                <p:cTn id="23" presetID="0" presetClass="path" presetSubtype="0" accel="50000" decel="50000" fill="hold" grpId="0" nodeType="withEffect">
                                  <p:stCondLst>
                                    <p:cond delay="0"/>
                                  </p:stCondLst>
                                  <p:childTnLst>
                                    <p:animMotion origin="layout" path="M -0.0915 0.0229 L -0.36719 -0.14504 " pathEditMode="relative" rAng="0" ptsTypes="AA">
                                      <p:cBhvr>
                                        <p:cTn id="24" dur="2000" fill="hold"/>
                                        <p:tgtEl>
                                          <p:spTgt spid="338957"/>
                                        </p:tgtEl>
                                        <p:attrNameLst>
                                          <p:attrName>ppt_x</p:attrName>
                                          <p:attrName>ppt_y</p:attrName>
                                        </p:attrNameLst>
                                      </p:cBhvr>
                                      <p:rCtr x="-13785" y="-8397"/>
                                    </p:animMotion>
                                  </p:childTnLst>
                                </p:cTn>
                              </p:par>
                              <p:par>
                                <p:cTn id="25" presetID="0" presetClass="path" presetSubtype="0" accel="50000" decel="50000" fill="hold" grpId="0" nodeType="withEffect">
                                  <p:stCondLst>
                                    <p:cond delay="0"/>
                                  </p:stCondLst>
                                  <p:childTnLst>
                                    <p:animMotion origin="layout" path="M -0.10729 -0.02961 L -0.75295 -0.38793 " pathEditMode="relative" rAng="0" ptsTypes="AA">
                                      <p:cBhvr>
                                        <p:cTn id="26" dur="2000" fill="hold"/>
                                        <p:tgtEl>
                                          <p:spTgt spid="338956"/>
                                        </p:tgtEl>
                                        <p:attrNameLst>
                                          <p:attrName>ppt_x</p:attrName>
                                          <p:attrName>ppt_y</p:attrName>
                                        </p:attrNameLst>
                                      </p:cBhvr>
                                      <p:rCtr x="-32292" y="-17927"/>
                                    </p:animMotion>
                                  </p:childTnLst>
                                </p:cTn>
                              </p:par>
                              <p:par>
                                <p:cTn id="27" presetID="0" presetClass="path" presetSubtype="0" accel="50000" decel="50000" fill="hold" grpId="0" nodeType="withEffect">
                                  <p:stCondLst>
                                    <p:cond delay="0"/>
                                  </p:stCondLst>
                                  <p:childTnLst>
                                    <p:animMotion origin="layout" path="M -0.07586 0.00601 L -0.55607 -0.26695 " pathEditMode="relative" rAng="0" ptsTypes="AA">
                                      <p:cBhvr>
                                        <p:cTn id="28" dur="2000" fill="hold"/>
                                        <p:tgtEl>
                                          <p:spTgt spid="338964"/>
                                        </p:tgtEl>
                                        <p:attrNameLst>
                                          <p:attrName>ppt_x</p:attrName>
                                          <p:attrName>ppt_y</p:attrName>
                                        </p:attrNameLst>
                                      </p:cBhvr>
                                      <p:rCtr x="-24010" y="-1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4" grpId="0"/>
      <p:bldP spid="338955" grpId="0"/>
      <p:bldP spid="338956" grpId="0"/>
      <p:bldP spid="338957" grpId="0"/>
      <p:bldP spid="338958" grpId="0"/>
      <p:bldP spid="338959" grpId="0"/>
      <p:bldP spid="338960" grpId="0"/>
      <p:bldP spid="338961" grpId="0"/>
      <p:bldP spid="338962" grpId="0"/>
      <p:bldP spid="338963" grpId="0"/>
      <p:bldP spid="338964" grpId="0"/>
      <p:bldP spid="3389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Oval 2"/>
          <p:cNvSpPr>
            <a:spLocks noChangeArrowheads="1"/>
          </p:cNvSpPr>
          <p:nvPr/>
        </p:nvSpPr>
        <p:spPr bwMode="auto">
          <a:xfrm>
            <a:off x="4175125" y="1484313"/>
            <a:ext cx="4968875" cy="4751387"/>
          </a:xfrm>
          <a:prstGeom prst="ellipse">
            <a:avLst/>
          </a:prstGeom>
          <a:gradFill rotWithShape="1">
            <a:gsLst>
              <a:gs pos="0">
                <a:srgbClr val="008080">
                  <a:alpha val="30000"/>
                </a:srgbClr>
              </a:gs>
              <a:gs pos="100000">
                <a:srgbClr val="008080">
                  <a:gamma/>
                  <a:shade val="46275"/>
                  <a:invGamma/>
                  <a:alpha val="8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327683" name="Text Box 3"/>
          <p:cNvSpPr txBox="1">
            <a:spLocks noChangeArrowheads="1"/>
          </p:cNvSpPr>
          <p:nvPr/>
        </p:nvSpPr>
        <p:spPr bwMode="auto">
          <a:xfrm>
            <a:off x="179388" y="692150"/>
            <a:ext cx="91440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zh-CN" altLang="en-GB" sz="4000" b="1">
                <a:solidFill>
                  <a:srgbClr val="0066FF"/>
                </a:solidFill>
                <a:ea typeface="宋体" panose="02010600030101010101" pitchFamily="2" charset="-122"/>
              </a:rPr>
              <a:t>演讲结构</a:t>
            </a:r>
            <a:r>
              <a:rPr lang="en-GB" altLang="ko-KR" sz="4000" b="1">
                <a:solidFill>
                  <a:srgbClr val="0066FF"/>
                </a:solidFill>
                <a:ea typeface="굴림" pitchFamily="34" charset="-127"/>
              </a:rPr>
              <a:t>:</a:t>
            </a:r>
          </a:p>
          <a:p>
            <a:pPr>
              <a:spcBef>
                <a:spcPct val="20000"/>
              </a:spcBef>
              <a:buFontTx/>
              <a:buAutoNum type="arabicPeriod"/>
            </a:pPr>
            <a:r>
              <a:rPr lang="zh-CN" altLang="en-GB" sz="3200" b="1">
                <a:solidFill>
                  <a:srgbClr val="0066FF"/>
                </a:solidFill>
                <a:ea typeface="宋体" panose="02010600030101010101" pitchFamily="2" charset="-122"/>
              </a:rPr>
              <a:t>烟草和非传染性疾病的负担</a:t>
            </a:r>
          </a:p>
          <a:p>
            <a:pPr>
              <a:spcBef>
                <a:spcPct val="20000"/>
              </a:spcBef>
              <a:buFontTx/>
              <a:buAutoNum type="arabicPeriod"/>
            </a:pPr>
            <a:r>
              <a:rPr lang="zh-CN" altLang="en-GB" sz="3200" b="1">
                <a:solidFill>
                  <a:srgbClr val="0066FF"/>
                </a:solidFill>
                <a:ea typeface="宋体" panose="02010600030101010101" pitchFamily="2" charset="-122"/>
              </a:rPr>
              <a:t>烟草控制的机制</a:t>
            </a:r>
            <a:endParaRPr lang="zh-CN" altLang="en-GB" sz="3200" b="1">
              <a:solidFill>
                <a:schemeClr val="bg1"/>
              </a:solidFill>
              <a:ea typeface="宋体" panose="02010600030101010101" pitchFamily="2" charset="-122"/>
            </a:endParaRPr>
          </a:p>
          <a:p>
            <a:pPr>
              <a:spcBef>
                <a:spcPct val="20000"/>
              </a:spcBef>
              <a:buFontTx/>
              <a:buAutoNum type="arabicPeriod"/>
            </a:pPr>
            <a:r>
              <a:rPr lang="zh-CN" altLang="en-GB" sz="3200" b="1">
                <a:solidFill>
                  <a:srgbClr val="0066FF"/>
                </a:solidFill>
                <a:ea typeface="宋体" panose="02010600030101010101" pitchFamily="2" charset="-122"/>
              </a:rPr>
              <a:t>实施世卫组织</a:t>
            </a:r>
            <a:r>
              <a:rPr lang="en-GB" altLang="zh-CN" sz="3200" b="1">
                <a:solidFill>
                  <a:srgbClr val="0066FF"/>
                </a:solidFill>
                <a:ea typeface="宋体" panose="02010600030101010101" pitchFamily="2" charset="-122"/>
              </a:rPr>
              <a:t>《</a:t>
            </a:r>
            <a:r>
              <a:rPr lang="zh-CN" altLang="en-GB" sz="3200" b="1">
                <a:solidFill>
                  <a:srgbClr val="0066FF"/>
                </a:solidFill>
                <a:ea typeface="宋体" panose="02010600030101010101" pitchFamily="2" charset="-122"/>
              </a:rPr>
              <a:t>烟草</a:t>
            </a:r>
            <a:r>
              <a:rPr lang="zh-CN" altLang="en-GB" sz="3200" b="1">
                <a:solidFill>
                  <a:schemeClr val="bg1"/>
                </a:solidFill>
                <a:ea typeface="宋体" panose="02010600030101010101" pitchFamily="2" charset="-122"/>
              </a:rPr>
              <a:t>控制框架公约</a:t>
            </a:r>
            <a:r>
              <a:rPr lang="en-GB" altLang="zh-CN" sz="3200" b="1">
                <a:solidFill>
                  <a:schemeClr val="bg1"/>
                </a:solidFill>
                <a:ea typeface="宋体" panose="02010600030101010101" pitchFamily="2" charset="-122"/>
              </a:rPr>
              <a:t>》</a:t>
            </a:r>
            <a:r>
              <a:rPr lang="zh-CN" altLang="en-GB" sz="3200" b="1">
                <a:solidFill>
                  <a:schemeClr val="bg1"/>
                </a:solidFill>
                <a:ea typeface="宋体" panose="02010600030101010101" pitchFamily="2" charset="-122"/>
              </a:rPr>
              <a:t>的国际经验</a:t>
            </a:r>
          </a:p>
          <a:p>
            <a:pPr>
              <a:spcBef>
                <a:spcPct val="20000"/>
              </a:spcBef>
              <a:buFontTx/>
              <a:buAutoNum type="arabicPeriod"/>
            </a:pPr>
            <a:r>
              <a:rPr lang="zh-CN" altLang="en-GB" sz="3200" b="1">
                <a:solidFill>
                  <a:srgbClr val="0066FF"/>
                </a:solidFill>
                <a:ea typeface="宋体" panose="02010600030101010101" pitchFamily="2" charset="-122"/>
              </a:rPr>
              <a:t>关于烟草控制的几点</a:t>
            </a:r>
            <a:r>
              <a:rPr lang="zh-CN" altLang="en-GB" sz="3200" b="1">
                <a:solidFill>
                  <a:schemeClr val="bg1"/>
                </a:solidFill>
                <a:ea typeface="宋体" panose="02010600030101010101" pitchFamily="2" charset="-122"/>
              </a:rPr>
              <a:t>想法</a:t>
            </a:r>
          </a:p>
          <a:p>
            <a:pPr>
              <a:spcBef>
                <a:spcPct val="20000"/>
              </a:spcBef>
            </a:pPr>
            <a:endParaRPr lang="en-GB" altLang="zh-CN" sz="3200" b="1">
              <a:solidFill>
                <a:srgbClr val="0066FF"/>
              </a:solidFill>
              <a:ea typeface="宋体" panose="02010600030101010101" pitchFamily="2" charset="-122"/>
            </a:endParaRPr>
          </a:p>
          <a:p>
            <a:pPr>
              <a:spcBef>
                <a:spcPct val="20000"/>
              </a:spcBef>
            </a:pPr>
            <a:endParaRPr lang="en-GB" altLang="ko-KR" sz="4000" b="1">
              <a:solidFill>
                <a:srgbClr val="0066FF"/>
              </a:solidFill>
              <a:ea typeface="굴림" pitchFamily="34" charset="-127"/>
            </a:endParaRPr>
          </a:p>
          <a:p>
            <a:pPr>
              <a:spcBef>
                <a:spcPct val="20000"/>
              </a:spcBef>
              <a:buFontTx/>
              <a:buChar char="-"/>
            </a:pPr>
            <a:endParaRPr lang="en-US" altLang="ko-KR" sz="2000" b="1">
              <a:solidFill>
                <a:srgbClr val="FF0000"/>
              </a:solidFill>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fade">
                                      <p:cBhvr>
                                        <p:cTn id="7" dur="2000"/>
                                        <p:tgtEl>
                                          <p:spTgt spid="258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Oval 2"/>
          <p:cNvSpPr>
            <a:spLocks noChangeArrowheads="1"/>
          </p:cNvSpPr>
          <p:nvPr/>
        </p:nvSpPr>
        <p:spPr bwMode="auto">
          <a:xfrm>
            <a:off x="1692275" y="1268413"/>
            <a:ext cx="5257800" cy="4752975"/>
          </a:xfrm>
          <a:prstGeom prst="ellipse">
            <a:avLst/>
          </a:prstGeom>
          <a:gradFill rotWithShape="1">
            <a:gsLst>
              <a:gs pos="0">
                <a:srgbClr val="008080">
                  <a:alpha val="29999"/>
                </a:srgbClr>
              </a:gs>
              <a:gs pos="100000">
                <a:srgbClr val="003B3B">
                  <a:alpha val="8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340995" name="Text Box 3"/>
          <p:cNvSpPr txBox="1">
            <a:spLocks noChangeArrowheads="1"/>
          </p:cNvSpPr>
          <p:nvPr/>
        </p:nvSpPr>
        <p:spPr bwMode="auto">
          <a:xfrm>
            <a:off x="395288" y="2205038"/>
            <a:ext cx="8064500"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zh-CN" altLang="en-US" sz="4000" b="1">
                <a:solidFill>
                  <a:srgbClr val="0066FF"/>
                </a:solidFill>
                <a:ea typeface="宋体" panose="02010600030101010101" pitchFamily="2" charset="-122"/>
              </a:rPr>
              <a:t>实施世卫组织</a:t>
            </a:r>
            <a:r>
              <a:rPr lang="en-US" altLang="zh-CN" sz="4000" b="1">
                <a:solidFill>
                  <a:srgbClr val="0066FF"/>
                </a:solidFill>
                <a:ea typeface="宋体" panose="02010600030101010101" pitchFamily="2" charset="-122"/>
              </a:rPr>
              <a:t>《</a:t>
            </a:r>
            <a:r>
              <a:rPr lang="zh-CN" altLang="en-US" sz="4000" b="1">
                <a:solidFill>
                  <a:srgbClr val="0066FF"/>
                </a:solidFill>
                <a:ea typeface="宋体" panose="02010600030101010101" pitchFamily="2" charset="-122"/>
              </a:rPr>
              <a:t>烟草控制框架公约</a:t>
            </a:r>
            <a:r>
              <a:rPr lang="en-US" altLang="zh-CN" sz="4000" b="1">
                <a:solidFill>
                  <a:srgbClr val="0066FF"/>
                </a:solidFill>
                <a:ea typeface="宋体" panose="02010600030101010101" pitchFamily="2" charset="-122"/>
              </a:rPr>
              <a:t>》</a:t>
            </a:r>
          </a:p>
          <a:p>
            <a:pPr algn="ctr">
              <a:spcBef>
                <a:spcPct val="20000"/>
              </a:spcBef>
            </a:pPr>
            <a:r>
              <a:rPr lang="zh-CN" altLang="en-US" sz="4000" b="1">
                <a:solidFill>
                  <a:srgbClr val="0066FF"/>
                </a:solidFill>
                <a:ea typeface="宋体" panose="02010600030101010101" pitchFamily="2" charset="-122"/>
              </a:rPr>
              <a:t>的国际经验</a:t>
            </a:r>
          </a:p>
          <a:p>
            <a:pPr algn="ctr">
              <a:spcBef>
                <a:spcPct val="20000"/>
              </a:spcBef>
            </a:pPr>
            <a:r>
              <a:rPr lang="zh-CN" altLang="en-US" sz="3200" b="1">
                <a:solidFill>
                  <a:srgbClr val="0066FF"/>
                </a:solidFill>
                <a:ea typeface="宋体" panose="02010600030101010101" pitchFamily="2" charset="-122"/>
              </a:rPr>
              <a:t>尼日利亚，土耳其，</a:t>
            </a:r>
          </a:p>
          <a:p>
            <a:pPr algn="ctr">
              <a:spcBef>
                <a:spcPct val="20000"/>
              </a:spcBef>
            </a:pPr>
            <a:r>
              <a:rPr lang="zh-CN" altLang="en-US" sz="3200" b="1">
                <a:solidFill>
                  <a:srgbClr val="0066FF"/>
                </a:solidFill>
                <a:ea typeface="宋体" panose="02010600030101010101" pitchFamily="2" charset="-122"/>
              </a:rPr>
              <a:t>墨西哥，英国，伊朗，尼泊尔，</a:t>
            </a:r>
          </a:p>
          <a:p>
            <a:pPr algn="ctr">
              <a:spcBef>
                <a:spcPct val="20000"/>
              </a:spcBef>
            </a:pPr>
            <a:r>
              <a:rPr lang="zh-CN" altLang="en-US" sz="3200" b="1">
                <a:solidFill>
                  <a:srgbClr val="0066FF"/>
                </a:solidFill>
                <a:ea typeface="宋体" panose="02010600030101010101" pitchFamily="2" charset="-122"/>
              </a:rPr>
              <a:t>香港，印度，中国，巴拿马，泰国</a:t>
            </a:r>
            <a:endParaRPr lang="en-US" altLang="zh-CN" sz="3200" b="1">
              <a:solidFill>
                <a:srgbClr val="0066FF"/>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5458"/>
                                        </p:tgtEl>
                                        <p:attrNameLst>
                                          <p:attrName>style.visibility</p:attrName>
                                        </p:attrNameLst>
                                      </p:cBhvr>
                                      <p:to>
                                        <p:strVal val="visible"/>
                                      </p:to>
                                    </p:set>
                                    <p:animEffect transition="in" filter="fade">
                                      <p:cBhvr>
                                        <p:cTn id="7" dur="2000"/>
                                        <p:tgtEl>
                                          <p:spTgt spid="275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7"/>
          <p:cNvSpPr>
            <a:spLocks noGrp="1" noChangeArrowheads="1"/>
          </p:cNvSpPr>
          <p:nvPr>
            <p:ph type="title" idx="4294967295"/>
          </p:nvPr>
        </p:nvSpPr>
        <p:spPr>
          <a:xfrm>
            <a:off x="457200" y="274638"/>
            <a:ext cx="8435975" cy="1055687"/>
          </a:xfrm>
        </p:spPr>
        <p:txBody>
          <a:bodyPr/>
          <a:lstStyle/>
          <a:p>
            <a:r>
              <a:rPr lang="zh-CN" altLang="en-US" sz="3200" b="1">
                <a:ea typeface="宋体" panose="02010600030101010101" pitchFamily="2" charset="-122"/>
              </a:rPr>
              <a:t>世界卫生组织</a:t>
            </a:r>
            <a:r>
              <a:rPr lang="en-US" altLang="zh-CN" sz="3200" b="1">
                <a:ea typeface="宋体" panose="02010600030101010101" pitchFamily="2" charset="-122"/>
              </a:rPr>
              <a:t>《</a:t>
            </a:r>
            <a:r>
              <a:rPr lang="zh-CN" altLang="en-US" sz="3200" b="1">
                <a:ea typeface="宋体" panose="02010600030101010101" pitchFamily="2" charset="-122"/>
              </a:rPr>
              <a:t>烟草控制框架公约</a:t>
            </a:r>
            <a:r>
              <a:rPr lang="en-US" altLang="zh-CN" sz="3200" b="1">
                <a:ea typeface="宋体" panose="02010600030101010101" pitchFamily="2" charset="-122"/>
              </a:rPr>
              <a:t>》</a:t>
            </a:r>
            <a:br>
              <a:rPr lang="en-US" altLang="zh-CN" sz="3200" b="1">
                <a:ea typeface="宋体" panose="02010600030101010101" pitchFamily="2" charset="-122"/>
              </a:rPr>
            </a:br>
            <a:r>
              <a:rPr lang="zh-CN" altLang="en-US" sz="3200" b="1">
                <a:ea typeface="宋体" panose="02010600030101010101" pitchFamily="2" charset="-122"/>
              </a:rPr>
              <a:t>第</a:t>
            </a:r>
            <a:r>
              <a:rPr lang="en-GB" altLang="zh-CN" sz="3200" b="1">
                <a:ea typeface="宋体" panose="02010600030101010101" pitchFamily="2" charset="-122"/>
              </a:rPr>
              <a:t>20 </a:t>
            </a:r>
            <a:r>
              <a:rPr lang="zh-CN" altLang="en-US" sz="3200" b="1">
                <a:ea typeface="宋体" panose="02010600030101010101" pitchFamily="2" charset="-122"/>
              </a:rPr>
              <a:t>和</a:t>
            </a:r>
            <a:r>
              <a:rPr lang="en-GB" sz="3200" b="1"/>
              <a:t> </a:t>
            </a:r>
            <a:r>
              <a:rPr lang="en-GB" altLang="zh-CN" sz="3200" b="1">
                <a:ea typeface="宋体" panose="02010600030101010101" pitchFamily="2" charset="-122"/>
              </a:rPr>
              <a:t>21 </a:t>
            </a:r>
            <a:r>
              <a:rPr lang="zh-CN" altLang="en-US" sz="3200" b="1">
                <a:ea typeface="宋体" panose="02010600030101010101" pitchFamily="2" charset="-122"/>
              </a:rPr>
              <a:t>条</a:t>
            </a:r>
            <a:r>
              <a:rPr lang="en-GB" sz="3200" b="1"/>
              <a:t/>
            </a:r>
            <a:br>
              <a:rPr lang="en-GB" sz="3200" b="1"/>
            </a:br>
            <a:r>
              <a:rPr lang="en-GB" altLang="zh-CN" sz="3200" b="1">
                <a:ea typeface="宋体" panose="02010600030101010101" pitchFamily="2" charset="-122"/>
              </a:rPr>
              <a:t>(</a:t>
            </a:r>
            <a:r>
              <a:rPr lang="zh-CN" altLang="en-US" sz="3200" b="1">
                <a:solidFill>
                  <a:srgbClr val="FF3300"/>
                </a:solidFill>
                <a:ea typeface="宋体" panose="02010600030101010101" pitchFamily="2" charset="-122"/>
              </a:rPr>
              <a:t>监测</a:t>
            </a:r>
            <a:r>
              <a:rPr lang="zh-CN" altLang="en-US" sz="3200" b="1">
                <a:ea typeface="宋体" panose="02010600030101010101" pitchFamily="2" charset="-122"/>
              </a:rPr>
              <a:t>烟草使用与预防政策</a:t>
            </a:r>
            <a:r>
              <a:rPr lang="en-GB" altLang="zh-CN" sz="3200" b="1">
                <a:ea typeface="宋体" panose="02010600030101010101" pitchFamily="2" charset="-122"/>
              </a:rPr>
              <a:t>)</a:t>
            </a:r>
            <a:endParaRPr lang="en-US" altLang="zh-CN" sz="3200" b="1">
              <a:ea typeface="宋体" panose="02010600030101010101" pitchFamily="2" charset="-122"/>
            </a:endParaRPr>
          </a:p>
        </p:txBody>
      </p:sp>
      <p:sp>
        <p:nvSpPr>
          <p:cNvPr id="342019" name="Rectangle 6"/>
          <p:cNvSpPr>
            <a:spLocks noGrp="1" noChangeArrowheads="1"/>
          </p:cNvSpPr>
          <p:nvPr>
            <p:ph type="body" idx="4294967295"/>
          </p:nvPr>
        </p:nvSpPr>
        <p:spPr>
          <a:xfrm>
            <a:off x="539750" y="1557338"/>
            <a:ext cx="8101013" cy="4824412"/>
          </a:xfrm>
        </p:spPr>
        <p:txBody>
          <a:bodyPr/>
          <a:lstStyle/>
          <a:p>
            <a:pPr marL="0" indent="0">
              <a:lnSpc>
                <a:spcPct val="30000"/>
              </a:lnSpc>
              <a:buFontTx/>
              <a:buNone/>
              <a:tabLst>
                <a:tab pos="182563" algn="l"/>
              </a:tabLst>
            </a:pPr>
            <a:endParaRPr lang="en-GB" altLang="zh-CN" sz="2400">
              <a:ea typeface="宋体" panose="02010600030101010101" pitchFamily="2" charset="-122"/>
            </a:endParaRPr>
          </a:p>
          <a:p>
            <a:pPr marL="0" indent="0">
              <a:lnSpc>
                <a:spcPct val="90000"/>
              </a:lnSpc>
              <a:spcBef>
                <a:spcPct val="10000"/>
              </a:spcBef>
              <a:buFontTx/>
              <a:buNone/>
              <a:tabLst>
                <a:tab pos="182563" algn="l"/>
              </a:tabLst>
            </a:pPr>
            <a:r>
              <a:rPr lang="zh-CN" altLang="en-US" b="1">
                <a:ea typeface="宋体" panose="02010600030101010101" pitchFamily="2" charset="-122"/>
              </a:rPr>
              <a:t>尼日利亚监测烟草公司的活动</a:t>
            </a:r>
            <a:endParaRPr lang="en-GB" altLang="ko-KR" b="1">
              <a:ea typeface="굴림" pitchFamily="34" charset="-127"/>
            </a:endParaRPr>
          </a:p>
          <a:p>
            <a:pPr marL="825500" lvl="1">
              <a:tabLst>
                <a:tab pos="182563" algn="l"/>
              </a:tabLst>
            </a:pPr>
            <a:r>
              <a:rPr lang="zh-CN" altLang="en-US" sz="2700">
                <a:ea typeface="宋体" panose="02010600030101010101" pitchFamily="2" charset="-122"/>
              </a:rPr>
              <a:t>非政府组织</a:t>
            </a:r>
            <a:r>
              <a:rPr lang="ko-KR" altLang="en-US" sz="2700">
                <a:ea typeface="굴림" pitchFamily="34" charset="-127"/>
              </a:rPr>
              <a:t> </a:t>
            </a:r>
            <a:r>
              <a:rPr lang="en-US" altLang="ko-KR" sz="2700">
                <a:ea typeface="굴림" pitchFamily="34" charset="-127"/>
              </a:rPr>
              <a:t>"</a:t>
            </a:r>
            <a:r>
              <a:rPr lang="ko-KR" altLang="en-US">
                <a:ea typeface="굴림" pitchFamily="34" charset="-127"/>
              </a:rPr>
              <a:t>环境权利行动</a:t>
            </a:r>
            <a:r>
              <a:rPr lang="en-US" altLang="ko-KR">
                <a:ea typeface="굴림" pitchFamily="34" charset="-127"/>
              </a:rPr>
              <a:t>/</a:t>
            </a:r>
            <a:r>
              <a:rPr lang="ko-KR" altLang="en-US">
                <a:ea typeface="굴림" pitchFamily="34" charset="-127"/>
              </a:rPr>
              <a:t>地球之友</a:t>
            </a:r>
            <a:r>
              <a:rPr lang="en-US" altLang="ko-KR" sz="2700">
                <a:ea typeface="굴림" pitchFamily="34" charset="-127"/>
              </a:rPr>
              <a:t>" (ERA/FOTE) </a:t>
            </a:r>
            <a:r>
              <a:rPr lang="zh-CN" altLang="en-US" sz="2700">
                <a:ea typeface="宋体" panose="02010600030101010101" pitchFamily="2" charset="-122"/>
              </a:rPr>
              <a:t>找出了烟草公司对烟农的不公正做法及对使用童工的漠视</a:t>
            </a:r>
            <a:r>
              <a:rPr lang="ko-KR" altLang="en-US" sz="2700">
                <a:ea typeface="굴림" pitchFamily="34" charset="-127"/>
              </a:rPr>
              <a:t> </a:t>
            </a:r>
            <a:endParaRPr lang="ko-KR" altLang="zh-CN" sz="2700">
              <a:ea typeface="굴림" pitchFamily="34" charset="-127"/>
            </a:endParaRPr>
          </a:p>
          <a:p>
            <a:pPr marL="825500" lvl="1">
              <a:tabLst>
                <a:tab pos="182563" algn="l"/>
              </a:tabLst>
            </a:pPr>
            <a:r>
              <a:rPr lang="zh-CN" altLang="en-US" sz="2700">
                <a:ea typeface="宋体" panose="02010600030101010101" pitchFamily="2" charset="-122"/>
              </a:rPr>
              <a:t>揭露了烟草公司存在吸引青少年吸烟的赞助活动。烟草公司在所赞助活动的场所免费派发香烟和烟草相关商品</a:t>
            </a:r>
          </a:p>
          <a:p>
            <a:pPr marL="825500" lvl="1">
              <a:tabLst>
                <a:tab pos="182563" algn="l"/>
              </a:tabLst>
            </a:pPr>
            <a:r>
              <a:rPr lang="zh-CN" altLang="en-US" sz="2700">
                <a:ea typeface="宋体" panose="02010600030101010101" pitchFamily="2" charset="-122"/>
              </a:rPr>
              <a:t>查获烟草公司与许多政府机构有合作及开展企业社会责任项目</a:t>
            </a:r>
            <a:r>
              <a:rPr lang="ko-KR" altLang="en-US" sz="2700">
                <a:ea typeface="굴림" pitchFamily="34" charset="-127"/>
              </a:rPr>
              <a:t> </a:t>
            </a:r>
            <a:endParaRPr lang="zh-CN" altLang="en-US" sz="2700">
              <a:ea typeface="宋体" panose="02010600030101010101" pitchFamily="2" charset="-122"/>
            </a:endParaRPr>
          </a:p>
        </p:txBody>
      </p:sp>
      <p:pic>
        <p:nvPicPr>
          <p:cNvPr id="342020" name="Picture 4" descr="logo_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5373688"/>
            <a:ext cx="194468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6"/>
          <p:cNvSpPr>
            <a:spLocks noGrp="1" noChangeArrowheads="1"/>
          </p:cNvSpPr>
          <p:nvPr>
            <p:ph type="body" idx="4294967295"/>
          </p:nvPr>
        </p:nvSpPr>
        <p:spPr>
          <a:xfrm>
            <a:off x="250825" y="1196975"/>
            <a:ext cx="8604250" cy="647700"/>
          </a:xfrm>
        </p:spPr>
        <p:txBody>
          <a:bodyPr/>
          <a:lstStyle/>
          <a:p>
            <a:pPr marL="0" indent="0">
              <a:lnSpc>
                <a:spcPct val="30000"/>
              </a:lnSpc>
              <a:buFontTx/>
              <a:buNone/>
              <a:tabLst>
                <a:tab pos="182563" algn="l"/>
              </a:tabLst>
            </a:pPr>
            <a:endParaRPr lang="en-GB" altLang="zh-CN">
              <a:ea typeface="宋体" panose="02010600030101010101" pitchFamily="2" charset="-122"/>
            </a:endParaRPr>
          </a:p>
          <a:p>
            <a:pPr marL="0" indent="0">
              <a:spcBef>
                <a:spcPct val="10000"/>
              </a:spcBef>
              <a:buFontTx/>
              <a:buNone/>
              <a:tabLst>
                <a:tab pos="182563" algn="l"/>
              </a:tabLst>
            </a:pPr>
            <a:r>
              <a:rPr lang="zh-CN" altLang="en-US" b="1">
                <a:ea typeface="宋体" panose="02010600030101010101" pitchFamily="2" charset="-122"/>
              </a:rPr>
              <a:t>尼日利亚监测烟草公司的活动（续前）</a:t>
            </a:r>
            <a:endParaRPr lang="en-GB" altLang="ko-KR" b="1">
              <a:ea typeface="굴림" pitchFamily="34" charset="-127"/>
            </a:endParaRPr>
          </a:p>
        </p:txBody>
      </p:sp>
      <p:sp>
        <p:nvSpPr>
          <p:cNvPr id="344067" name="Rectangle 6"/>
          <p:cNvSpPr>
            <a:spLocks noChangeArrowheads="1"/>
          </p:cNvSpPr>
          <p:nvPr/>
        </p:nvSpPr>
        <p:spPr bwMode="auto">
          <a:xfrm>
            <a:off x="179388" y="1844675"/>
            <a:ext cx="3995737"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182563" algn="l"/>
              </a:tabLst>
              <a:defRPr>
                <a:solidFill>
                  <a:schemeClr val="tx1"/>
                </a:solidFill>
                <a:latin typeface="Arial" panose="020B0604020202020204" pitchFamily="34" charset="0"/>
                <a:cs typeface="Arial" panose="020B0604020202020204" pitchFamily="34" charset="0"/>
              </a:defRPr>
            </a:lvl1pPr>
            <a:lvl2pPr marL="825500" indent="-285750">
              <a:tabLst>
                <a:tab pos="182563" algn="l"/>
              </a:tabLst>
              <a:defRPr>
                <a:solidFill>
                  <a:schemeClr val="tx1"/>
                </a:solidFill>
                <a:latin typeface="Arial" panose="020B0604020202020204" pitchFamily="34" charset="0"/>
                <a:cs typeface="Arial" panose="020B0604020202020204" pitchFamily="34" charset="0"/>
              </a:defRPr>
            </a:lvl2pPr>
            <a:lvl3pPr marL="1143000" indent="-228600">
              <a:tabLst>
                <a:tab pos="182563" algn="l"/>
              </a:tabLst>
              <a:defRPr>
                <a:solidFill>
                  <a:schemeClr val="tx1"/>
                </a:solidFill>
                <a:latin typeface="Arial" panose="020B0604020202020204" pitchFamily="34" charset="0"/>
                <a:cs typeface="Arial" panose="020B0604020202020204" pitchFamily="34" charset="0"/>
              </a:defRPr>
            </a:lvl3pPr>
            <a:lvl4pPr marL="1600200" indent="-228600">
              <a:tabLst>
                <a:tab pos="182563" algn="l"/>
              </a:tabLst>
              <a:defRPr>
                <a:solidFill>
                  <a:schemeClr val="tx1"/>
                </a:solidFill>
                <a:latin typeface="Arial" panose="020B0604020202020204" pitchFamily="34" charset="0"/>
                <a:cs typeface="Arial" panose="020B0604020202020204" pitchFamily="34" charset="0"/>
              </a:defRPr>
            </a:lvl4pPr>
            <a:lvl5pPr marL="2057400" indent="-228600">
              <a:tabLst>
                <a:tab pos="182563"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tabLst>
                <a:tab pos="182563"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tabLst>
                <a:tab pos="182563"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tabLst>
                <a:tab pos="182563"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tabLst>
                <a:tab pos="182563" algn="l"/>
              </a:tabLst>
              <a:defRPr>
                <a:solidFill>
                  <a:schemeClr val="tx1"/>
                </a:solidFill>
                <a:latin typeface="Arial" panose="020B0604020202020204" pitchFamily="34" charset="0"/>
                <a:cs typeface="Arial" panose="020B0604020202020204" pitchFamily="34" charset="0"/>
              </a:defRPr>
            </a:lvl9pPr>
          </a:lstStyle>
          <a:p>
            <a:pPr>
              <a:lnSpc>
                <a:spcPct val="30000"/>
              </a:lnSpc>
              <a:spcBef>
                <a:spcPct val="80000"/>
              </a:spcBef>
              <a:buClr>
                <a:srgbClr val="1E7FB8"/>
              </a:buClr>
              <a:buFont typeface="Wingdings" panose="05000000000000000000" pitchFamily="2" charset="2"/>
              <a:buNone/>
            </a:pPr>
            <a:endParaRPr lang="en-GB" altLang="zh-CN" sz="2500">
              <a:solidFill>
                <a:srgbClr val="000066"/>
              </a:solidFill>
              <a:ea typeface="宋体" panose="02010600030101010101" pitchFamily="2" charset="-122"/>
            </a:endParaRPr>
          </a:p>
          <a:p>
            <a:pPr lvl="1">
              <a:spcBef>
                <a:spcPct val="20000"/>
              </a:spcBef>
              <a:buClr>
                <a:srgbClr val="1E7FB8"/>
              </a:buClr>
              <a:buFont typeface="Arial" panose="020B0604020202020204" pitchFamily="34" charset="0"/>
              <a:buChar char="–"/>
            </a:pPr>
            <a:r>
              <a:rPr lang="ko-KR" altLang="en-US" sz="2700">
                <a:ea typeface="굴림" pitchFamily="34" charset="-127"/>
              </a:rPr>
              <a:t>环境权利行动</a:t>
            </a:r>
            <a:r>
              <a:rPr lang="en-US" altLang="ko-KR" sz="2700">
                <a:ea typeface="굴림" pitchFamily="34" charset="-127"/>
              </a:rPr>
              <a:t>/</a:t>
            </a:r>
            <a:r>
              <a:rPr lang="ko-KR" altLang="en-US" sz="2700">
                <a:ea typeface="굴림" pitchFamily="34" charset="-127"/>
              </a:rPr>
              <a:t>地球之友</a:t>
            </a:r>
            <a:r>
              <a:rPr lang="en-US" altLang="ko-KR" sz="2700">
                <a:ea typeface="굴림" pitchFamily="34" charset="-127"/>
              </a:rPr>
              <a:t> </a:t>
            </a:r>
            <a:r>
              <a:rPr lang="zh-CN" altLang="en-US" sz="2700">
                <a:ea typeface="宋体" panose="02010600030101010101" pitchFamily="2" charset="-122"/>
              </a:rPr>
              <a:t>帮助一些小规模的非政府组织增强能力，使其能从事监测烟草公司及基层宣传工作</a:t>
            </a:r>
          </a:p>
          <a:p>
            <a:pPr lvl="1">
              <a:spcBef>
                <a:spcPct val="20000"/>
              </a:spcBef>
              <a:buClr>
                <a:srgbClr val="1E7FB8"/>
              </a:buClr>
              <a:buFont typeface="Arial" panose="020B0604020202020204" pitchFamily="34" charset="0"/>
              <a:buChar char="–"/>
            </a:pPr>
            <a:r>
              <a:rPr lang="zh-CN" altLang="en-US" sz="2700">
                <a:ea typeface="宋体" panose="02010600030101010101" pitchFamily="2" charset="-122"/>
              </a:rPr>
              <a:t>牵头成立尼日利亚烟草控制联盟：一个积极从事反烟草斗争的非政府组织联盟</a:t>
            </a:r>
          </a:p>
        </p:txBody>
      </p:sp>
      <p:pic>
        <p:nvPicPr>
          <p:cNvPr id="344068" name="Picture 4" descr="IWR2004-Nig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971675"/>
            <a:ext cx="467995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txBox="1">
            <a:spLocks noChangeArrowheads="1"/>
          </p:cNvSpPr>
          <p:nvPr/>
        </p:nvSpPr>
        <p:spPr bwMode="auto">
          <a:xfrm>
            <a:off x="0" y="188913"/>
            <a:ext cx="9144000" cy="1143000"/>
          </a:xfrm>
          <a:prstGeom prst="rect">
            <a:avLst/>
          </a:prstGeom>
          <a:noFill/>
          <a:ln w="9525">
            <a:noFill/>
            <a:miter lim="800000"/>
            <a:headEnd/>
            <a:tailEnd/>
          </a:ln>
          <a:effectLst>
            <a:outerShdw dist="17961" dir="2700000" algn="ctr" rotWithShape="0">
              <a:srgbClr val="96CCEE"/>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zh-CN" altLang="en-US" sz="3200" b="1">
                <a:ea typeface="宋体" panose="02010600030101010101" pitchFamily="2" charset="-122"/>
              </a:rPr>
              <a:t>世界卫生组织</a:t>
            </a:r>
            <a:r>
              <a:rPr lang="en-US" altLang="zh-CN" sz="3200" b="1">
                <a:ea typeface="宋体" panose="02010600030101010101" pitchFamily="2" charset="-122"/>
              </a:rPr>
              <a:t>《</a:t>
            </a:r>
            <a:r>
              <a:rPr lang="zh-CN" altLang="en-US" sz="3200" b="1">
                <a:ea typeface="宋体" panose="02010600030101010101" pitchFamily="2" charset="-122"/>
              </a:rPr>
              <a:t>烟草控制框架公约</a:t>
            </a:r>
            <a:r>
              <a:rPr lang="en-US" altLang="zh-CN" sz="3200" b="1">
                <a:ea typeface="宋体" panose="02010600030101010101" pitchFamily="2" charset="-122"/>
              </a:rPr>
              <a:t>》</a:t>
            </a:r>
          </a:p>
          <a:p>
            <a:pPr algn="ctr"/>
            <a:r>
              <a:rPr lang="zh-CN" altLang="en-US" sz="3200" b="1">
                <a:ea typeface="宋体" panose="02010600030101010101" pitchFamily="2" charset="-122"/>
              </a:rPr>
              <a:t>第</a:t>
            </a:r>
            <a:r>
              <a:rPr lang="en-GB" sz="3200" b="1"/>
              <a:t> </a:t>
            </a:r>
            <a:r>
              <a:rPr lang="en-GB" altLang="zh-CN" sz="3200" b="1">
                <a:ea typeface="宋体" panose="02010600030101010101" pitchFamily="2" charset="-122"/>
              </a:rPr>
              <a:t>20 </a:t>
            </a:r>
            <a:r>
              <a:rPr lang="zh-CN" altLang="en-US" sz="3200" b="1">
                <a:ea typeface="宋体" panose="02010600030101010101" pitchFamily="2" charset="-122"/>
              </a:rPr>
              <a:t>和</a:t>
            </a:r>
            <a:r>
              <a:rPr lang="en-GB" sz="3200" b="1"/>
              <a:t> </a:t>
            </a:r>
            <a:r>
              <a:rPr lang="en-GB" altLang="zh-CN" sz="3200" b="1">
                <a:ea typeface="宋体" panose="02010600030101010101" pitchFamily="2" charset="-122"/>
              </a:rPr>
              <a:t>21 </a:t>
            </a:r>
            <a:r>
              <a:rPr lang="zh-CN" altLang="en-US" sz="3200" b="1">
                <a:ea typeface="宋体" panose="02010600030101010101" pitchFamily="2" charset="-122"/>
              </a:rPr>
              <a:t>条</a:t>
            </a:r>
            <a:r>
              <a:rPr lang="en-GB" sz="3200" b="1"/>
              <a:t/>
            </a:r>
            <a:br>
              <a:rPr lang="en-GB" sz="3200" b="1"/>
            </a:br>
            <a:r>
              <a:rPr lang="en-GB" altLang="zh-CN" sz="3200" b="1">
                <a:ea typeface="宋体" panose="02010600030101010101" pitchFamily="2" charset="-122"/>
              </a:rPr>
              <a:t>(</a:t>
            </a:r>
            <a:r>
              <a:rPr lang="zh-CN" altLang="en-US" sz="3200" b="1">
                <a:solidFill>
                  <a:srgbClr val="FF3300"/>
                </a:solidFill>
                <a:ea typeface="宋体" panose="02010600030101010101" pitchFamily="2" charset="-122"/>
              </a:rPr>
              <a:t>监测</a:t>
            </a:r>
            <a:r>
              <a:rPr lang="zh-CN" altLang="en-US" sz="3200" b="1">
                <a:ea typeface="宋体" panose="02010600030101010101" pitchFamily="2" charset="-122"/>
              </a:rPr>
              <a:t>烟草使用与预防政策</a:t>
            </a:r>
            <a:r>
              <a:rPr lang="en-GB" altLang="zh-CN" sz="3200" b="1">
                <a:ea typeface="宋体" panose="02010600030101010101" pitchFamily="2" charset="-122"/>
              </a:rPr>
              <a:t>)</a:t>
            </a:r>
            <a:endParaRPr lang="en-US" altLang="zh-CN" sz="3200" b="1">
              <a:ea typeface="宋体" panose="0201060003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6"/>
          <p:cNvSpPr>
            <a:spLocks noGrp="1" noChangeArrowheads="1"/>
          </p:cNvSpPr>
          <p:nvPr>
            <p:ph type="body" idx="4294967295"/>
          </p:nvPr>
        </p:nvSpPr>
        <p:spPr>
          <a:xfrm>
            <a:off x="0" y="1268413"/>
            <a:ext cx="8101013" cy="2016125"/>
          </a:xfrm>
        </p:spPr>
        <p:txBody>
          <a:bodyPr/>
          <a:lstStyle/>
          <a:p>
            <a:pPr marL="0" indent="0">
              <a:lnSpc>
                <a:spcPct val="30000"/>
              </a:lnSpc>
              <a:buFontTx/>
              <a:buNone/>
              <a:tabLst>
                <a:tab pos="182563" algn="l"/>
              </a:tabLst>
            </a:pPr>
            <a:endParaRPr lang="en-GB" altLang="zh-CN">
              <a:ea typeface="宋体" panose="02010600030101010101" pitchFamily="2" charset="-122"/>
            </a:endParaRPr>
          </a:p>
          <a:p>
            <a:pPr marL="0" indent="0">
              <a:spcBef>
                <a:spcPct val="10000"/>
              </a:spcBef>
              <a:buFontTx/>
              <a:buNone/>
              <a:tabLst>
                <a:tab pos="182563" algn="l"/>
              </a:tabLst>
            </a:pPr>
            <a:r>
              <a:rPr lang="ko-KR" altLang="en-US" b="1">
                <a:ea typeface="굴림" pitchFamily="34" charset="-127"/>
              </a:rPr>
              <a:t>土耳其</a:t>
            </a:r>
            <a:r>
              <a:rPr lang="zh-CN" altLang="en-US" b="1">
                <a:ea typeface="宋体" panose="02010600030101010101" pitchFamily="2" charset="-122"/>
              </a:rPr>
              <a:t>扩大</a:t>
            </a:r>
            <a:r>
              <a:rPr lang="ko-KR" altLang="en-US" b="1">
                <a:ea typeface="굴림" pitchFamily="34" charset="-127"/>
              </a:rPr>
              <a:t>烟草使用情况的调查</a:t>
            </a:r>
            <a:r>
              <a:rPr lang="en-US" altLang="ko-KR">
                <a:ea typeface="굴림" pitchFamily="34" charset="-127"/>
              </a:rPr>
              <a:t> </a:t>
            </a:r>
            <a:endParaRPr lang="en-GB" altLang="ko-KR" sz="2400">
              <a:ea typeface="굴림" pitchFamily="34" charset="-127"/>
            </a:endParaRPr>
          </a:p>
          <a:p>
            <a:pPr marL="825500" lvl="1">
              <a:tabLst>
                <a:tab pos="182563" algn="l"/>
              </a:tabLst>
            </a:pPr>
            <a:r>
              <a:rPr lang="zh-CN" altLang="en-US">
                <a:ea typeface="宋体" panose="02010600030101010101" pitchFamily="2" charset="-122"/>
              </a:rPr>
              <a:t>土耳其初显对烟草使用监测的承诺，始于</a:t>
            </a:r>
            <a:r>
              <a:rPr lang="en-US" altLang="zh-CN">
                <a:ea typeface="宋体" panose="02010600030101010101" pitchFamily="2" charset="-122"/>
              </a:rPr>
              <a:t>2003</a:t>
            </a:r>
            <a:r>
              <a:rPr lang="zh-CN" altLang="en-US">
                <a:ea typeface="宋体" panose="02010600030101010101" pitchFamily="2" charset="-122"/>
              </a:rPr>
              <a:t>年其首次实施全球青少年烟草调查（</a:t>
            </a:r>
            <a:r>
              <a:rPr lang="en-US" altLang="zh-CN">
                <a:ea typeface="宋体" panose="02010600030101010101" pitchFamily="2" charset="-122"/>
              </a:rPr>
              <a:t>GYTS</a:t>
            </a:r>
            <a:r>
              <a:rPr lang="zh-CN" altLang="en-US">
                <a:ea typeface="宋体" panose="02010600030101010101" pitchFamily="2" charset="-122"/>
              </a:rPr>
              <a:t>）和世界卫生组织的世界卫生调查</a:t>
            </a:r>
            <a:endParaRPr lang="zh-CN" altLang="en-US" sz="2000">
              <a:ea typeface="宋体" panose="02010600030101010101" pitchFamily="2" charset="-122"/>
            </a:endParaRPr>
          </a:p>
        </p:txBody>
      </p:sp>
      <p:pic>
        <p:nvPicPr>
          <p:cNvPr id="3461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500438"/>
            <a:ext cx="380523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116" name="Rectangle 6"/>
          <p:cNvSpPr>
            <a:spLocks noChangeArrowheads="1"/>
          </p:cNvSpPr>
          <p:nvPr/>
        </p:nvSpPr>
        <p:spPr bwMode="auto">
          <a:xfrm>
            <a:off x="0" y="3068638"/>
            <a:ext cx="47879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182563" algn="l"/>
              </a:tabLst>
              <a:defRPr>
                <a:solidFill>
                  <a:schemeClr val="tx1"/>
                </a:solidFill>
                <a:latin typeface="Arial" panose="020B0604020202020204" pitchFamily="34" charset="0"/>
                <a:cs typeface="Arial" panose="020B0604020202020204" pitchFamily="34" charset="0"/>
              </a:defRPr>
            </a:lvl1pPr>
            <a:lvl2pPr marL="825500" indent="-285750">
              <a:tabLst>
                <a:tab pos="182563" algn="l"/>
              </a:tabLst>
              <a:defRPr>
                <a:solidFill>
                  <a:schemeClr val="tx1"/>
                </a:solidFill>
                <a:latin typeface="Arial" panose="020B0604020202020204" pitchFamily="34" charset="0"/>
                <a:cs typeface="Arial" panose="020B0604020202020204" pitchFamily="34" charset="0"/>
              </a:defRPr>
            </a:lvl2pPr>
            <a:lvl3pPr marL="1143000" indent="-228600">
              <a:tabLst>
                <a:tab pos="182563" algn="l"/>
              </a:tabLst>
              <a:defRPr>
                <a:solidFill>
                  <a:schemeClr val="tx1"/>
                </a:solidFill>
                <a:latin typeface="Arial" panose="020B0604020202020204" pitchFamily="34" charset="0"/>
                <a:cs typeface="Arial" panose="020B0604020202020204" pitchFamily="34" charset="0"/>
              </a:defRPr>
            </a:lvl3pPr>
            <a:lvl4pPr marL="1600200" indent="-228600">
              <a:tabLst>
                <a:tab pos="182563" algn="l"/>
              </a:tabLst>
              <a:defRPr>
                <a:solidFill>
                  <a:schemeClr val="tx1"/>
                </a:solidFill>
                <a:latin typeface="Arial" panose="020B0604020202020204" pitchFamily="34" charset="0"/>
                <a:cs typeface="Arial" panose="020B0604020202020204" pitchFamily="34" charset="0"/>
              </a:defRPr>
            </a:lvl4pPr>
            <a:lvl5pPr marL="2057400" indent="-228600">
              <a:tabLst>
                <a:tab pos="182563" algn="l"/>
              </a:tabLst>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tabLst>
                <a:tab pos="182563" algn="l"/>
              </a:tabLs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tabLst>
                <a:tab pos="182563" algn="l"/>
              </a:tabLs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tabLst>
                <a:tab pos="182563" algn="l"/>
              </a:tabLs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tabLst>
                <a:tab pos="182563" algn="l"/>
              </a:tabLst>
              <a:defRPr>
                <a:solidFill>
                  <a:schemeClr val="tx1"/>
                </a:solidFill>
                <a:latin typeface="Arial" panose="020B0604020202020204" pitchFamily="34" charset="0"/>
                <a:cs typeface="Arial" panose="020B0604020202020204" pitchFamily="34" charset="0"/>
              </a:defRPr>
            </a:lvl9pPr>
          </a:lstStyle>
          <a:p>
            <a:pPr>
              <a:lnSpc>
                <a:spcPct val="30000"/>
              </a:lnSpc>
              <a:spcBef>
                <a:spcPct val="80000"/>
              </a:spcBef>
              <a:buClr>
                <a:srgbClr val="1E7FB8"/>
              </a:buClr>
              <a:buFont typeface="Wingdings" panose="05000000000000000000" pitchFamily="2" charset="2"/>
              <a:buNone/>
            </a:pPr>
            <a:endParaRPr lang="en-GB" altLang="zh-CN" sz="2500">
              <a:solidFill>
                <a:srgbClr val="000066"/>
              </a:solidFill>
              <a:ea typeface="宋体" panose="02010600030101010101" pitchFamily="2" charset="-122"/>
            </a:endParaRPr>
          </a:p>
          <a:p>
            <a:pPr lvl="1">
              <a:spcBef>
                <a:spcPct val="20000"/>
              </a:spcBef>
              <a:buClr>
                <a:srgbClr val="1E7FB8"/>
              </a:buClr>
              <a:buFont typeface="Arial" panose="020B0604020202020204" pitchFamily="34" charset="0"/>
              <a:buChar char="–"/>
            </a:pPr>
            <a:r>
              <a:rPr lang="en-US" altLang="ko-KR" sz="2800">
                <a:ea typeface="굴림" pitchFamily="34" charset="-127"/>
              </a:rPr>
              <a:t>2009</a:t>
            </a:r>
            <a:r>
              <a:rPr lang="en-US" altLang="zh-CN" sz="2800">
                <a:ea typeface="굴림" pitchFamily="34" charset="-127"/>
              </a:rPr>
              <a:t> </a:t>
            </a:r>
            <a:r>
              <a:rPr lang="zh-CN" altLang="en-US" sz="2800">
                <a:ea typeface="宋体" panose="02010600030101010101" pitchFamily="2" charset="-122"/>
              </a:rPr>
              <a:t>年</a:t>
            </a:r>
            <a:r>
              <a:rPr lang="en-US" altLang="ko-KR" sz="2800">
                <a:ea typeface="굴림" pitchFamily="34" charset="-127"/>
              </a:rPr>
              <a:t>, </a:t>
            </a:r>
            <a:r>
              <a:rPr lang="zh-CN" altLang="en-US" sz="2800">
                <a:ea typeface="宋体" panose="02010600030101010101" pitchFamily="2" charset="-122"/>
              </a:rPr>
              <a:t>用全国代表性的样本重复了</a:t>
            </a:r>
            <a:r>
              <a:rPr lang="en-US" altLang="ko-KR" sz="2800">
                <a:ea typeface="굴림" pitchFamily="34" charset="-127"/>
              </a:rPr>
              <a:t>GYTS</a:t>
            </a:r>
          </a:p>
          <a:p>
            <a:pPr lvl="1">
              <a:spcBef>
                <a:spcPct val="20000"/>
              </a:spcBef>
              <a:buClr>
                <a:srgbClr val="1E7FB8"/>
              </a:buClr>
              <a:buFont typeface="Arial" panose="020B0604020202020204" pitchFamily="34" charset="0"/>
              <a:buChar char="–"/>
            </a:pPr>
            <a:r>
              <a:rPr lang="en-US" altLang="ko-KR" sz="2800">
                <a:ea typeface="굴림" pitchFamily="34" charset="-127"/>
              </a:rPr>
              <a:t>2009</a:t>
            </a:r>
            <a:r>
              <a:rPr lang="zh-CN" altLang="en-US" sz="2800">
                <a:ea typeface="宋体" panose="02010600030101010101" pitchFamily="2" charset="-122"/>
              </a:rPr>
              <a:t>年一月</a:t>
            </a:r>
            <a:r>
              <a:rPr lang="en-US" altLang="ko-KR" sz="2800">
                <a:ea typeface="굴림" pitchFamily="34" charset="-127"/>
              </a:rPr>
              <a:t>, </a:t>
            </a:r>
            <a:r>
              <a:rPr lang="zh-CN" altLang="en-US" sz="2800">
                <a:ea typeface="宋体" panose="02010600030101010101" pitchFamily="2" charset="-122"/>
              </a:rPr>
              <a:t>土耳其成为了首个完成了全球成人烟草调查（</a:t>
            </a:r>
            <a:r>
              <a:rPr lang="en-US" altLang="zh-CN" sz="2800">
                <a:ea typeface="宋体" panose="02010600030101010101" pitchFamily="2" charset="-122"/>
              </a:rPr>
              <a:t>GATS</a:t>
            </a:r>
            <a:r>
              <a:rPr lang="zh-CN" altLang="en-US" sz="2800">
                <a:ea typeface="宋体" panose="02010600030101010101" pitchFamily="2" charset="-122"/>
              </a:rPr>
              <a:t>）数据收集工作的国家</a:t>
            </a:r>
            <a:endParaRPr lang="zh-CN" altLang="en-US" sz="2800">
              <a:ea typeface="굴림" pitchFamily="34" charset="-127"/>
            </a:endParaRPr>
          </a:p>
        </p:txBody>
      </p:sp>
      <p:sp>
        <p:nvSpPr>
          <p:cNvPr id="7" name="Rectangle 7"/>
          <p:cNvSpPr txBox="1">
            <a:spLocks noChangeArrowheads="1"/>
          </p:cNvSpPr>
          <p:nvPr/>
        </p:nvSpPr>
        <p:spPr bwMode="auto">
          <a:xfrm>
            <a:off x="0" y="188913"/>
            <a:ext cx="9144000" cy="1143000"/>
          </a:xfrm>
          <a:prstGeom prst="rect">
            <a:avLst/>
          </a:prstGeom>
          <a:noFill/>
          <a:ln w="9525">
            <a:noFill/>
            <a:miter lim="800000"/>
            <a:headEnd/>
            <a:tailEnd/>
          </a:ln>
          <a:effectLst>
            <a:outerShdw dist="17961" dir="2700000" algn="ctr" rotWithShape="0">
              <a:srgbClr val="96CCEE"/>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zh-CN" altLang="en-US" sz="3200" b="1">
                <a:ea typeface="宋体" panose="02010600030101010101" pitchFamily="2" charset="-122"/>
              </a:rPr>
              <a:t>世界卫生组织</a:t>
            </a:r>
            <a:r>
              <a:rPr lang="en-US" altLang="zh-CN" sz="3200" b="1">
                <a:ea typeface="宋体" panose="02010600030101010101" pitchFamily="2" charset="-122"/>
              </a:rPr>
              <a:t>《</a:t>
            </a:r>
            <a:r>
              <a:rPr lang="zh-CN" altLang="en-US" sz="3200" b="1">
                <a:ea typeface="宋体" panose="02010600030101010101" pitchFamily="2" charset="-122"/>
              </a:rPr>
              <a:t>烟草控制框架公约</a:t>
            </a:r>
            <a:r>
              <a:rPr lang="en-US" altLang="zh-CN" sz="3200" b="1">
                <a:ea typeface="宋体" panose="02010600030101010101" pitchFamily="2" charset="-122"/>
              </a:rPr>
              <a:t>》</a:t>
            </a:r>
          </a:p>
          <a:p>
            <a:pPr algn="ctr"/>
            <a:r>
              <a:rPr lang="zh-CN" altLang="en-US" sz="3200" b="1">
                <a:ea typeface="宋体" panose="02010600030101010101" pitchFamily="2" charset="-122"/>
              </a:rPr>
              <a:t>第</a:t>
            </a:r>
            <a:r>
              <a:rPr lang="en-GB" sz="3200" b="1"/>
              <a:t> </a:t>
            </a:r>
            <a:r>
              <a:rPr lang="en-GB" altLang="zh-CN" sz="3200" b="1">
                <a:ea typeface="宋体" panose="02010600030101010101" pitchFamily="2" charset="-122"/>
              </a:rPr>
              <a:t>20 </a:t>
            </a:r>
            <a:r>
              <a:rPr lang="zh-CN" altLang="en-US" sz="3200" b="1">
                <a:ea typeface="宋体" panose="02010600030101010101" pitchFamily="2" charset="-122"/>
              </a:rPr>
              <a:t>和</a:t>
            </a:r>
            <a:r>
              <a:rPr lang="en-GB" sz="3200" b="1"/>
              <a:t> </a:t>
            </a:r>
            <a:r>
              <a:rPr lang="en-GB" altLang="zh-CN" sz="3200" b="1">
                <a:ea typeface="宋体" panose="02010600030101010101" pitchFamily="2" charset="-122"/>
              </a:rPr>
              <a:t>21 </a:t>
            </a:r>
            <a:r>
              <a:rPr lang="zh-CN" altLang="en-US" sz="3200" b="1">
                <a:ea typeface="宋体" panose="02010600030101010101" pitchFamily="2" charset="-122"/>
              </a:rPr>
              <a:t>条</a:t>
            </a:r>
            <a:r>
              <a:rPr lang="en-GB" sz="3200" b="1"/>
              <a:t/>
            </a:r>
            <a:br>
              <a:rPr lang="en-GB" sz="3200" b="1"/>
            </a:br>
            <a:r>
              <a:rPr lang="en-GB" altLang="zh-CN" sz="3200" b="1">
                <a:ea typeface="宋体" panose="02010600030101010101" pitchFamily="2" charset="-122"/>
              </a:rPr>
              <a:t>(</a:t>
            </a:r>
            <a:r>
              <a:rPr lang="zh-CN" altLang="en-US" sz="3200" b="1">
                <a:solidFill>
                  <a:srgbClr val="FF3300"/>
                </a:solidFill>
                <a:ea typeface="宋体" panose="02010600030101010101" pitchFamily="2" charset="-122"/>
              </a:rPr>
              <a:t>监测</a:t>
            </a:r>
            <a:r>
              <a:rPr lang="zh-CN" altLang="en-US" sz="3200" b="1">
                <a:ea typeface="宋体" panose="02010600030101010101" pitchFamily="2" charset="-122"/>
              </a:rPr>
              <a:t>烟草使用与预防政策</a:t>
            </a:r>
            <a:r>
              <a:rPr lang="en-GB" altLang="zh-CN" sz="3200" b="1">
                <a:ea typeface="宋体" panose="02010600030101010101" pitchFamily="2" charset="-122"/>
              </a:rPr>
              <a:t>)</a:t>
            </a:r>
            <a:endParaRPr lang="en-US" altLang="zh-CN" sz="3200" b="1">
              <a:ea typeface="宋体" panose="02010600030101010101"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6"/>
          <p:cNvSpPr>
            <a:spLocks noGrp="1" noChangeArrowheads="1"/>
          </p:cNvSpPr>
          <p:nvPr>
            <p:ph type="body" idx="4294967295"/>
          </p:nvPr>
        </p:nvSpPr>
        <p:spPr>
          <a:xfrm>
            <a:off x="0" y="1557338"/>
            <a:ext cx="6048375" cy="4032250"/>
          </a:xfrm>
        </p:spPr>
        <p:txBody>
          <a:bodyPr/>
          <a:lstStyle/>
          <a:p>
            <a:pPr marL="0" indent="17463">
              <a:lnSpc>
                <a:spcPct val="90000"/>
              </a:lnSpc>
              <a:buFontTx/>
              <a:buNone/>
            </a:pPr>
            <a:r>
              <a:rPr lang="ko-KR" altLang="en-US" b="1">
                <a:ea typeface="굴림" pitchFamily="34" charset="-127"/>
              </a:rPr>
              <a:t>墨西哥联邦区</a:t>
            </a:r>
            <a:r>
              <a:rPr lang="zh-CN" altLang="en-US" b="1">
                <a:ea typeface="宋体" panose="02010600030101010101" pitchFamily="2" charset="-122"/>
              </a:rPr>
              <a:t>实现了</a:t>
            </a:r>
            <a:r>
              <a:rPr lang="en-US" altLang="ko-KR" b="1">
                <a:ea typeface="굴림" pitchFamily="34" charset="-127"/>
              </a:rPr>
              <a:t>100%</a:t>
            </a:r>
            <a:r>
              <a:rPr lang="zh-CN" altLang="en-US" b="1">
                <a:ea typeface="宋体" panose="02010600030101010101" pitchFamily="2" charset="-122"/>
              </a:rPr>
              <a:t>无烟</a:t>
            </a:r>
            <a:r>
              <a:rPr lang="en-US" altLang="ko-KR">
                <a:ea typeface="굴림" pitchFamily="34" charset="-127"/>
              </a:rPr>
              <a:t> </a:t>
            </a:r>
          </a:p>
          <a:p>
            <a:pPr marL="825500" lvl="1"/>
            <a:r>
              <a:rPr lang="ko-KR" altLang="en-US">
                <a:ea typeface="굴림" pitchFamily="34" charset="-127"/>
              </a:rPr>
              <a:t>拥有近</a:t>
            </a:r>
            <a:r>
              <a:rPr lang="en-US" altLang="ko-KR">
                <a:ea typeface="굴림" pitchFamily="34" charset="-127"/>
              </a:rPr>
              <a:t>900</a:t>
            </a:r>
            <a:r>
              <a:rPr lang="ko-KR" altLang="en-US">
                <a:ea typeface="굴림" pitchFamily="34" charset="-127"/>
              </a:rPr>
              <a:t>万人口</a:t>
            </a:r>
            <a:r>
              <a:rPr lang="zh-CN" altLang="en-US">
                <a:ea typeface="宋体" panose="02010600030101010101" pitchFamily="2" charset="-122"/>
              </a:rPr>
              <a:t>的</a:t>
            </a:r>
            <a:r>
              <a:rPr lang="ko-KR" altLang="en-US">
                <a:ea typeface="굴림" pitchFamily="34" charset="-127"/>
              </a:rPr>
              <a:t>墨西哥联邦区</a:t>
            </a:r>
            <a:r>
              <a:rPr lang="en-US" altLang="ko-KR">
                <a:ea typeface="굴림" pitchFamily="34" charset="-127"/>
              </a:rPr>
              <a:t> (</a:t>
            </a:r>
            <a:r>
              <a:rPr lang="ko-KR" altLang="en-US">
                <a:ea typeface="굴림" pitchFamily="34" charset="-127"/>
              </a:rPr>
              <a:t>墨西哥</a:t>
            </a:r>
            <a:r>
              <a:rPr lang="zh-CN" altLang="en-US">
                <a:ea typeface="宋体" panose="02010600030101010101" pitchFamily="2" charset="-122"/>
              </a:rPr>
              <a:t>城</a:t>
            </a:r>
            <a:r>
              <a:rPr lang="en-US" altLang="ko-KR">
                <a:ea typeface="굴림" pitchFamily="34" charset="-127"/>
              </a:rPr>
              <a:t>), </a:t>
            </a:r>
            <a:r>
              <a:rPr lang="en-US" altLang="zh-CN">
                <a:ea typeface="宋体" panose="02010600030101010101" pitchFamily="2" charset="-122"/>
              </a:rPr>
              <a:t>2</a:t>
            </a:r>
            <a:r>
              <a:rPr lang="en-US" altLang="ko-KR">
                <a:ea typeface="굴림" pitchFamily="34" charset="-127"/>
              </a:rPr>
              <a:t>008</a:t>
            </a:r>
            <a:r>
              <a:rPr lang="ko-KR" altLang="en-US">
                <a:ea typeface="굴림" pitchFamily="34" charset="-127"/>
              </a:rPr>
              <a:t>年</a:t>
            </a:r>
            <a:r>
              <a:rPr lang="en-US" altLang="ko-KR">
                <a:ea typeface="굴림" pitchFamily="34" charset="-127"/>
              </a:rPr>
              <a:t>2</a:t>
            </a:r>
            <a:r>
              <a:rPr lang="ko-KR" altLang="en-US">
                <a:ea typeface="굴림" pitchFamily="34" charset="-127"/>
              </a:rPr>
              <a:t>月通过了全面禁止吸</a:t>
            </a:r>
            <a:r>
              <a:rPr lang="zh-CN" altLang="en-US">
                <a:ea typeface="宋体" panose="02010600030101010101" pitchFamily="2" charset="-122"/>
              </a:rPr>
              <a:t>烟的法律</a:t>
            </a:r>
            <a:r>
              <a:rPr lang="ko-KR" altLang="en-US">
                <a:ea typeface="굴림" pitchFamily="34" charset="-127"/>
              </a:rPr>
              <a:t>。</a:t>
            </a:r>
            <a:endParaRPr lang="ko-KR" altLang="zh-CN">
              <a:ea typeface="굴림" pitchFamily="34" charset="-127"/>
            </a:endParaRPr>
          </a:p>
          <a:p>
            <a:pPr marL="825500" lvl="1"/>
            <a:r>
              <a:rPr lang="zh-CN" altLang="en-US">
                <a:ea typeface="宋体" panose="02010600030101010101" pitchFamily="2" charset="-122"/>
              </a:rPr>
              <a:t>成为大型无烟地方管辖区的一员，墨西哥联邦区将成为推动拉丁美洲和世界各地类似行动的催化剂。</a:t>
            </a:r>
            <a:endParaRPr lang="ko-KR" altLang="en-US">
              <a:ea typeface="굴림" pitchFamily="34" charset="-127"/>
            </a:endParaRPr>
          </a:p>
        </p:txBody>
      </p:sp>
      <p:sp>
        <p:nvSpPr>
          <p:cNvPr id="538627" name="Rectangle 7"/>
          <p:cNvSpPr>
            <a:spLocks noGrp="1" noChangeArrowheads="1"/>
          </p:cNvSpPr>
          <p:nvPr>
            <p:ph type="title" idx="4294967295"/>
          </p:nvPr>
        </p:nvSpPr>
        <p:spPr>
          <a:xfrm>
            <a:off x="395288" y="260350"/>
            <a:ext cx="8067675" cy="1055688"/>
          </a:xfrm>
        </p:spPr>
        <p:txBody>
          <a:bodyPr/>
          <a:lstStyle/>
          <a:p>
            <a:r>
              <a:rPr lang="zh-CN" altLang="en-US" sz="3200" b="1">
                <a:ea typeface="宋体" panose="02010600030101010101" pitchFamily="2" charset="-122"/>
              </a:rPr>
              <a:t>世界卫生组织</a:t>
            </a:r>
            <a:r>
              <a:rPr lang="en-US" altLang="zh-CN" sz="3200" b="1">
                <a:ea typeface="宋体" panose="02010600030101010101" pitchFamily="2" charset="-122"/>
              </a:rPr>
              <a:t>《</a:t>
            </a:r>
            <a:r>
              <a:rPr lang="zh-CN" altLang="en-US" sz="3200" b="1">
                <a:ea typeface="宋体" panose="02010600030101010101" pitchFamily="2" charset="-122"/>
              </a:rPr>
              <a:t>烟草控制框架公约</a:t>
            </a:r>
            <a:r>
              <a:rPr lang="en-US" altLang="zh-CN" sz="3200" b="1">
                <a:ea typeface="宋体" panose="02010600030101010101" pitchFamily="2" charset="-122"/>
              </a:rPr>
              <a:t>》</a:t>
            </a:r>
            <a:r>
              <a:rPr lang="zh-CN" altLang="en-US" sz="3200" b="1">
                <a:ea typeface="宋体" panose="02010600030101010101" pitchFamily="2" charset="-122"/>
              </a:rPr>
              <a:t>第</a:t>
            </a:r>
            <a:r>
              <a:rPr lang="en-GB" sz="3200" b="1"/>
              <a:t> </a:t>
            </a:r>
            <a:r>
              <a:rPr lang="en-GB" altLang="zh-CN" sz="3200" b="1">
                <a:ea typeface="宋体" panose="02010600030101010101" pitchFamily="2" charset="-122"/>
              </a:rPr>
              <a:t>8 </a:t>
            </a:r>
            <a:r>
              <a:rPr lang="zh-CN" altLang="en-US" sz="3200" b="1">
                <a:ea typeface="宋体" panose="02010600030101010101" pitchFamily="2" charset="-122"/>
              </a:rPr>
              <a:t>条</a:t>
            </a:r>
            <a:r>
              <a:rPr lang="en-GB" sz="3200" b="1"/>
              <a:t/>
            </a:r>
            <a:br>
              <a:rPr lang="en-GB" sz="3200" b="1"/>
            </a:br>
            <a:r>
              <a:rPr lang="en-GB" altLang="zh-CN" sz="3200" b="1">
                <a:ea typeface="宋体" panose="02010600030101010101" pitchFamily="2" charset="-122"/>
              </a:rPr>
              <a:t>(</a:t>
            </a:r>
            <a:r>
              <a:rPr lang="zh-CN" altLang="en-US" sz="3200" b="1">
                <a:solidFill>
                  <a:srgbClr val="FF3300"/>
                </a:solidFill>
                <a:ea typeface="宋体" panose="02010600030101010101" pitchFamily="2" charset="-122"/>
              </a:rPr>
              <a:t>保护</a:t>
            </a:r>
            <a:r>
              <a:rPr lang="zh-CN" altLang="en-US" sz="3200" b="1">
                <a:ea typeface="宋体" panose="02010600030101010101" pitchFamily="2" charset="-122"/>
              </a:rPr>
              <a:t>人们免受烟草烟雾危害</a:t>
            </a:r>
            <a:r>
              <a:rPr lang="en-GB" altLang="zh-CN" sz="3200" b="1">
                <a:ea typeface="宋体" panose="02010600030101010101" pitchFamily="2" charset="-122"/>
              </a:rPr>
              <a:t>)</a:t>
            </a:r>
            <a:endParaRPr lang="en-US" altLang="zh-CN" sz="3200" b="1">
              <a:ea typeface="宋体" panose="02010600030101010101" pitchFamily="2" charset="-122"/>
            </a:endParaRPr>
          </a:p>
        </p:txBody>
      </p:sp>
      <p:pic>
        <p:nvPicPr>
          <p:cNvPr id="348164" name="Picture 4" descr="Mex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628775"/>
            <a:ext cx="292100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730" name="Object 2"/>
          <p:cNvGraphicFramePr>
            <a:graphicFrameLocks noChangeAspect="1"/>
          </p:cNvGraphicFramePr>
          <p:nvPr>
            <p:ph/>
          </p:nvPr>
        </p:nvGraphicFramePr>
        <p:xfrm>
          <a:off x="0" y="260350"/>
          <a:ext cx="9424988" cy="5427663"/>
        </p:xfrm>
        <a:graphic>
          <a:graphicData uri="http://schemas.openxmlformats.org/presentationml/2006/ole">
            <mc:AlternateContent xmlns:mc="http://schemas.openxmlformats.org/markup-compatibility/2006">
              <mc:Choice xmlns:v="urn:schemas-microsoft-com:vml" Requires="v">
                <p:oleObj spid="_x0000_s329738" name="Chart" r:id="rId3" imgW="9477375" imgH="5457952" progId="Excel.Chart.8">
                  <p:embed/>
                </p:oleObj>
              </mc:Choice>
              <mc:Fallback>
                <p:oleObj name="Chart" r:id="rId3" imgW="9477375" imgH="5457952"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350"/>
                        <a:ext cx="9424988" cy="542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9731" name="Text Box 3"/>
          <p:cNvSpPr txBox="1">
            <a:spLocks noChangeArrowheads="1"/>
          </p:cNvSpPr>
          <p:nvPr/>
        </p:nvSpPr>
        <p:spPr bwMode="auto">
          <a:xfrm>
            <a:off x="2771775" y="3860800"/>
            <a:ext cx="432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zh-CN"/>
          </a:p>
        </p:txBody>
      </p:sp>
      <p:sp>
        <p:nvSpPr>
          <p:cNvPr id="329732" name="Text Box 4"/>
          <p:cNvSpPr txBox="1">
            <a:spLocks noChangeArrowheads="1"/>
          </p:cNvSpPr>
          <p:nvPr/>
        </p:nvSpPr>
        <p:spPr bwMode="auto">
          <a:xfrm>
            <a:off x="2627313" y="3860800"/>
            <a:ext cx="4105275" cy="1739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5000"/>
              </a:spcBef>
            </a:pPr>
            <a:r>
              <a:rPr lang="zh-CN" altLang="en-US" sz="800">
                <a:ea typeface="宋体" panose="02010600030101010101" pitchFamily="2" charset="-122"/>
              </a:rPr>
              <a:t>大学无烟环境法规</a:t>
            </a:r>
          </a:p>
          <a:p>
            <a:pPr>
              <a:spcBef>
                <a:spcPct val="55000"/>
              </a:spcBef>
            </a:pPr>
            <a:r>
              <a:rPr lang="zh-CN" altLang="en-US" sz="800">
                <a:ea typeface="宋体" panose="02010600030101010101" pitchFamily="2" charset="-122"/>
              </a:rPr>
              <a:t>餐厅无烟环境法规</a:t>
            </a:r>
          </a:p>
          <a:p>
            <a:pPr>
              <a:spcBef>
                <a:spcPct val="55000"/>
              </a:spcBef>
            </a:pPr>
            <a:r>
              <a:rPr lang="zh-CN" altLang="en-US" sz="800">
                <a:ea typeface="宋体" panose="02010600030101010101" pitchFamily="2" charset="-122"/>
              </a:rPr>
              <a:t>酒吧无烟环境法规</a:t>
            </a:r>
          </a:p>
          <a:p>
            <a:pPr>
              <a:spcBef>
                <a:spcPct val="55000"/>
              </a:spcBef>
            </a:pPr>
            <a:r>
              <a:rPr lang="zh-CN" altLang="en-US" sz="800">
                <a:ea typeface="宋体" panose="02010600030101010101" pitchFamily="2" charset="-122"/>
              </a:rPr>
              <a:t>其它室内工作场所无烟环境法规</a:t>
            </a:r>
          </a:p>
          <a:p>
            <a:pPr>
              <a:spcBef>
                <a:spcPct val="55000"/>
              </a:spcBef>
            </a:pPr>
            <a:r>
              <a:rPr lang="zh-CN" altLang="en-US" sz="800">
                <a:ea typeface="宋体" panose="02010600030101010101" pitchFamily="2" charset="-122"/>
              </a:rPr>
              <a:t>室内办公室无烟环境法规</a:t>
            </a:r>
          </a:p>
          <a:p>
            <a:pPr>
              <a:spcBef>
                <a:spcPct val="55000"/>
              </a:spcBef>
            </a:pPr>
            <a:r>
              <a:rPr lang="zh-CN" altLang="en-US" sz="800">
                <a:ea typeface="宋体" panose="02010600030101010101" pitchFamily="2" charset="-122"/>
              </a:rPr>
              <a:t>医疗卫生机构无烟环境法规</a:t>
            </a:r>
          </a:p>
          <a:p>
            <a:pPr>
              <a:spcBef>
                <a:spcPct val="55000"/>
              </a:spcBef>
            </a:pPr>
            <a:r>
              <a:rPr lang="zh-CN" altLang="en-US" sz="800">
                <a:ea typeface="宋体" panose="02010600030101010101" pitchFamily="2" charset="-122"/>
              </a:rPr>
              <a:t>政府机构无烟环境法规</a:t>
            </a:r>
          </a:p>
          <a:p>
            <a:pPr>
              <a:spcBef>
                <a:spcPct val="50000"/>
              </a:spcBef>
            </a:pPr>
            <a:r>
              <a:rPr lang="zh-CN" altLang="en-US" sz="800">
                <a:ea typeface="宋体" panose="02010600030101010101" pitchFamily="2" charset="-122"/>
              </a:rPr>
              <a:t>教育机构无烟环境法规</a:t>
            </a:r>
          </a:p>
          <a:p>
            <a:pPr>
              <a:spcBef>
                <a:spcPct val="50000"/>
              </a:spcBef>
            </a:pPr>
            <a:r>
              <a:rPr lang="zh-CN" altLang="en-US" sz="800">
                <a:ea typeface="宋体" panose="02010600030101010101" pitchFamily="2" charset="-122"/>
              </a:rPr>
              <a:t>地方一级无烟环境法规</a:t>
            </a:r>
          </a:p>
          <a:p>
            <a:pPr>
              <a:spcBef>
                <a:spcPct val="50000"/>
              </a:spcBef>
            </a:pPr>
            <a:endParaRPr lang="zh-CN" altLang="en-US" sz="100">
              <a:ea typeface="宋体" panose="02010600030101010101" pitchFamily="2" charset="-122"/>
            </a:endParaRPr>
          </a:p>
        </p:txBody>
      </p:sp>
      <p:sp>
        <p:nvSpPr>
          <p:cNvPr id="329736" name="Text Box 8"/>
          <p:cNvSpPr txBox="1">
            <a:spLocks noChangeArrowheads="1"/>
          </p:cNvSpPr>
          <p:nvPr/>
        </p:nvSpPr>
        <p:spPr bwMode="auto">
          <a:xfrm>
            <a:off x="5795963" y="3429000"/>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zh-CN"/>
          </a:p>
        </p:txBody>
      </p:sp>
      <p:sp>
        <p:nvSpPr>
          <p:cNvPr id="329737" name="Text Box 9"/>
          <p:cNvSpPr txBox="1">
            <a:spLocks noChangeArrowheads="1"/>
          </p:cNvSpPr>
          <p:nvPr/>
        </p:nvSpPr>
        <p:spPr bwMode="auto">
          <a:xfrm>
            <a:off x="5724525" y="3429000"/>
            <a:ext cx="576263"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200">
                <a:ea typeface="宋体" panose="02010600030101010101" pitchFamily="2" charset="-122"/>
              </a:rPr>
              <a:t>中国</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6"/>
          <p:cNvSpPr>
            <a:spLocks noGrp="1" noChangeArrowheads="1"/>
          </p:cNvSpPr>
          <p:nvPr>
            <p:ph type="body" idx="4294967295"/>
          </p:nvPr>
        </p:nvSpPr>
        <p:spPr>
          <a:xfrm>
            <a:off x="0" y="1268413"/>
            <a:ext cx="8893175" cy="936625"/>
          </a:xfrm>
        </p:spPr>
        <p:txBody>
          <a:bodyPr/>
          <a:lstStyle/>
          <a:p>
            <a:pPr marL="0" indent="0">
              <a:lnSpc>
                <a:spcPct val="0"/>
              </a:lnSpc>
              <a:buFontTx/>
              <a:buNone/>
            </a:pPr>
            <a:endParaRPr lang="en-GB" altLang="zh-CN">
              <a:ea typeface="宋体" panose="02010600030101010101" pitchFamily="2" charset="-122"/>
            </a:endParaRPr>
          </a:p>
          <a:p>
            <a:pPr marL="0" indent="0">
              <a:spcBef>
                <a:spcPct val="10000"/>
              </a:spcBef>
              <a:buFontTx/>
              <a:buNone/>
            </a:pPr>
            <a:r>
              <a:rPr lang="zh-CN" altLang="en-US" sz="2800" b="1">
                <a:ea typeface="宋体" panose="02010600030101010101" pitchFamily="2" charset="-122"/>
              </a:rPr>
              <a:t>英国给全民提供免费的、综合性的烟草依赖治疗服务</a:t>
            </a:r>
            <a:endParaRPr lang="zh-CN" altLang="en-GB" sz="2800" b="1">
              <a:ea typeface="宋体" panose="02010600030101010101" pitchFamily="2" charset="-122"/>
            </a:endParaRPr>
          </a:p>
        </p:txBody>
      </p:sp>
      <p:sp>
        <p:nvSpPr>
          <p:cNvPr id="542723" name="Rectangle 7"/>
          <p:cNvSpPr>
            <a:spLocks noGrp="1" noChangeArrowheads="1"/>
          </p:cNvSpPr>
          <p:nvPr>
            <p:ph type="title" idx="4294967295"/>
          </p:nvPr>
        </p:nvSpPr>
        <p:spPr>
          <a:xfrm>
            <a:off x="457200" y="274638"/>
            <a:ext cx="8229600" cy="1055687"/>
          </a:xfrm>
        </p:spPr>
        <p:txBody>
          <a:bodyPr/>
          <a:lstStyle/>
          <a:p>
            <a:r>
              <a:rPr lang="zh-CN" altLang="en-US" sz="3200" b="1">
                <a:ea typeface="宋体" panose="02010600030101010101" pitchFamily="2" charset="-122"/>
              </a:rPr>
              <a:t>世界卫生组织</a:t>
            </a:r>
            <a:r>
              <a:rPr lang="en-US" altLang="zh-CN" sz="3200" b="1">
                <a:ea typeface="宋体" panose="02010600030101010101" pitchFamily="2" charset="-122"/>
              </a:rPr>
              <a:t>《</a:t>
            </a:r>
            <a:r>
              <a:rPr lang="zh-CN" altLang="en-US" sz="3200" b="1">
                <a:ea typeface="宋体" panose="02010600030101010101" pitchFamily="2" charset="-122"/>
              </a:rPr>
              <a:t>烟草控制框架公约</a:t>
            </a:r>
            <a:r>
              <a:rPr lang="en-US" altLang="zh-CN" sz="3200" b="1">
                <a:ea typeface="宋体" panose="02010600030101010101" pitchFamily="2" charset="-122"/>
              </a:rPr>
              <a:t>》</a:t>
            </a:r>
            <a:r>
              <a:rPr lang="zh-CN" altLang="en-US" sz="3200" b="1">
                <a:ea typeface="宋体" panose="02010600030101010101" pitchFamily="2" charset="-122"/>
              </a:rPr>
              <a:t>第</a:t>
            </a:r>
            <a:r>
              <a:rPr lang="en-GB" altLang="en-US" sz="3200" b="1"/>
              <a:t>14</a:t>
            </a:r>
            <a:r>
              <a:rPr lang="en-GB" altLang="zh-CN" sz="3200" b="1">
                <a:ea typeface="宋体" panose="02010600030101010101" pitchFamily="2" charset="-122"/>
              </a:rPr>
              <a:t> </a:t>
            </a:r>
            <a:r>
              <a:rPr lang="zh-CN" altLang="en-US" sz="3200" b="1">
                <a:ea typeface="宋体" panose="02010600030101010101" pitchFamily="2" charset="-122"/>
              </a:rPr>
              <a:t>条</a:t>
            </a:r>
            <a:r>
              <a:rPr lang="en-GB" altLang="en-US" sz="3200" b="1"/>
              <a:t/>
            </a:r>
            <a:br>
              <a:rPr lang="en-GB" altLang="en-US" sz="3200" b="1"/>
            </a:br>
            <a:r>
              <a:rPr lang="en-GB" sz="3200" b="1"/>
              <a:t> </a:t>
            </a:r>
            <a:r>
              <a:rPr lang="en-GB" altLang="zh-CN" sz="3200" b="1">
                <a:ea typeface="宋体" panose="02010600030101010101" pitchFamily="2" charset="-122"/>
              </a:rPr>
              <a:t>(</a:t>
            </a:r>
            <a:r>
              <a:rPr lang="zh-CN" altLang="en-US" sz="3200" b="1">
                <a:solidFill>
                  <a:srgbClr val="FF3300"/>
                </a:solidFill>
                <a:ea typeface="宋体" panose="02010600030101010101" pitchFamily="2" charset="-122"/>
              </a:rPr>
              <a:t>提供</a:t>
            </a:r>
            <a:r>
              <a:rPr lang="zh-CN" altLang="en-US" sz="3200" b="1">
                <a:ea typeface="宋体" panose="02010600030101010101" pitchFamily="2" charset="-122"/>
              </a:rPr>
              <a:t>戒烟帮助</a:t>
            </a:r>
            <a:r>
              <a:rPr lang="en-GB" altLang="zh-CN" sz="3200" b="1">
                <a:ea typeface="宋体" panose="02010600030101010101" pitchFamily="2" charset="-122"/>
              </a:rPr>
              <a:t>)</a:t>
            </a:r>
            <a:endParaRPr lang="en-US" altLang="zh-CN" sz="3200" b="1">
              <a:ea typeface="宋体" panose="02010600030101010101" pitchFamily="2" charset="-122"/>
            </a:endParaRPr>
          </a:p>
        </p:txBody>
      </p:sp>
      <p:pic>
        <p:nvPicPr>
          <p:cNvPr id="3502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205038"/>
            <a:ext cx="403225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3" name="Rectangle 6"/>
          <p:cNvSpPr>
            <a:spLocks noChangeArrowheads="1"/>
          </p:cNvSpPr>
          <p:nvPr/>
        </p:nvSpPr>
        <p:spPr bwMode="auto">
          <a:xfrm>
            <a:off x="250825" y="2133600"/>
            <a:ext cx="43926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0"/>
              </a:lnSpc>
              <a:spcBef>
                <a:spcPct val="80000"/>
              </a:spcBef>
              <a:buClr>
                <a:srgbClr val="1E7FB8"/>
              </a:buClr>
              <a:buFont typeface="Wingdings" panose="05000000000000000000" pitchFamily="2" charset="2"/>
              <a:buNone/>
            </a:pPr>
            <a:endParaRPr lang="en-GB" altLang="zh-CN" sz="2500">
              <a:solidFill>
                <a:srgbClr val="000066"/>
              </a:solidFill>
              <a:ea typeface="宋体" panose="02010600030101010101" pitchFamily="2" charset="-122"/>
            </a:endParaRPr>
          </a:p>
          <a:p>
            <a:pPr>
              <a:spcBef>
                <a:spcPct val="10000"/>
              </a:spcBef>
              <a:buClr>
                <a:srgbClr val="1E7FB8"/>
              </a:buClr>
              <a:buFont typeface="Wingdings" panose="05000000000000000000" pitchFamily="2" charset="2"/>
              <a:buChar char="l"/>
            </a:pPr>
            <a:r>
              <a:rPr lang="zh-CN" altLang="en-US" sz="2400">
                <a:solidFill>
                  <a:srgbClr val="000066"/>
                </a:solidFill>
                <a:ea typeface="宋体" panose="02010600030101010101" pitchFamily="2" charset="-122"/>
              </a:rPr>
              <a:t>任何吸烟者可以免费到他或她的全科医生处寻求戒烟帮助并转诊接受专门治疗，或直接到专门治疗烟草依赖的中心接受治疗。 </a:t>
            </a:r>
          </a:p>
          <a:p>
            <a:pPr>
              <a:spcBef>
                <a:spcPct val="10000"/>
              </a:spcBef>
              <a:buClr>
                <a:srgbClr val="1E7FB8"/>
              </a:buClr>
              <a:buFont typeface="Wingdings" panose="05000000000000000000" pitchFamily="2" charset="2"/>
              <a:buChar char="l"/>
            </a:pPr>
            <a:r>
              <a:rPr lang="zh-CN" altLang="en-US" sz="2400">
                <a:solidFill>
                  <a:srgbClr val="000066"/>
                </a:solidFill>
                <a:ea typeface="宋体" panose="02010600030101010101" pitchFamily="2" charset="-122"/>
              </a:rPr>
              <a:t> 有两条免费的、全国性的戒烟热线。</a:t>
            </a:r>
          </a:p>
          <a:p>
            <a:pPr>
              <a:spcBef>
                <a:spcPct val="10000"/>
              </a:spcBef>
              <a:buClr>
                <a:srgbClr val="1E7FB8"/>
              </a:buClr>
              <a:buFont typeface="Wingdings" panose="05000000000000000000" pitchFamily="2" charset="2"/>
              <a:buChar char="l"/>
            </a:pPr>
            <a:r>
              <a:rPr lang="zh-CN" altLang="en-US" sz="2400">
                <a:solidFill>
                  <a:srgbClr val="000066"/>
                </a:solidFill>
                <a:ea typeface="宋体" panose="02010600030101010101" pitchFamily="2" charset="-122"/>
              </a:rPr>
              <a:t> 尼古丁替代疗法可以非处方药的方式在药店和其他店（如超市）内买到。尼古丁替代疗法及其他戒烟药物也可以通过处方和折扣价获得。</a:t>
            </a:r>
            <a:endParaRPr lang="en-GB" sz="2400">
              <a:solidFill>
                <a:srgbClr val="000066"/>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6"/>
          <p:cNvSpPr>
            <a:spLocks noGrp="1" noChangeArrowheads="1"/>
          </p:cNvSpPr>
          <p:nvPr>
            <p:ph type="body" idx="4294967295"/>
          </p:nvPr>
        </p:nvSpPr>
        <p:spPr>
          <a:xfrm>
            <a:off x="0" y="1268413"/>
            <a:ext cx="8893175" cy="936625"/>
          </a:xfrm>
        </p:spPr>
        <p:txBody>
          <a:bodyPr/>
          <a:lstStyle/>
          <a:p>
            <a:pPr marL="0" indent="0">
              <a:lnSpc>
                <a:spcPct val="0"/>
              </a:lnSpc>
              <a:buFontTx/>
              <a:buNone/>
            </a:pPr>
            <a:endParaRPr lang="en-GB" altLang="zh-CN">
              <a:ea typeface="宋体" panose="02010600030101010101" pitchFamily="2" charset="-122"/>
            </a:endParaRPr>
          </a:p>
          <a:p>
            <a:pPr marL="0" indent="0">
              <a:spcBef>
                <a:spcPct val="10000"/>
              </a:spcBef>
              <a:buFontTx/>
              <a:buNone/>
            </a:pPr>
            <a:r>
              <a:rPr lang="zh-CN" altLang="en-US" b="1">
                <a:ea typeface="宋体" panose="02010600030101010101" pitchFamily="2" charset="-122"/>
              </a:rPr>
              <a:t>尼泊尔</a:t>
            </a:r>
            <a:r>
              <a:rPr lang="en-US" altLang="zh-CN" b="1">
                <a:ea typeface="宋体" panose="02010600030101010101" pitchFamily="2" charset="-122"/>
              </a:rPr>
              <a:t>: </a:t>
            </a:r>
            <a:r>
              <a:rPr lang="zh-CN" altLang="en-US" b="1">
                <a:ea typeface="宋体" panose="02010600030101010101" pitchFamily="2" charset="-122"/>
              </a:rPr>
              <a:t>将戒烟服务整合到结核病服务项目中</a:t>
            </a:r>
            <a:endParaRPr lang="en-US" altLang="zh-CN">
              <a:ea typeface="宋体" panose="02010600030101010101" pitchFamily="2" charset="-122"/>
            </a:endParaRPr>
          </a:p>
          <a:p>
            <a:pPr marL="0" indent="0">
              <a:spcBef>
                <a:spcPct val="10000"/>
              </a:spcBef>
            </a:pPr>
            <a:endParaRPr lang="en-GB" sz="1900"/>
          </a:p>
        </p:txBody>
      </p:sp>
      <p:pic>
        <p:nvPicPr>
          <p:cNvPr id="253962" name="Picture 10" descr="smoking nepal"/>
          <p:cNvPicPr>
            <a:picLocks noChangeAspect="1" noChangeArrowheads="1"/>
          </p:cNvPicPr>
          <p:nvPr/>
        </p:nvPicPr>
        <p:blipFill>
          <a:blip r:embed="rId3"/>
          <a:srcRect/>
          <a:stretch>
            <a:fillRect/>
          </a:stretch>
        </p:blipFill>
        <p:spPr bwMode="auto">
          <a:xfrm>
            <a:off x="5724525" y="1916113"/>
            <a:ext cx="2792413" cy="2238375"/>
          </a:xfrm>
          <a:prstGeom prst="rect">
            <a:avLst/>
          </a:prstGeom>
          <a:noFill/>
          <a:ln w="9525">
            <a:solidFill>
              <a:srgbClr val="C0C0C0"/>
            </a:solidFill>
            <a:miter lim="800000"/>
            <a:headEnd/>
            <a:tailEnd/>
          </a:ln>
          <a:effectLst>
            <a:outerShdw dist="107763" dir="2700000" algn="ctr" rotWithShape="0">
              <a:srgbClr val="808080">
                <a:alpha val="50000"/>
              </a:srgbClr>
            </a:outerShdw>
          </a:effectLst>
        </p:spPr>
      </p:pic>
      <p:sp>
        <p:nvSpPr>
          <p:cNvPr id="368644" name="Rectangle 9"/>
          <p:cNvSpPr>
            <a:spLocks noChangeArrowheads="1"/>
          </p:cNvSpPr>
          <p:nvPr/>
        </p:nvSpPr>
        <p:spPr bwMode="auto">
          <a:xfrm>
            <a:off x="285750" y="2000250"/>
            <a:ext cx="525621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35000"/>
              </a:spcBef>
              <a:buFontTx/>
              <a:buChar char="•"/>
            </a:pPr>
            <a:r>
              <a:rPr lang="zh-CN" altLang="en-US" sz="2000" b="1">
                <a:solidFill>
                  <a:srgbClr val="000066"/>
                </a:solidFill>
                <a:ea typeface="굴림" pitchFamily="34" charset="-127"/>
              </a:rPr>
              <a:t>由尼泊尔国家结核病防治规划领导进行</a:t>
            </a:r>
            <a:endParaRPr lang="en-GB" altLang="ko-KR" sz="2000" b="1">
              <a:solidFill>
                <a:srgbClr val="000066"/>
              </a:solidFill>
              <a:ea typeface="굴림" pitchFamily="34" charset="-127"/>
            </a:endParaRPr>
          </a:p>
          <a:p>
            <a:pPr>
              <a:lnSpc>
                <a:spcPct val="85000"/>
              </a:lnSpc>
              <a:spcBef>
                <a:spcPct val="35000"/>
              </a:spcBef>
              <a:buFontTx/>
              <a:buChar char="•"/>
            </a:pPr>
            <a:r>
              <a:rPr lang="zh-CN" altLang="en-US" sz="2000" b="1">
                <a:solidFill>
                  <a:srgbClr val="000066"/>
                </a:solidFill>
                <a:ea typeface="굴림" pitchFamily="34" charset="-127"/>
              </a:rPr>
              <a:t>两个试点区的所有社区卫生服务中心均 通过实施“肺部健康实用方法”（</a:t>
            </a:r>
            <a:r>
              <a:rPr lang="en-US" altLang="zh-CN" sz="2000" b="1">
                <a:solidFill>
                  <a:srgbClr val="000066"/>
                </a:solidFill>
                <a:ea typeface="굴림" pitchFamily="34" charset="-127"/>
              </a:rPr>
              <a:t>PAL</a:t>
            </a:r>
            <a:r>
              <a:rPr lang="zh-CN" altLang="en-US" sz="2000" b="1">
                <a:solidFill>
                  <a:srgbClr val="000066"/>
                </a:solidFill>
                <a:ea typeface="굴림" pitchFamily="34" charset="-127"/>
              </a:rPr>
              <a:t>）项目为吸烟者提供戒烟服务</a:t>
            </a:r>
            <a:endParaRPr lang="en-GB" altLang="ko-KR" sz="2000" b="1">
              <a:solidFill>
                <a:srgbClr val="000066"/>
              </a:solidFill>
              <a:ea typeface="굴림" pitchFamily="34" charset="-127"/>
            </a:endParaRPr>
          </a:p>
          <a:p>
            <a:pPr>
              <a:lnSpc>
                <a:spcPct val="85000"/>
              </a:lnSpc>
              <a:spcBef>
                <a:spcPct val="35000"/>
              </a:spcBef>
              <a:buFontTx/>
              <a:buChar char="•"/>
            </a:pPr>
            <a:r>
              <a:rPr lang="zh-CN" altLang="en-US" sz="2000" b="1">
                <a:solidFill>
                  <a:srgbClr val="000066"/>
                </a:solidFill>
                <a:ea typeface="굴림" pitchFamily="34" charset="-127"/>
              </a:rPr>
              <a:t>培训了来自</a:t>
            </a:r>
            <a:r>
              <a:rPr lang="en-US" altLang="zh-CN" sz="2000" b="1">
                <a:solidFill>
                  <a:srgbClr val="000066"/>
                </a:solidFill>
                <a:ea typeface="굴림" pitchFamily="34" charset="-127"/>
              </a:rPr>
              <a:t>25</a:t>
            </a:r>
            <a:r>
              <a:rPr lang="zh-CN" altLang="en-US" sz="2000" b="1">
                <a:solidFill>
                  <a:srgbClr val="000066"/>
                </a:solidFill>
                <a:ea typeface="굴림" pitchFamily="34" charset="-127"/>
              </a:rPr>
              <a:t>个社区卫生服务中心的</a:t>
            </a:r>
            <a:r>
              <a:rPr lang="en-GB" altLang="ko-KR" sz="2000" b="1">
                <a:solidFill>
                  <a:srgbClr val="000066"/>
                </a:solidFill>
                <a:ea typeface="굴림" pitchFamily="34" charset="-127"/>
              </a:rPr>
              <a:t>146</a:t>
            </a:r>
            <a:r>
              <a:rPr lang="zh-CN" altLang="en-US" sz="2000" b="1">
                <a:solidFill>
                  <a:srgbClr val="000066"/>
                </a:solidFill>
                <a:ea typeface="굴림" pitchFamily="34" charset="-127"/>
              </a:rPr>
              <a:t>名卫生工作者</a:t>
            </a:r>
            <a:r>
              <a:rPr lang="en-GB" altLang="ko-KR" sz="2000" b="1">
                <a:solidFill>
                  <a:srgbClr val="000066"/>
                </a:solidFill>
                <a:ea typeface="굴림" pitchFamily="34" charset="-127"/>
              </a:rPr>
              <a:t> </a:t>
            </a:r>
            <a:r>
              <a:rPr lang="zh-CN" altLang="en-US" sz="2000" b="1">
                <a:solidFill>
                  <a:srgbClr val="000066"/>
                </a:solidFill>
                <a:ea typeface="굴림" pitchFamily="34" charset="-127"/>
              </a:rPr>
              <a:t>开展此项目</a:t>
            </a:r>
            <a:endParaRPr lang="en-GB" altLang="ko-KR" sz="2000" b="1">
              <a:solidFill>
                <a:srgbClr val="000066"/>
              </a:solidFill>
              <a:ea typeface="굴림" pitchFamily="34" charset="-127"/>
            </a:endParaRPr>
          </a:p>
        </p:txBody>
      </p:sp>
      <p:sp>
        <p:nvSpPr>
          <p:cNvPr id="368645" name="Text Box 11"/>
          <p:cNvSpPr txBox="1">
            <a:spLocks noChangeArrowheads="1"/>
          </p:cNvSpPr>
          <p:nvPr/>
        </p:nvSpPr>
        <p:spPr bwMode="auto">
          <a:xfrm>
            <a:off x="755650" y="4005263"/>
            <a:ext cx="1398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defTabSz="1041400">
              <a:defRPr>
                <a:solidFill>
                  <a:schemeClr val="tx1"/>
                </a:solidFill>
                <a:latin typeface="Arial" panose="020B0604020202020204" pitchFamily="34" charset="0"/>
                <a:cs typeface="Arial" panose="020B0604020202020204" pitchFamily="34" charset="0"/>
              </a:defRPr>
            </a:lvl1pPr>
            <a:lvl2pPr marL="742950" indent="-285750" defTabSz="1041400">
              <a:defRPr>
                <a:solidFill>
                  <a:schemeClr val="tx1"/>
                </a:solidFill>
                <a:latin typeface="Arial" panose="020B0604020202020204" pitchFamily="34" charset="0"/>
                <a:cs typeface="Arial" panose="020B0604020202020204" pitchFamily="34" charset="0"/>
              </a:defRPr>
            </a:lvl2pPr>
            <a:lvl3pPr marL="1143000" indent="-228600" defTabSz="1041400">
              <a:defRPr>
                <a:solidFill>
                  <a:schemeClr val="tx1"/>
                </a:solidFill>
                <a:latin typeface="Arial" panose="020B0604020202020204" pitchFamily="34" charset="0"/>
                <a:cs typeface="Arial" panose="020B0604020202020204" pitchFamily="34" charset="0"/>
              </a:defRPr>
            </a:lvl3pPr>
            <a:lvl4pPr marL="1600200" indent="-228600" defTabSz="1041400">
              <a:defRPr>
                <a:solidFill>
                  <a:schemeClr val="tx1"/>
                </a:solidFill>
                <a:latin typeface="Arial" panose="020B0604020202020204" pitchFamily="34" charset="0"/>
                <a:cs typeface="Arial" panose="020B0604020202020204" pitchFamily="34" charset="0"/>
              </a:defRPr>
            </a:lvl4pPr>
            <a:lvl5pPr marL="2057400" indent="-228600" defTabSz="1041400">
              <a:defRPr>
                <a:solidFill>
                  <a:schemeClr val="tx1"/>
                </a:solidFill>
                <a:latin typeface="Arial" panose="020B0604020202020204" pitchFamily="34" charset="0"/>
                <a:cs typeface="Arial" panose="020B0604020202020204" pitchFamily="34" charset="0"/>
              </a:defRPr>
            </a:lvl5pPr>
            <a:lvl6pPr marL="2514600" indent="-228600" defTabSz="10414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41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414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414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zh-CN" altLang="en-US" sz="2400" b="1" i="1">
                <a:solidFill>
                  <a:srgbClr val="FF0000"/>
                </a:solidFill>
                <a:ea typeface="굴림" pitchFamily="34" charset="-127"/>
              </a:rPr>
              <a:t>初步结果</a:t>
            </a:r>
            <a:endParaRPr lang="en-US" altLang="ko-KR" sz="2400" b="1" i="1">
              <a:solidFill>
                <a:srgbClr val="FF0000"/>
              </a:solidFill>
              <a:ea typeface="굴림" pitchFamily="34" charset="-127"/>
            </a:endParaRPr>
          </a:p>
        </p:txBody>
      </p:sp>
      <p:graphicFrame>
        <p:nvGraphicFramePr>
          <p:cNvPr id="368646" name="Group 6"/>
          <p:cNvGraphicFramePr>
            <a:graphicFrameLocks noGrp="1"/>
          </p:cNvGraphicFramePr>
          <p:nvPr/>
        </p:nvGraphicFramePr>
        <p:xfrm>
          <a:off x="250825" y="4508500"/>
          <a:ext cx="8321675" cy="1614488"/>
        </p:xfrm>
        <a:graphic>
          <a:graphicData uri="http://schemas.openxmlformats.org/drawingml/2006/table">
            <a:tbl>
              <a:tblPr/>
              <a:tblGrid>
                <a:gridCol w="7496175"/>
                <a:gridCol w="825500"/>
              </a:tblGrid>
              <a:tr h="4635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门诊和住院病人中，患呼吸系统疾病的比例</a:t>
                      </a:r>
                      <a:endParaRPr kumimoji="0" lang="en-US" altLang="ko-KR" sz="2300" b="0" i="0" u="none" strike="noStrike" cap="none" normalizeH="0" baseline="0" smtClean="0">
                        <a:ln>
                          <a:noFill/>
                        </a:ln>
                        <a:solidFill>
                          <a:schemeClr val="tx1"/>
                        </a:solidFill>
                        <a:effectLst/>
                        <a:latin typeface="Arial" panose="020B0604020202020204" pitchFamily="34" charset="0"/>
                        <a:ea typeface="굴림" pitchFamily="34" charset="-127"/>
                        <a:cs typeface="Arial" panose="020B0604020202020204" pitchFamily="34" charset="0"/>
                      </a:endParaRPr>
                    </a:p>
                  </a:txBody>
                  <a:tcPr marL="91424" marR="91424" marT="45712" marB="45712"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zh-CN" sz="1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cs typeface="Arial" panose="020B0604020202020204" pitchFamily="34" charset="0"/>
                        </a:rPr>
                        <a:t>6-10%</a:t>
                      </a:r>
                      <a:endParaRPr kumimoji="0" lang="en-US" altLang="ko-KR" sz="1900" b="1" i="0" u="none" strike="noStrike" cap="none" normalizeH="0" baseline="0" smtClean="0">
                        <a:ln>
                          <a:noFill/>
                        </a:ln>
                        <a:solidFill>
                          <a:srgbClr val="FF3300"/>
                        </a:solidFill>
                        <a:effectLst/>
                        <a:latin typeface="Arial" panose="020B0604020202020204" pitchFamily="34" charset="0"/>
                        <a:ea typeface="굴림" pitchFamily="34" charset="-127"/>
                        <a:cs typeface="Arial" panose="020B0604020202020204" pitchFamily="34" charset="0"/>
                      </a:endParaRPr>
                    </a:p>
                  </a:txBody>
                  <a:tcPr marL="91424" marR="91424" marT="45712" marB="45712"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全部呼吸系统疾病患者中吸烟者所占比例</a:t>
                      </a:r>
                      <a:endParaRPr kumimoji="0" lang="en-US" altLang="ko-KR" sz="2300" b="0" i="0" u="none" strike="noStrike" cap="none" normalizeH="0" baseline="0" smtClean="0">
                        <a:ln>
                          <a:noFill/>
                        </a:ln>
                        <a:solidFill>
                          <a:schemeClr val="tx1"/>
                        </a:solidFill>
                        <a:effectLst/>
                        <a:latin typeface="Arial" panose="020B0604020202020204" pitchFamily="34" charset="0"/>
                        <a:ea typeface="굴림" pitchFamily="34" charset="-127"/>
                        <a:cs typeface="Arial" panose="020B0604020202020204" pitchFamily="34" charset="0"/>
                      </a:endParaRPr>
                    </a:p>
                  </a:txBody>
                  <a:tcPr marL="91424" marR="91424" marT="45712" marB="45712"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zh-CN" sz="1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cs typeface="Arial" panose="020B0604020202020204" pitchFamily="34" charset="0"/>
                        </a:rPr>
                        <a:t>59% </a:t>
                      </a:r>
                      <a:endParaRPr kumimoji="0" lang="en-US" altLang="ko-KR" sz="1900" b="1" i="0" u="none" strike="noStrike" cap="none" normalizeH="0" baseline="0" smtClean="0">
                        <a:ln>
                          <a:noFill/>
                        </a:ln>
                        <a:solidFill>
                          <a:srgbClr val="FF3300"/>
                        </a:solidFill>
                        <a:effectLst/>
                        <a:latin typeface="Arial" panose="020B0604020202020204" pitchFamily="34" charset="0"/>
                        <a:ea typeface="굴림" pitchFamily="34" charset="-127"/>
                        <a:cs typeface="Arial" panose="020B0604020202020204" pitchFamily="34" charset="0"/>
                      </a:endParaRPr>
                    </a:p>
                  </a:txBody>
                  <a:tcPr marL="91424" marR="91424" marT="45712" marB="45712"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r h="504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zh-CN" altLang="en-US" sz="2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现在吸烟的呼吸系统疾病患者接受了戒烟咨询服务的比例</a:t>
                      </a:r>
                      <a:endParaRPr kumimoji="0" lang="en-US" altLang="ko-KR" sz="2300" b="0" i="0" u="none" strike="noStrike" cap="none" normalizeH="0" baseline="0" smtClean="0">
                        <a:ln>
                          <a:noFill/>
                        </a:ln>
                        <a:solidFill>
                          <a:schemeClr val="tx1"/>
                        </a:solidFill>
                        <a:effectLst/>
                        <a:latin typeface="Arial" panose="020B0604020202020204" pitchFamily="34" charset="0"/>
                        <a:ea typeface="굴림" pitchFamily="34" charset="-127"/>
                        <a:cs typeface="Arial" panose="020B0604020202020204" pitchFamily="34" charset="0"/>
                      </a:endParaRPr>
                    </a:p>
                  </a:txBody>
                  <a:tcPr marL="91424" marR="91424" marT="45712" marB="45712"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n-US" altLang="zh-CN" sz="1900" b="1" i="0" u="none" strike="noStrike" cap="none" normalizeH="0" baseline="0" smtClean="0">
                          <a:ln>
                            <a:noFill/>
                          </a:ln>
                          <a:solidFill>
                            <a:srgbClr val="FF3300"/>
                          </a:solidFill>
                          <a:effectLst/>
                          <a:latin typeface="Arial" panose="020B0604020202020204" pitchFamily="34" charset="0"/>
                          <a:ea typeface="宋体" panose="02010600030101010101" pitchFamily="2" charset="-122"/>
                          <a:cs typeface="Arial" panose="020B0604020202020204" pitchFamily="34" charset="0"/>
                        </a:rPr>
                        <a:t>22%</a:t>
                      </a:r>
                      <a:endParaRPr kumimoji="0" lang="en-US" altLang="ko-KR" sz="1900" b="1" i="0" u="none" strike="noStrike" cap="none" normalizeH="0" baseline="0" smtClean="0">
                        <a:ln>
                          <a:noFill/>
                        </a:ln>
                        <a:solidFill>
                          <a:srgbClr val="FF3300"/>
                        </a:solidFill>
                        <a:effectLst/>
                        <a:latin typeface="Arial" panose="020B0604020202020204" pitchFamily="34" charset="0"/>
                        <a:ea typeface="굴림" pitchFamily="34" charset="-127"/>
                        <a:cs typeface="Arial" panose="020B0604020202020204" pitchFamily="34" charset="0"/>
                      </a:endParaRPr>
                    </a:p>
                  </a:txBody>
                  <a:tcPr marL="91424" marR="91424" marT="45712" marB="45712"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bl>
          </a:graphicData>
        </a:graphic>
      </p:graphicFrame>
      <p:sp>
        <p:nvSpPr>
          <p:cNvPr id="9" name="Rectangle 7"/>
          <p:cNvSpPr txBox="1">
            <a:spLocks noChangeArrowheads="1"/>
          </p:cNvSpPr>
          <p:nvPr/>
        </p:nvSpPr>
        <p:spPr bwMode="auto">
          <a:xfrm>
            <a:off x="0" y="188913"/>
            <a:ext cx="9144000" cy="1143000"/>
          </a:xfrm>
          <a:prstGeom prst="rect">
            <a:avLst/>
          </a:prstGeom>
          <a:noFill/>
          <a:ln w="9525">
            <a:noFill/>
            <a:miter lim="800000"/>
            <a:headEnd/>
            <a:tailEnd/>
          </a:ln>
          <a:effectLst>
            <a:outerShdw dist="17961" dir="2700000" algn="ctr" rotWithShape="0">
              <a:srgbClr val="96CCEE"/>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zh-CN" altLang="en-US" sz="3200" b="1">
                <a:ea typeface="宋体" panose="02010600030101010101" pitchFamily="2" charset="-122"/>
              </a:rPr>
              <a:t>世界卫生组织</a:t>
            </a:r>
            <a:r>
              <a:rPr lang="en-US" altLang="zh-CN" sz="3200" b="1">
                <a:ea typeface="宋体" panose="02010600030101010101" pitchFamily="2" charset="-122"/>
              </a:rPr>
              <a:t>《</a:t>
            </a:r>
            <a:r>
              <a:rPr lang="zh-CN" altLang="en-US" sz="3200" b="1">
                <a:ea typeface="宋体" panose="02010600030101010101" pitchFamily="2" charset="-122"/>
              </a:rPr>
              <a:t>烟草控制框架公约</a:t>
            </a:r>
            <a:r>
              <a:rPr lang="en-US" altLang="zh-CN" sz="3200" b="1">
                <a:ea typeface="宋体" panose="02010600030101010101" pitchFamily="2" charset="-122"/>
              </a:rPr>
              <a:t>》</a:t>
            </a:r>
            <a:r>
              <a:rPr lang="zh-CN" altLang="en-US" sz="3200" b="1">
                <a:ea typeface="宋体" panose="02010600030101010101" pitchFamily="2" charset="-122"/>
              </a:rPr>
              <a:t>第</a:t>
            </a:r>
            <a:r>
              <a:rPr lang="en-GB" sz="3200" b="1"/>
              <a:t> </a:t>
            </a:r>
            <a:r>
              <a:rPr lang="en-GB" altLang="en-US" sz="3200" b="1"/>
              <a:t>14 </a:t>
            </a:r>
            <a:r>
              <a:rPr lang="zh-CN" altLang="en-US" sz="3200" b="1">
                <a:ea typeface="宋体" panose="02010600030101010101" pitchFamily="2" charset="-122"/>
              </a:rPr>
              <a:t>条</a:t>
            </a:r>
            <a:r>
              <a:rPr lang="en-GB" altLang="en-US" sz="3200" b="1"/>
              <a:t/>
            </a:r>
            <a:br>
              <a:rPr lang="en-GB" altLang="en-US" sz="3200" b="1"/>
            </a:br>
            <a:r>
              <a:rPr lang="en-GB" sz="3200" b="1"/>
              <a:t> </a:t>
            </a:r>
            <a:r>
              <a:rPr lang="en-GB" altLang="zh-CN" sz="3200" b="1">
                <a:ea typeface="宋体" panose="02010600030101010101" pitchFamily="2" charset="-122"/>
              </a:rPr>
              <a:t>(</a:t>
            </a:r>
            <a:r>
              <a:rPr lang="zh-CN" altLang="en-US" sz="3200" b="1">
                <a:solidFill>
                  <a:srgbClr val="FF3300"/>
                </a:solidFill>
                <a:ea typeface="宋体" panose="02010600030101010101" pitchFamily="2" charset="-122"/>
              </a:rPr>
              <a:t>提供</a:t>
            </a:r>
            <a:r>
              <a:rPr lang="zh-CN" altLang="en-US" sz="3200" b="1">
                <a:ea typeface="宋体" panose="02010600030101010101" pitchFamily="2" charset="-122"/>
              </a:rPr>
              <a:t>戒烟帮助</a:t>
            </a:r>
            <a:r>
              <a:rPr lang="en-GB" altLang="zh-CN" sz="3200" b="1">
                <a:ea typeface="宋体" panose="02010600030101010101" pitchFamily="2" charset="-122"/>
              </a:rPr>
              <a:t>)</a:t>
            </a:r>
            <a:endParaRPr lang="en-US" altLang="zh-CN" sz="3200" b="1">
              <a:ea typeface="宋体" panose="02010600030101010101"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6"/>
          <p:cNvSpPr>
            <a:spLocks noGrp="1" noChangeArrowheads="1"/>
          </p:cNvSpPr>
          <p:nvPr>
            <p:ph type="body" idx="4294967295"/>
          </p:nvPr>
        </p:nvSpPr>
        <p:spPr>
          <a:xfrm>
            <a:off x="323850" y="1484313"/>
            <a:ext cx="5761038" cy="4392612"/>
          </a:xfrm>
        </p:spPr>
        <p:txBody>
          <a:bodyPr/>
          <a:lstStyle/>
          <a:p>
            <a:pPr marL="0" indent="0">
              <a:buFontTx/>
              <a:buNone/>
            </a:pPr>
            <a:r>
              <a:rPr lang="zh-CN" altLang="en-US" b="1">
                <a:ea typeface="宋体" panose="02010600030101010101" pitchFamily="2" charset="-122"/>
              </a:rPr>
              <a:t>伊朗实施了严格的烟草包装警示</a:t>
            </a:r>
          </a:p>
          <a:p>
            <a:pPr marL="841375" lvl="1"/>
            <a:r>
              <a:rPr lang="en-US" altLang="zh-CN">
                <a:ea typeface="宋体" panose="02010600030101010101" pitchFamily="2" charset="-122"/>
              </a:rPr>
              <a:t>2008</a:t>
            </a:r>
            <a:r>
              <a:rPr lang="zh-CN" altLang="en-US">
                <a:ea typeface="宋体" panose="02010600030101010101" pitchFamily="2" charset="-122"/>
              </a:rPr>
              <a:t>年，伊朗加强了其法律，要求从</a:t>
            </a:r>
            <a:r>
              <a:rPr lang="en-US" altLang="zh-CN">
                <a:ea typeface="宋体" panose="02010600030101010101" pitchFamily="2" charset="-122"/>
              </a:rPr>
              <a:t>2009</a:t>
            </a:r>
            <a:r>
              <a:rPr lang="zh-CN" altLang="en-US">
                <a:ea typeface="宋体" panose="02010600030101010101" pitchFamily="2" charset="-122"/>
              </a:rPr>
              <a:t>年</a:t>
            </a:r>
            <a:r>
              <a:rPr lang="en-US" altLang="zh-CN">
                <a:ea typeface="宋体" panose="02010600030101010101" pitchFamily="2" charset="-122"/>
              </a:rPr>
              <a:t>1</a:t>
            </a:r>
            <a:r>
              <a:rPr lang="zh-CN" altLang="en-US">
                <a:ea typeface="宋体" panose="02010600030101010101" pitchFamily="2" charset="-122"/>
              </a:rPr>
              <a:t>月始所有在该国出售的香烟包装都必须有图片警示</a:t>
            </a:r>
          </a:p>
          <a:p>
            <a:pPr marL="841375" lvl="1"/>
            <a:r>
              <a:rPr lang="zh-CN" altLang="en-US" sz="3000">
                <a:ea typeface="宋体" panose="02010600030101010101" pitchFamily="2" charset="-122"/>
              </a:rPr>
              <a:t>所有的香烟包装，其上的健康警示覆盖正面和背面包装的</a:t>
            </a:r>
            <a:r>
              <a:rPr lang="en-US" altLang="zh-CN" sz="3000">
                <a:ea typeface="宋体" panose="02010600030101010101" pitchFamily="2" charset="-122"/>
              </a:rPr>
              <a:t>50%</a:t>
            </a:r>
            <a:endParaRPr lang="en-GB" altLang="zh-CN" sz="3000">
              <a:ea typeface="宋体" panose="02010600030101010101" pitchFamily="2" charset="-122"/>
            </a:endParaRPr>
          </a:p>
        </p:txBody>
      </p:sp>
      <p:sp>
        <p:nvSpPr>
          <p:cNvPr id="544771" name="Rectangle 7"/>
          <p:cNvSpPr>
            <a:spLocks noGrp="1" noChangeArrowheads="1"/>
          </p:cNvSpPr>
          <p:nvPr>
            <p:ph type="title" idx="4294967295"/>
          </p:nvPr>
        </p:nvSpPr>
        <p:spPr>
          <a:xfrm>
            <a:off x="0" y="274638"/>
            <a:ext cx="8964613" cy="1055687"/>
          </a:xfrm>
        </p:spPr>
        <p:txBody>
          <a:bodyPr/>
          <a:lstStyle/>
          <a:p>
            <a:r>
              <a:rPr lang="zh-CN" altLang="en-US" sz="3200" b="1">
                <a:latin typeface="宋体" panose="02010600030101010101" pitchFamily="2" charset="-122"/>
                <a:ea typeface="宋体" panose="02010600030101010101" pitchFamily="2" charset="-122"/>
              </a:rPr>
              <a:t>世界卫生组织</a:t>
            </a:r>
            <a:r>
              <a:rPr lang="en-US" altLang="zh-CN" sz="3200" b="1">
                <a:latin typeface="宋体" panose="02010600030101010101" pitchFamily="2" charset="-122"/>
                <a:ea typeface="宋体" panose="02010600030101010101" pitchFamily="2" charset="-122"/>
              </a:rPr>
              <a:t>《</a:t>
            </a:r>
            <a:r>
              <a:rPr lang="zh-CN" altLang="en-US" sz="3200" b="1">
                <a:latin typeface="宋体" panose="02010600030101010101" pitchFamily="2" charset="-122"/>
                <a:ea typeface="宋体" panose="02010600030101010101" pitchFamily="2" charset="-122"/>
              </a:rPr>
              <a:t>烟草控制框架公约</a:t>
            </a:r>
            <a:r>
              <a:rPr lang="en-US" altLang="zh-CN" sz="3200" b="1">
                <a:latin typeface="宋体" panose="02010600030101010101" pitchFamily="2" charset="-122"/>
                <a:ea typeface="宋体" panose="02010600030101010101" pitchFamily="2" charset="-122"/>
              </a:rPr>
              <a:t>》</a:t>
            </a:r>
            <a:br>
              <a:rPr lang="en-US" altLang="zh-CN" sz="3200" b="1">
                <a:latin typeface="宋体" panose="02010600030101010101" pitchFamily="2" charset="-122"/>
                <a:ea typeface="宋体" panose="02010600030101010101" pitchFamily="2" charset="-122"/>
              </a:rPr>
            </a:br>
            <a:r>
              <a:rPr lang="zh-CN" altLang="en-US" sz="3200" b="1">
                <a:latin typeface="宋体" panose="02010600030101010101" pitchFamily="2" charset="-122"/>
                <a:ea typeface="宋体" panose="02010600030101010101" pitchFamily="2" charset="-122"/>
              </a:rPr>
              <a:t>第 </a:t>
            </a:r>
            <a:r>
              <a:rPr lang="en-GB" altLang="zh-CN" sz="3200" b="1">
                <a:ea typeface="宋体" panose="02010600030101010101" pitchFamily="2" charset="-122"/>
              </a:rPr>
              <a:t>11</a:t>
            </a:r>
            <a:r>
              <a:rPr lang="en-GB" altLang="zh-CN" sz="3200" b="1">
                <a:latin typeface="宋体" panose="02010600030101010101" pitchFamily="2" charset="-122"/>
                <a:ea typeface="宋体" panose="02010600030101010101" pitchFamily="2" charset="-122"/>
              </a:rPr>
              <a:t> </a:t>
            </a:r>
            <a:r>
              <a:rPr lang="zh-CN" altLang="en-US" sz="3200" b="1">
                <a:latin typeface="宋体" panose="02010600030101010101" pitchFamily="2" charset="-122"/>
                <a:ea typeface="宋体" panose="02010600030101010101" pitchFamily="2" charset="-122"/>
              </a:rPr>
              <a:t>和 </a:t>
            </a:r>
            <a:r>
              <a:rPr lang="en-GB" altLang="zh-CN" sz="3200" b="1">
                <a:ea typeface="宋体" panose="02010600030101010101" pitchFamily="2" charset="-122"/>
              </a:rPr>
              <a:t>12</a:t>
            </a:r>
            <a:r>
              <a:rPr lang="en-GB" altLang="zh-CN" sz="3200" b="1">
                <a:latin typeface="宋体" panose="02010600030101010101" pitchFamily="2" charset="-122"/>
                <a:ea typeface="宋体" panose="02010600030101010101" pitchFamily="2" charset="-122"/>
              </a:rPr>
              <a:t> </a:t>
            </a:r>
            <a:r>
              <a:rPr lang="zh-CN" altLang="en-GB" sz="3200" b="1">
                <a:latin typeface="宋体" panose="02010600030101010101" pitchFamily="2" charset="-122"/>
                <a:ea typeface="宋体" panose="02010600030101010101" pitchFamily="2" charset="-122"/>
              </a:rPr>
              <a:t>条</a:t>
            </a:r>
            <a:r>
              <a:rPr lang="zh-CN" altLang="en-GB" sz="3200">
                <a:latin typeface="宋体" panose="02010600030101010101" pitchFamily="2" charset="-122"/>
                <a:ea typeface="宋体" panose="02010600030101010101" pitchFamily="2" charset="-122"/>
              </a:rPr>
              <a:t/>
            </a:r>
            <a:br>
              <a:rPr lang="zh-CN" altLang="en-GB" sz="3200">
                <a:latin typeface="宋体" panose="02010600030101010101" pitchFamily="2" charset="-122"/>
                <a:ea typeface="宋体" panose="02010600030101010101" pitchFamily="2" charset="-122"/>
              </a:rPr>
            </a:br>
            <a:r>
              <a:rPr lang="en-GB" altLang="zh-CN" sz="3200" b="1">
                <a:latin typeface="宋体" panose="02010600030101010101" pitchFamily="2" charset="-122"/>
                <a:ea typeface="宋体" panose="02010600030101010101" pitchFamily="2" charset="-122"/>
              </a:rPr>
              <a:t>(</a:t>
            </a:r>
            <a:r>
              <a:rPr lang="zh-CN" altLang="en-US" sz="3200" b="1">
                <a:solidFill>
                  <a:srgbClr val="FF3300"/>
                </a:solidFill>
                <a:latin typeface="宋体" panose="02010600030101010101" pitchFamily="2" charset="-122"/>
                <a:ea typeface="宋体" panose="02010600030101010101" pitchFamily="2" charset="-122"/>
              </a:rPr>
              <a:t>警示</a:t>
            </a:r>
            <a:r>
              <a:rPr lang="zh-CN" altLang="en-US" sz="3200" b="1">
                <a:latin typeface="宋体" panose="02010600030101010101" pitchFamily="2" charset="-122"/>
                <a:ea typeface="宋体" panose="02010600030101010101" pitchFamily="2" charset="-122"/>
              </a:rPr>
              <a:t>烟草危害</a:t>
            </a:r>
            <a:r>
              <a:rPr lang="en-GB" altLang="zh-CN" sz="3200" b="1">
                <a:latin typeface="宋体" panose="02010600030101010101" pitchFamily="2" charset="-122"/>
                <a:ea typeface="宋体" panose="02010600030101010101" pitchFamily="2" charset="-122"/>
              </a:rPr>
              <a:t>)</a:t>
            </a:r>
          </a:p>
        </p:txBody>
      </p:sp>
      <p:pic>
        <p:nvPicPr>
          <p:cNvPr id="354308" name="Picture 4" descr="egypt_warning_man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341438"/>
            <a:ext cx="266223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309" name="Picture 5" descr="egypt_bent_cig_warning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3716338"/>
            <a:ext cx="2592388"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6"/>
          <p:cNvSpPr>
            <a:spLocks noGrp="1" noChangeArrowheads="1"/>
          </p:cNvSpPr>
          <p:nvPr>
            <p:ph type="body" idx="4294967295"/>
          </p:nvPr>
        </p:nvSpPr>
        <p:spPr>
          <a:xfrm>
            <a:off x="323850" y="1412875"/>
            <a:ext cx="5761038" cy="4608513"/>
          </a:xfrm>
        </p:spPr>
        <p:txBody>
          <a:bodyPr/>
          <a:lstStyle/>
          <a:p>
            <a:pPr marL="0" indent="0">
              <a:lnSpc>
                <a:spcPct val="110000"/>
              </a:lnSpc>
              <a:buFontTx/>
              <a:buNone/>
            </a:pPr>
            <a:r>
              <a:rPr lang="zh-CN" altLang="en-GB" sz="3100" b="1">
                <a:ea typeface="宋体" panose="02010600030101010101" pitchFamily="2" charset="-122"/>
              </a:rPr>
              <a:t>中国和印度</a:t>
            </a:r>
            <a:r>
              <a:rPr lang="en-GB" altLang="zh-CN" sz="3100" b="1">
                <a:ea typeface="宋体" panose="02010600030101010101" pitchFamily="2" charset="-122"/>
              </a:rPr>
              <a:t>:</a:t>
            </a:r>
            <a:r>
              <a:rPr lang="en-US" altLang="zh-CN" sz="3100">
                <a:ea typeface="宋体" panose="02010600030101010101" pitchFamily="2" charset="-122"/>
              </a:rPr>
              <a:t> </a:t>
            </a:r>
            <a:r>
              <a:rPr lang="zh-CN" altLang="en-US" sz="3100" b="1">
                <a:ea typeface="宋体" panose="02010600030101010101" pitchFamily="2" charset="-122"/>
              </a:rPr>
              <a:t>大众媒体宣传</a:t>
            </a:r>
            <a:endParaRPr lang="en-US" altLang="zh-CN" sz="3100" b="1">
              <a:ea typeface="宋体" panose="02010600030101010101" pitchFamily="2" charset="-122"/>
            </a:endParaRPr>
          </a:p>
          <a:p>
            <a:pPr marL="841375" lvl="1">
              <a:lnSpc>
                <a:spcPct val="110000"/>
              </a:lnSpc>
            </a:pPr>
            <a:r>
              <a:rPr lang="zh-CN" altLang="en-US" sz="2700">
                <a:ea typeface="宋体" panose="02010600030101010101" pitchFamily="2" charset="-122"/>
              </a:rPr>
              <a:t>中国和印度播放了名为“海绵”的广告。该广告最初是由澳大利亚新南威尔士州的癌症研究所开发的。</a:t>
            </a:r>
            <a:endParaRPr lang="en-US" altLang="zh-CN" sz="2400">
              <a:ea typeface="宋体" panose="02010600030101010101" pitchFamily="2" charset="-122"/>
            </a:endParaRPr>
          </a:p>
          <a:p>
            <a:pPr marL="841375" lvl="1">
              <a:lnSpc>
                <a:spcPct val="110000"/>
              </a:lnSpc>
            </a:pPr>
            <a:r>
              <a:rPr lang="zh-CN" altLang="en-US" sz="2400">
                <a:ea typeface="宋体" panose="02010600030101010101" pitchFamily="2" charset="-122"/>
              </a:rPr>
              <a:t>该广告以图象生动地描述了一个普通吸烟者一年内其肺部所吸收的致癌焦油的数量。</a:t>
            </a:r>
            <a:endParaRPr lang="en-US" altLang="zh-CN" sz="2400">
              <a:ea typeface="宋体" panose="02010600030101010101" pitchFamily="2" charset="-122"/>
            </a:endParaRPr>
          </a:p>
          <a:p>
            <a:pPr marL="841375" lvl="1">
              <a:lnSpc>
                <a:spcPct val="110000"/>
              </a:lnSpc>
            </a:pPr>
            <a:r>
              <a:rPr lang="zh-CN" altLang="en-US" sz="2400">
                <a:ea typeface="宋体" panose="02010600030101010101" pitchFamily="2" charset="-122"/>
              </a:rPr>
              <a:t>印度政府花费了近</a:t>
            </a:r>
            <a:r>
              <a:rPr lang="en-US" altLang="zh-CN" sz="2400">
                <a:ea typeface="宋体" panose="02010600030101010101" pitchFamily="2" charset="-122"/>
              </a:rPr>
              <a:t>100</a:t>
            </a:r>
            <a:r>
              <a:rPr lang="zh-CN" altLang="en-US" sz="2400">
                <a:ea typeface="宋体" panose="02010600030101010101" pitchFamily="2" charset="-122"/>
              </a:rPr>
              <a:t>万美元用于此广告宣传，在</a:t>
            </a:r>
            <a:r>
              <a:rPr lang="en-US" altLang="zh-CN" sz="2400">
                <a:ea typeface="宋体" panose="02010600030101010101" pitchFamily="2" charset="-122"/>
              </a:rPr>
              <a:t>2009</a:t>
            </a:r>
            <a:r>
              <a:rPr lang="zh-CN" altLang="en-US" sz="2400">
                <a:ea typeface="宋体" panose="02010600030101010101" pitchFamily="2" charset="-122"/>
              </a:rPr>
              <a:t>年</a:t>
            </a:r>
            <a:r>
              <a:rPr lang="en-US" altLang="zh-CN" sz="2400">
                <a:ea typeface="宋体" panose="02010600030101010101" pitchFamily="2" charset="-122"/>
              </a:rPr>
              <a:t>6</a:t>
            </a:r>
            <a:r>
              <a:rPr lang="zh-CN" altLang="en-US" sz="2400">
                <a:ea typeface="宋体" panose="02010600030101010101" pitchFamily="2" charset="-122"/>
              </a:rPr>
              <a:t>月和</a:t>
            </a:r>
            <a:r>
              <a:rPr lang="en-US" altLang="zh-CN" sz="2400">
                <a:ea typeface="宋体" panose="02010600030101010101" pitchFamily="2" charset="-122"/>
              </a:rPr>
              <a:t>7</a:t>
            </a:r>
            <a:r>
              <a:rPr lang="zh-CN" altLang="en-US" sz="2400">
                <a:ea typeface="宋体" panose="02010600030101010101" pitchFamily="2" charset="-122"/>
              </a:rPr>
              <a:t>月期间，该广告在</a:t>
            </a:r>
            <a:r>
              <a:rPr lang="en-US" altLang="zh-CN" sz="2400">
                <a:ea typeface="宋体" panose="02010600030101010101" pitchFamily="2" charset="-122"/>
              </a:rPr>
              <a:t>40</a:t>
            </a:r>
            <a:r>
              <a:rPr lang="zh-CN" altLang="en-US" sz="2400">
                <a:ea typeface="宋体" panose="02010600030101010101" pitchFamily="2" charset="-122"/>
              </a:rPr>
              <a:t>个国家和地区电视频道上播放了</a:t>
            </a:r>
            <a:r>
              <a:rPr lang="en-US" altLang="zh-CN" sz="2400">
                <a:ea typeface="宋体" panose="02010600030101010101" pitchFamily="2" charset="-122"/>
              </a:rPr>
              <a:t>6</a:t>
            </a:r>
            <a:r>
              <a:rPr lang="zh-CN" altLang="en-US" sz="2400">
                <a:ea typeface="宋体" panose="02010600030101010101" pitchFamily="2" charset="-122"/>
              </a:rPr>
              <a:t>周。</a:t>
            </a:r>
            <a:endParaRPr lang="en-GB" sz="2400"/>
          </a:p>
        </p:txBody>
      </p:sp>
      <p:sp>
        <p:nvSpPr>
          <p:cNvPr id="356355" name="Rectangle 3"/>
          <p:cNvSpPr>
            <a:spLocks noChangeArrowheads="1"/>
          </p:cNvSpPr>
          <p:nvPr/>
        </p:nvSpPr>
        <p:spPr bwMode="auto">
          <a:xfrm>
            <a:off x="6300788" y="4743450"/>
            <a:ext cx="2303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042988">
              <a:defRPr>
                <a:solidFill>
                  <a:schemeClr val="tx1"/>
                </a:solidFill>
                <a:latin typeface="Arial" panose="020B0604020202020204" pitchFamily="34" charset="0"/>
                <a:cs typeface="Arial" panose="020B0604020202020204" pitchFamily="34" charset="0"/>
              </a:defRPr>
            </a:lvl1pPr>
            <a:lvl2pPr marL="742950" indent="-285750" defTabSz="1042988">
              <a:defRPr>
                <a:solidFill>
                  <a:schemeClr val="tx1"/>
                </a:solidFill>
                <a:latin typeface="Arial" panose="020B0604020202020204" pitchFamily="34" charset="0"/>
                <a:cs typeface="Arial" panose="020B0604020202020204" pitchFamily="34" charset="0"/>
              </a:defRPr>
            </a:lvl2pPr>
            <a:lvl3pPr marL="1143000" indent="-228600" defTabSz="1042988">
              <a:defRPr>
                <a:solidFill>
                  <a:schemeClr val="tx1"/>
                </a:solidFill>
                <a:latin typeface="Arial" panose="020B0604020202020204" pitchFamily="34" charset="0"/>
                <a:cs typeface="Arial" panose="020B0604020202020204" pitchFamily="34" charset="0"/>
              </a:defRPr>
            </a:lvl3pPr>
            <a:lvl4pPr marL="1600200" indent="-228600" defTabSz="1042988">
              <a:defRPr>
                <a:solidFill>
                  <a:schemeClr val="tx1"/>
                </a:solidFill>
                <a:latin typeface="Arial" panose="020B0604020202020204" pitchFamily="34" charset="0"/>
                <a:cs typeface="Arial" panose="020B0604020202020204" pitchFamily="34" charset="0"/>
              </a:defRPr>
            </a:lvl4pPr>
            <a:lvl5pPr marL="2057400" indent="-228600" defTabSz="1042988">
              <a:defRPr>
                <a:solidFill>
                  <a:schemeClr val="tx1"/>
                </a:solidFill>
                <a:latin typeface="Arial" panose="020B0604020202020204" pitchFamily="34" charset="0"/>
                <a:cs typeface="Arial" panose="020B0604020202020204" pitchFamily="34" charset="0"/>
              </a:defRPr>
            </a:lvl5pPr>
            <a:lvl6pPr marL="2514600" indent="-228600"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zh-CN" altLang="en-US" sz="1000" b="1">
                <a:solidFill>
                  <a:srgbClr val="FF3300"/>
                </a:solidFill>
                <a:ea typeface="宋体" panose="02010600030101010101" pitchFamily="2" charset="-122"/>
              </a:rPr>
              <a:t>由此可获得：</a:t>
            </a:r>
            <a:r>
              <a:rPr lang="en-US" altLang="zh-CN" sz="1000" b="1">
                <a:solidFill>
                  <a:srgbClr val="FF3300"/>
                </a:solidFill>
                <a:ea typeface="宋体" panose="02010600030101010101" pitchFamily="2" charset="-122"/>
              </a:rPr>
              <a:t>http://www.encyclopedia.com/video/Yj_bW8rKB44-india-sponge-campaign-by-world.aspx</a:t>
            </a:r>
          </a:p>
        </p:txBody>
      </p:sp>
      <p:pic>
        <p:nvPicPr>
          <p:cNvPr id="356356" name="Picture 4" descr="spongeCampa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341438"/>
            <a:ext cx="2246312"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txBox="1">
            <a:spLocks noChangeArrowheads="1"/>
          </p:cNvSpPr>
          <p:nvPr/>
        </p:nvSpPr>
        <p:spPr bwMode="auto">
          <a:xfrm>
            <a:off x="0" y="260350"/>
            <a:ext cx="9144000" cy="1143000"/>
          </a:xfrm>
          <a:prstGeom prst="rect">
            <a:avLst/>
          </a:prstGeom>
          <a:noFill/>
          <a:ln w="9525">
            <a:noFill/>
            <a:miter lim="800000"/>
            <a:headEnd/>
            <a:tailEnd/>
          </a:ln>
          <a:effectLst>
            <a:outerShdw dist="17961" dir="2700000" algn="ctr" rotWithShape="0">
              <a:srgbClr val="96CCEE"/>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zh-CN" altLang="en-US" sz="3200" b="1">
                <a:ea typeface="宋体" panose="02010600030101010101" pitchFamily="2" charset="-122"/>
              </a:rPr>
              <a:t>世界卫生组织</a:t>
            </a:r>
            <a:r>
              <a:rPr lang="en-US" altLang="zh-CN" sz="3200" b="1">
                <a:ea typeface="宋体" panose="02010600030101010101" pitchFamily="2" charset="-122"/>
              </a:rPr>
              <a:t>《</a:t>
            </a:r>
            <a:r>
              <a:rPr lang="zh-CN" altLang="en-US" sz="3200" b="1">
                <a:ea typeface="宋体" panose="02010600030101010101" pitchFamily="2" charset="-122"/>
              </a:rPr>
              <a:t>烟草控制框架公约</a:t>
            </a:r>
            <a:r>
              <a:rPr lang="en-US" altLang="zh-CN" sz="3200" b="1">
                <a:ea typeface="宋体" panose="02010600030101010101" pitchFamily="2" charset="-122"/>
              </a:rPr>
              <a:t>》</a:t>
            </a:r>
          </a:p>
          <a:p>
            <a:pPr algn="ctr"/>
            <a:r>
              <a:rPr lang="zh-CN" altLang="en-US" sz="3200" b="1">
                <a:ea typeface="宋体" panose="02010600030101010101" pitchFamily="2" charset="-122"/>
              </a:rPr>
              <a:t>第 </a:t>
            </a:r>
            <a:r>
              <a:rPr lang="en-GB" altLang="zh-CN" sz="3200" b="1">
                <a:ea typeface="宋体" panose="02010600030101010101" pitchFamily="2" charset="-122"/>
              </a:rPr>
              <a:t>11 </a:t>
            </a:r>
            <a:r>
              <a:rPr lang="zh-CN" altLang="en-US" sz="3200" b="1">
                <a:ea typeface="宋体" panose="02010600030101010101" pitchFamily="2" charset="-122"/>
              </a:rPr>
              <a:t>和 </a:t>
            </a:r>
            <a:r>
              <a:rPr lang="en-GB" altLang="zh-CN" sz="3200" b="1">
                <a:ea typeface="宋体" panose="02010600030101010101" pitchFamily="2" charset="-122"/>
              </a:rPr>
              <a:t>12 </a:t>
            </a:r>
            <a:r>
              <a:rPr lang="zh-CN" altLang="en-US" sz="3200" b="1">
                <a:ea typeface="宋体" panose="02010600030101010101" pitchFamily="2" charset="-122"/>
              </a:rPr>
              <a:t>条</a:t>
            </a:r>
            <a:r>
              <a:rPr lang="en-GB" sz="3200" b="1"/>
              <a:t>	</a:t>
            </a:r>
            <a:r>
              <a:rPr lang="en-GB" sz="3200" b="1">
                <a:solidFill>
                  <a:srgbClr val="000066"/>
                </a:solidFill>
              </a:rPr>
              <a:t/>
            </a:r>
            <a:br>
              <a:rPr lang="en-GB" sz="3200" b="1">
                <a:solidFill>
                  <a:srgbClr val="000066"/>
                </a:solidFill>
              </a:rPr>
            </a:br>
            <a:r>
              <a:rPr lang="en-GB" altLang="zh-CN" sz="3200" b="1">
                <a:ea typeface="宋体" panose="02010600030101010101" pitchFamily="2" charset="-122"/>
              </a:rPr>
              <a:t>(</a:t>
            </a:r>
            <a:r>
              <a:rPr lang="zh-CN" altLang="en-US" sz="3200" b="1">
                <a:solidFill>
                  <a:srgbClr val="FF3300"/>
                </a:solidFill>
                <a:ea typeface="宋体" panose="02010600030101010101" pitchFamily="2" charset="-122"/>
              </a:rPr>
              <a:t>警示</a:t>
            </a:r>
            <a:r>
              <a:rPr lang="zh-CN" altLang="en-US" sz="3200" b="1">
                <a:ea typeface="宋体" panose="02010600030101010101" pitchFamily="2" charset="-122"/>
              </a:rPr>
              <a:t>烟草危害</a:t>
            </a:r>
            <a:r>
              <a:rPr lang="en-GB" altLang="zh-CN" sz="3200" b="1">
                <a:ea typeface="宋体" panose="02010600030101010101" pitchFamily="2" charset="-122"/>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Oval 2"/>
          <p:cNvSpPr>
            <a:spLocks noChangeArrowheads="1"/>
          </p:cNvSpPr>
          <p:nvPr/>
        </p:nvSpPr>
        <p:spPr bwMode="auto">
          <a:xfrm>
            <a:off x="1908175" y="1270000"/>
            <a:ext cx="4968875" cy="4751388"/>
          </a:xfrm>
          <a:prstGeom prst="ellipse">
            <a:avLst/>
          </a:prstGeom>
          <a:gradFill rotWithShape="1">
            <a:gsLst>
              <a:gs pos="0">
                <a:srgbClr val="008080">
                  <a:alpha val="30000"/>
                </a:srgbClr>
              </a:gs>
              <a:gs pos="100000">
                <a:srgbClr val="008080">
                  <a:gamma/>
                  <a:shade val="46275"/>
                  <a:invGamma/>
                  <a:alpha val="8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278531" name="Text Box 3"/>
          <p:cNvSpPr txBox="1">
            <a:spLocks noChangeArrowheads="1"/>
          </p:cNvSpPr>
          <p:nvPr/>
        </p:nvSpPr>
        <p:spPr bwMode="auto">
          <a:xfrm>
            <a:off x="539750" y="3141663"/>
            <a:ext cx="8064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zh-CN" altLang="en-GB" sz="4000" b="1">
                <a:solidFill>
                  <a:srgbClr val="0066FF"/>
                </a:solidFill>
                <a:ea typeface="宋体" panose="02010600030101010101" pitchFamily="2" charset="-122"/>
              </a:rPr>
              <a:t>烟草和非传染性疾病的负担</a:t>
            </a:r>
            <a:endParaRPr lang="en-US" altLang="ko-KR" sz="4000" b="1">
              <a:solidFill>
                <a:srgbClr val="FF0000"/>
              </a:solidFill>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fade">
                                      <p:cBhvr>
                                        <p:cTn id="7" dur="2000"/>
                                        <p:tgtEl>
                                          <p:spTgt spid="258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6"/>
          <p:cNvSpPr>
            <a:spLocks noGrp="1" noChangeArrowheads="1"/>
          </p:cNvSpPr>
          <p:nvPr>
            <p:ph type="body" idx="4294967295"/>
          </p:nvPr>
        </p:nvSpPr>
        <p:spPr>
          <a:xfrm>
            <a:off x="107950" y="1341438"/>
            <a:ext cx="5327650" cy="4535487"/>
          </a:xfrm>
        </p:spPr>
        <p:txBody>
          <a:bodyPr/>
          <a:lstStyle/>
          <a:p>
            <a:pPr marL="0" indent="0">
              <a:lnSpc>
                <a:spcPct val="0"/>
              </a:lnSpc>
              <a:buFontTx/>
              <a:buNone/>
            </a:pPr>
            <a:endParaRPr lang="en-GB" altLang="zh-CN" sz="2800">
              <a:ea typeface="宋体" panose="02010600030101010101" pitchFamily="2" charset="-122"/>
            </a:endParaRPr>
          </a:p>
          <a:p>
            <a:pPr marL="0" indent="0">
              <a:lnSpc>
                <a:spcPct val="90000"/>
              </a:lnSpc>
              <a:spcBef>
                <a:spcPct val="10000"/>
              </a:spcBef>
              <a:buFontTx/>
              <a:buNone/>
            </a:pPr>
            <a:r>
              <a:rPr lang="zh-CN" altLang="en-US" sz="3100" b="1">
                <a:ea typeface="宋体" panose="02010600030101010101" pitchFamily="2" charset="-122"/>
              </a:rPr>
              <a:t>巴拿马禁止所有的烟草广告、促销和赞助</a:t>
            </a:r>
            <a:endParaRPr lang="en-US" altLang="zh-CN" b="1">
              <a:ea typeface="宋体" panose="02010600030101010101" pitchFamily="2" charset="-122"/>
            </a:endParaRPr>
          </a:p>
          <a:p>
            <a:pPr marL="825500" lvl="1">
              <a:lnSpc>
                <a:spcPct val="90000"/>
              </a:lnSpc>
              <a:spcBef>
                <a:spcPct val="10000"/>
              </a:spcBef>
            </a:pPr>
            <a:r>
              <a:rPr lang="en-US" altLang="zh-CN">
                <a:ea typeface="宋体" panose="02010600030101010101" pitchFamily="2" charset="-122"/>
              </a:rPr>
              <a:t>2008</a:t>
            </a:r>
            <a:r>
              <a:rPr lang="zh-CN" altLang="en-US">
                <a:ea typeface="宋体" panose="02010600030101010101" pitchFamily="2" charset="-122"/>
              </a:rPr>
              <a:t>年，巴拿马成为美洲第一个全面禁止所有烟草制品广告，促销和赞助的国家。</a:t>
            </a:r>
            <a:endParaRPr lang="en-US" altLang="zh-CN">
              <a:ea typeface="宋体" panose="02010600030101010101" pitchFamily="2" charset="-122"/>
            </a:endParaRPr>
          </a:p>
          <a:p>
            <a:pPr marL="825500" lvl="1">
              <a:lnSpc>
                <a:spcPct val="90000"/>
              </a:lnSpc>
              <a:spcBef>
                <a:spcPct val="10000"/>
              </a:spcBef>
            </a:pPr>
            <a:r>
              <a:rPr lang="zh-CN" altLang="en-US">
                <a:ea typeface="宋体" panose="02010600030101010101" pitchFamily="2" charset="-122"/>
              </a:rPr>
              <a:t>尽管巴拿马的法律仅实行了不到两年，但遵守水平非常高，在满分是</a:t>
            </a:r>
            <a:r>
              <a:rPr lang="en-US" altLang="zh-CN">
                <a:ea typeface="宋体" panose="02010600030101010101" pitchFamily="2" charset="-122"/>
              </a:rPr>
              <a:t>100</a:t>
            </a:r>
            <a:r>
              <a:rPr lang="zh-CN" altLang="en-US">
                <a:ea typeface="宋体" panose="02010600030101010101" pitchFamily="2" charset="-122"/>
              </a:rPr>
              <a:t>分的评分中得到了</a:t>
            </a:r>
            <a:r>
              <a:rPr lang="en-US" altLang="zh-CN">
                <a:ea typeface="宋体" panose="02010600030101010101" pitchFamily="2" charset="-122"/>
              </a:rPr>
              <a:t>95</a:t>
            </a:r>
            <a:r>
              <a:rPr lang="zh-CN" altLang="en-US">
                <a:ea typeface="宋体" panose="02010600030101010101" pitchFamily="2" charset="-122"/>
              </a:rPr>
              <a:t>分。</a:t>
            </a:r>
            <a:endParaRPr lang="en-GB"/>
          </a:p>
        </p:txBody>
      </p:sp>
      <p:sp>
        <p:nvSpPr>
          <p:cNvPr id="514051" name="Rectangle 7"/>
          <p:cNvSpPr>
            <a:spLocks noGrp="1" noChangeArrowheads="1"/>
          </p:cNvSpPr>
          <p:nvPr>
            <p:ph type="title" idx="4294967295"/>
          </p:nvPr>
        </p:nvSpPr>
        <p:spPr>
          <a:xfrm>
            <a:off x="457200" y="274638"/>
            <a:ext cx="8229600" cy="1055687"/>
          </a:xfrm>
        </p:spPr>
        <p:txBody>
          <a:bodyPr/>
          <a:lstStyle/>
          <a:p>
            <a:r>
              <a:rPr lang="zh-CN" altLang="en-US" sz="3200" b="1">
                <a:ea typeface="宋体" panose="02010600030101010101" pitchFamily="2" charset="-122"/>
              </a:rPr>
              <a:t>世界卫生组织</a:t>
            </a:r>
            <a:r>
              <a:rPr lang="en-US" altLang="zh-CN" sz="3200" b="1">
                <a:ea typeface="宋体" panose="02010600030101010101" pitchFamily="2" charset="-122"/>
              </a:rPr>
              <a:t>《</a:t>
            </a:r>
            <a:r>
              <a:rPr lang="zh-CN" altLang="en-US" sz="3200" b="1">
                <a:ea typeface="宋体" panose="02010600030101010101" pitchFamily="2" charset="-122"/>
              </a:rPr>
              <a:t>烟草控制框架公约</a:t>
            </a:r>
            <a:r>
              <a:rPr lang="en-US" altLang="zh-CN" sz="3200" b="1">
                <a:ea typeface="宋体" panose="02010600030101010101" pitchFamily="2" charset="-122"/>
              </a:rPr>
              <a:t>》</a:t>
            </a:r>
            <a:r>
              <a:rPr lang="zh-CN" altLang="en-US" sz="3200" b="1">
                <a:ea typeface="宋体" panose="02010600030101010101" pitchFamily="2" charset="-122"/>
              </a:rPr>
              <a:t>第 </a:t>
            </a:r>
            <a:r>
              <a:rPr lang="en-GB" altLang="zh-CN" sz="3200" b="1">
                <a:ea typeface="宋体" panose="02010600030101010101" pitchFamily="2" charset="-122"/>
              </a:rPr>
              <a:t>13 </a:t>
            </a:r>
            <a:r>
              <a:rPr lang="zh-CN" altLang="en-US" sz="3200" b="1">
                <a:ea typeface="宋体" panose="02010600030101010101" pitchFamily="2" charset="-122"/>
              </a:rPr>
              <a:t>条</a:t>
            </a:r>
            <a:r>
              <a:rPr lang="en-GB" sz="3200" b="1">
                <a:solidFill>
                  <a:srgbClr val="FF0000"/>
                </a:solidFill>
              </a:rPr>
              <a:t> </a:t>
            </a:r>
            <a:br>
              <a:rPr lang="en-GB" sz="3200" b="1">
                <a:solidFill>
                  <a:srgbClr val="FF0000"/>
                </a:solidFill>
              </a:rPr>
            </a:br>
            <a:r>
              <a:rPr lang="en-GB" altLang="zh-CN" sz="3200" b="1">
                <a:ea typeface="宋体" panose="02010600030101010101" pitchFamily="2" charset="-122"/>
              </a:rPr>
              <a:t>(</a:t>
            </a:r>
            <a:r>
              <a:rPr lang="zh-CN" altLang="en-US" sz="3200" b="1">
                <a:solidFill>
                  <a:srgbClr val="FF3300"/>
                </a:solidFill>
                <a:ea typeface="宋体" panose="02010600030101010101" pitchFamily="2" charset="-122"/>
              </a:rPr>
              <a:t>确保</a:t>
            </a:r>
            <a:r>
              <a:rPr lang="zh-CN" altLang="en-US" sz="3200" b="1">
                <a:ea typeface="宋体" panose="02010600030101010101" pitchFamily="2" charset="-122"/>
              </a:rPr>
              <a:t>禁止烟草广告、促销和赞助</a:t>
            </a:r>
            <a:r>
              <a:rPr lang="en-GB" altLang="zh-CN" sz="3200" b="1">
                <a:ea typeface="宋体" panose="02010600030101010101" pitchFamily="2" charset="-122"/>
              </a:rPr>
              <a:t>)</a:t>
            </a:r>
            <a:endParaRPr lang="en-US" altLang="zh-CN" sz="3200" b="1">
              <a:ea typeface="宋体" panose="02010600030101010101" pitchFamily="2" charset="-122"/>
            </a:endParaRPr>
          </a:p>
        </p:txBody>
      </p:sp>
      <p:pic>
        <p:nvPicPr>
          <p:cNvPr id="3584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68413"/>
            <a:ext cx="2808288"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584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411538"/>
            <a:ext cx="280828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8406" name="Text Box 6"/>
          <p:cNvSpPr txBox="1">
            <a:spLocks noChangeArrowheads="1"/>
          </p:cNvSpPr>
          <p:nvPr/>
        </p:nvSpPr>
        <p:spPr bwMode="auto">
          <a:xfrm>
            <a:off x="5795963" y="5589588"/>
            <a:ext cx="3025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042988">
              <a:defRPr>
                <a:solidFill>
                  <a:schemeClr val="tx1"/>
                </a:solidFill>
                <a:latin typeface="Arial" panose="020B0604020202020204" pitchFamily="34" charset="0"/>
                <a:cs typeface="Arial" panose="020B0604020202020204" pitchFamily="34" charset="0"/>
              </a:defRPr>
            </a:lvl1pPr>
            <a:lvl2pPr marL="742950" indent="-285750" defTabSz="1042988">
              <a:defRPr>
                <a:solidFill>
                  <a:schemeClr val="tx1"/>
                </a:solidFill>
                <a:latin typeface="Arial" panose="020B0604020202020204" pitchFamily="34" charset="0"/>
                <a:cs typeface="Arial" panose="020B0604020202020204" pitchFamily="34" charset="0"/>
              </a:defRPr>
            </a:lvl2pPr>
            <a:lvl3pPr marL="1143000" indent="-228600" defTabSz="1042988">
              <a:defRPr>
                <a:solidFill>
                  <a:schemeClr val="tx1"/>
                </a:solidFill>
                <a:latin typeface="Arial" panose="020B0604020202020204" pitchFamily="34" charset="0"/>
                <a:cs typeface="Arial" panose="020B0604020202020204" pitchFamily="34" charset="0"/>
              </a:defRPr>
            </a:lvl3pPr>
            <a:lvl4pPr marL="1600200" indent="-228600" defTabSz="1042988">
              <a:defRPr>
                <a:solidFill>
                  <a:schemeClr val="tx1"/>
                </a:solidFill>
                <a:latin typeface="Arial" panose="020B0604020202020204" pitchFamily="34" charset="0"/>
                <a:cs typeface="Arial" panose="020B0604020202020204" pitchFamily="34" charset="0"/>
              </a:defRPr>
            </a:lvl4pPr>
            <a:lvl5pPr marL="2057400" indent="-228600" defTabSz="1042988">
              <a:defRPr>
                <a:solidFill>
                  <a:schemeClr val="tx1"/>
                </a:solidFill>
                <a:latin typeface="Arial" panose="020B0604020202020204" pitchFamily="34" charset="0"/>
                <a:cs typeface="Arial" panose="020B0604020202020204" pitchFamily="34" charset="0"/>
              </a:defRPr>
            </a:lvl5pPr>
            <a:lvl6pPr marL="2514600" indent="-228600"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spcBef>
                <a:spcPct val="50000"/>
              </a:spcBef>
            </a:pPr>
            <a:r>
              <a:rPr lang="zh-CN" altLang="en-US" sz="1400" b="1">
                <a:solidFill>
                  <a:srgbClr val="000066"/>
                </a:solidFill>
                <a:ea typeface="宋体" panose="02010600030101010101" pitchFamily="2" charset="-122"/>
              </a:rPr>
              <a:t>新法律的签署</a:t>
            </a:r>
            <a:endParaRPr lang="en-US" altLang="zh-CN" sz="1400" b="1">
              <a:solidFill>
                <a:srgbClr val="000066"/>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title" idx="4294967295"/>
          </p:nvPr>
        </p:nvSpPr>
        <p:spPr>
          <a:xfrm>
            <a:off x="395288" y="260350"/>
            <a:ext cx="8229600" cy="1055688"/>
          </a:xfrm>
        </p:spPr>
        <p:txBody>
          <a:bodyPr/>
          <a:lstStyle/>
          <a:p>
            <a:r>
              <a:rPr lang="zh-CN" altLang="en-US" sz="3200" b="1">
                <a:ea typeface="宋体" panose="02010600030101010101" pitchFamily="2" charset="-122"/>
              </a:rPr>
              <a:t>世界卫生组织</a:t>
            </a:r>
            <a:r>
              <a:rPr lang="en-US" altLang="zh-CN" sz="3200" b="1">
                <a:ea typeface="宋体" panose="02010600030101010101" pitchFamily="2" charset="-122"/>
              </a:rPr>
              <a:t>《</a:t>
            </a:r>
            <a:r>
              <a:rPr lang="zh-CN" altLang="en-US" sz="3200" b="1">
                <a:ea typeface="宋体" panose="02010600030101010101" pitchFamily="2" charset="-122"/>
              </a:rPr>
              <a:t>烟草控制框架公约</a:t>
            </a:r>
            <a:r>
              <a:rPr lang="en-US" altLang="zh-CN" sz="3200" b="1">
                <a:ea typeface="宋体" panose="02010600030101010101" pitchFamily="2" charset="-122"/>
              </a:rPr>
              <a:t>》</a:t>
            </a:r>
            <a:r>
              <a:rPr lang="zh-CN" altLang="en-US" sz="3200" b="1">
                <a:ea typeface="宋体" panose="02010600030101010101" pitchFamily="2" charset="-122"/>
              </a:rPr>
              <a:t>第 </a:t>
            </a:r>
            <a:r>
              <a:rPr lang="en-GB" altLang="zh-CN" sz="3200" b="1">
                <a:ea typeface="宋体" panose="02010600030101010101" pitchFamily="2" charset="-122"/>
              </a:rPr>
              <a:t>6 </a:t>
            </a:r>
            <a:r>
              <a:rPr lang="zh-CN" altLang="en-US" sz="3200" b="1">
                <a:ea typeface="宋体" panose="02010600030101010101" pitchFamily="2" charset="-122"/>
              </a:rPr>
              <a:t>条</a:t>
            </a:r>
            <a:r>
              <a:rPr lang="en-GB" sz="3200" b="1">
                <a:solidFill>
                  <a:srgbClr val="FF0000"/>
                </a:solidFill>
              </a:rPr>
              <a:t> </a:t>
            </a:r>
            <a:r>
              <a:rPr lang="en-GB" sz="3200" b="1"/>
              <a:t/>
            </a:r>
            <a:br>
              <a:rPr lang="en-GB" sz="3200" b="1"/>
            </a:br>
            <a:r>
              <a:rPr lang="en-GB" altLang="zh-CN" sz="3200" b="1">
                <a:ea typeface="宋体" panose="02010600030101010101" pitchFamily="2" charset="-122"/>
              </a:rPr>
              <a:t>(</a:t>
            </a:r>
            <a:r>
              <a:rPr lang="zh-CN" altLang="en-US" sz="3200" b="1">
                <a:solidFill>
                  <a:srgbClr val="FF3300"/>
                </a:solidFill>
                <a:ea typeface="宋体" panose="02010600030101010101" pitchFamily="2" charset="-122"/>
              </a:rPr>
              <a:t>提高</a:t>
            </a:r>
            <a:r>
              <a:rPr lang="zh-CN" altLang="en-US" sz="3200" b="1">
                <a:ea typeface="宋体" panose="02010600030101010101" pitchFamily="2" charset="-122"/>
              </a:rPr>
              <a:t>烟税</a:t>
            </a:r>
            <a:r>
              <a:rPr lang="en-GB" altLang="zh-CN" sz="3200" b="1">
                <a:ea typeface="宋体" panose="02010600030101010101" pitchFamily="2" charset="-122"/>
              </a:rPr>
              <a:t>)</a:t>
            </a:r>
            <a:endParaRPr lang="en-US" altLang="zh-CN" sz="3200" b="1">
              <a:ea typeface="宋体" panose="02010600030101010101" pitchFamily="2" charset="-122"/>
            </a:endParaRPr>
          </a:p>
        </p:txBody>
      </p:sp>
      <p:sp>
        <p:nvSpPr>
          <p:cNvPr id="360451" name="Rectangle 6"/>
          <p:cNvSpPr>
            <a:spLocks noChangeArrowheads="1"/>
          </p:cNvSpPr>
          <p:nvPr/>
        </p:nvSpPr>
        <p:spPr bwMode="auto">
          <a:xfrm>
            <a:off x="107950" y="1196975"/>
            <a:ext cx="885666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0000"/>
              </a:lnSpc>
              <a:spcBef>
                <a:spcPct val="80000"/>
              </a:spcBef>
              <a:buClr>
                <a:srgbClr val="1E7FB8"/>
              </a:buClr>
              <a:buFont typeface="Wingdings" panose="05000000000000000000" pitchFamily="2" charset="2"/>
              <a:buNone/>
            </a:pPr>
            <a:r>
              <a:rPr lang="zh-CN" altLang="en-US" sz="3200" b="1">
                <a:ea typeface="宋体" panose="02010600030101010101" pitchFamily="2" charset="-122"/>
              </a:rPr>
              <a:t>泰国增加了烟税</a:t>
            </a:r>
            <a:r>
              <a:rPr lang="zh-CN" altLang="en-US" sz="2500" b="1">
                <a:solidFill>
                  <a:srgbClr val="000066"/>
                </a:solidFill>
                <a:ea typeface="宋体" panose="02010600030101010101" pitchFamily="2" charset="-122"/>
              </a:rPr>
              <a:t>           </a:t>
            </a:r>
            <a:r>
              <a:rPr lang="en-US" altLang="zh-CN" sz="2500" b="1">
                <a:solidFill>
                  <a:srgbClr val="000066"/>
                </a:solidFill>
                <a:ea typeface="宋体" panose="02010600030101010101" pitchFamily="2" charset="-122"/>
              </a:rPr>
              <a:t>						</a:t>
            </a:r>
            <a:r>
              <a:rPr lang="en-US" altLang="zh-CN" sz="2400" b="1">
                <a:solidFill>
                  <a:srgbClr val="000066"/>
                </a:solidFill>
                <a:ea typeface="宋体" panose="02010600030101010101" pitchFamily="2" charset="-122"/>
              </a:rPr>
              <a:t>	</a:t>
            </a:r>
            <a:r>
              <a:rPr lang="zh-CN" altLang="en-US" sz="2400" b="1">
                <a:solidFill>
                  <a:srgbClr val="000066"/>
                </a:solidFill>
                <a:ea typeface="宋体" panose="02010600030101010101" pitchFamily="2" charset="-122"/>
              </a:rPr>
              <a:t> </a:t>
            </a:r>
            <a:r>
              <a:rPr lang="zh-CN" altLang="en-US" sz="2400">
                <a:solidFill>
                  <a:srgbClr val="000066"/>
                </a:solidFill>
                <a:ea typeface="宋体" panose="02010600030101010101" pitchFamily="2" charset="-122"/>
              </a:rPr>
              <a:t>泰国对所有类别的卷烟征收了</a:t>
            </a:r>
            <a:r>
              <a:rPr lang="en-US" altLang="zh-CN" sz="2400">
                <a:solidFill>
                  <a:srgbClr val="000066"/>
                </a:solidFill>
                <a:ea typeface="宋体" panose="02010600030101010101" pitchFamily="2" charset="-122"/>
              </a:rPr>
              <a:t>80</a:t>
            </a:r>
            <a:r>
              <a:rPr lang="zh-CN" altLang="en-US" sz="2400">
                <a:solidFill>
                  <a:srgbClr val="000066"/>
                </a:solidFill>
                <a:ea typeface="宋体" panose="02010600030101010101" pitchFamily="2" charset="-122"/>
              </a:rPr>
              <a:t>％的从价消费税</a:t>
            </a:r>
            <a:endParaRPr lang="en-US" altLang="zh-CN" sz="2400">
              <a:solidFill>
                <a:srgbClr val="000066"/>
              </a:solidFill>
              <a:ea typeface="宋体" panose="02010600030101010101" pitchFamily="2" charset="-122"/>
            </a:endParaRPr>
          </a:p>
        </p:txBody>
      </p:sp>
      <p:pic>
        <p:nvPicPr>
          <p:cNvPr id="3604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276475"/>
            <a:ext cx="583247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Oval 2"/>
          <p:cNvSpPr>
            <a:spLocks noChangeArrowheads="1"/>
          </p:cNvSpPr>
          <p:nvPr/>
        </p:nvSpPr>
        <p:spPr bwMode="auto">
          <a:xfrm>
            <a:off x="1908175" y="1270000"/>
            <a:ext cx="4968875" cy="4751388"/>
          </a:xfrm>
          <a:prstGeom prst="ellipse">
            <a:avLst/>
          </a:prstGeom>
          <a:gradFill rotWithShape="1">
            <a:gsLst>
              <a:gs pos="0">
                <a:srgbClr val="008080">
                  <a:alpha val="30000"/>
                </a:srgbClr>
              </a:gs>
              <a:gs pos="100000">
                <a:srgbClr val="008080">
                  <a:gamma/>
                  <a:shade val="46275"/>
                  <a:invGamma/>
                  <a:alpha val="8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ja-JP" altLang="en-US">
              <a:ea typeface="MS PGothic" panose="020B0600070205080204" pitchFamily="34" charset="-128"/>
            </a:endParaRPr>
          </a:p>
        </p:txBody>
      </p:sp>
      <p:sp>
        <p:nvSpPr>
          <p:cNvPr id="380931" name="Text Box 3"/>
          <p:cNvSpPr txBox="1">
            <a:spLocks noChangeArrowheads="1"/>
          </p:cNvSpPr>
          <p:nvPr/>
        </p:nvSpPr>
        <p:spPr bwMode="auto">
          <a:xfrm>
            <a:off x="468313" y="2420938"/>
            <a:ext cx="80645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zh-CN" altLang="en-GB" sz="4400" b="1">
                <a:solidFill>
                  <a:srgbClr val="0066FF"/>
                </a:solidFill>
                <a:ea typeface="宋体" panose="02010600030101010101" pitchFamily="2" charset="-122"/>
              </a:rPr>
              <a:t>关于烟草控制的几点想法</a:t>
            </a:r>
            <a:endParaRPr lang="en-GB" altLang="ko-KR" sz="4400" b="1">
              <a:solidFill>
                <a:srgbClr val="0066FF"/>
              </a:solidFill>
              <a:ea typeface="굴림" pitchFamily="34" charset="-127"/>
            </a:endParaRPr>
          </a:p>
          <a:p>
            <a:pPr>
              <a:spcBef>
                <a:spcPct val="20000"/>
              </a:spcBef>
              <a:buFontTx/>
              <a:buChar char="-"/>
            </a:pPr>
            <a:endParaRPr lang="en-US" altLang="ko-KR" sz="4400" b="1">
              <a:solidFill>
                <a:srgbClr val="0066FF"/>
              </a:solidFill>
              <a:ea typeface="굴림"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8050"/>
                                        </p:tgtEl>
                                        <p:attrNameLst>
                                          <p:attrName>style.visibility</p:attrName>
                                        </p:attrNameLst>
                                      </p:cBhvr>
                                      <p:to>
                                        <p:strVal val="visible"/>
                                      </p:to>
                                    </p:set>
                                    <p:animEffect transition="in" filter="fade">
                                      <p:cBhvr>
                                        <p:cTn id="7" dur="2000"/>
                                        <p:tgtEl>
                                          <p:spTgt spid="258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p:nvPr>
        </p:nvSpPr>
        <p:spPr/>
        <p:txBody>
          <a:bodyPr/>
          <a:lstStyle/>
          <a:p>
            <a:endParaRPr lang="zh-CN" altLang="zh-CN"/>
          </a:p>
        </p:txBody>
      </p:sp>
      <p:pic>
        <p:nvPicPr>
          <p:cNvPr id="374787" name="Picture 3" descr="eins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374788" name="Text Box 4"/>
          <p:cNvSpPr txBox="1">
            <a:spLocks noChangeArrowheads="1"/>
          </p:cNvSpPr>
          <p:nvPr/>
        </p:nvSpPr>
        <p:spPr bwMode="auto">
          <a:xfrm>
            <a:off x="4462463" y="4724400"/>
            <a:ext cx="4681537"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a:solidFill>
                  <a:schemeClr val="bg1"/>
                </a:solidFill>
                <a:ea typeface="宋体" panose="02010600030101010101" pitchFamily="2" charset="-122"/>
              </a:rPr>
              <a:t>爱因斯坦说：</a:t>
            </a:r>
          </a:p>
          <a:p>
            <a:pPr>
              <a:spcBef>
                <a:spcPct val="50000"/>
              </a:spcBef>
            </a:pPr>
            <a:r>
              <a:rPr lang="zh-CN" altLang="en-US" sz="2400" b="1">
                <a:solidFill>
                  <a:schemeClr val="bg1"/>
                </a:solidFill>
                <a:ea typeface="宋体" panose="02010600030101010101" pitchFamily="2" charset="-122"/>
              </a:rPr>
              <a:t>“树立榜样不是影响他人的主要方式，而是影响他人的唯一方式。”</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4" name="Picture 2" descr="IMG_6823"/>
          <p:cNvPicPr>
            <a:picLocks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669925" y="274638"/>
            <a:ext cx="7802563" cy="585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6835" name="Text Box 3"/>
          <p:cNvSpPr txBox="1">
            <a:spLocks noChangeArrowheads="1"/>
          </p:cNvSpPr>
          <p:nvPr/>
        </p:nvSpPr>
        <p:spPr bwMode="auto">
          <a:xfrm>
            <a:off x="611188" y="4724400"/>
            <a:ext cx="4319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GB" sz="2400" b="1">
                <a:solidFill>
                  <a:srgbClr val="FF0000"/>
                </a:solidFill>
                <a:ea typeface="宋体" panose="02010600030101010101" pitchFamily="2" charset="-122"/>
              </a:rPr>
              <a:t>差之毫厘，失之千里</a:t>
            </a:r>
            <a:endParaRPr lang="zh-CN" altLang="en-US">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82" name="Picture 2" descr="IMG_6864"/>
          <p:cNvPicPr>
            <a:picLocks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669925" y="274638"/>
            <a:ext cx="7802563" cy="585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883" name="Text Box 3"/>
          <p:cNvSpPr txBox="1">
            <a:spLocks noChangeArrowheads="1"/>
          </p:cNvSpPr>
          <p:nvPr/>
        </p:nvSpPr>
        <p:spPr bwMode="auto">
          <a:xfrm>
            <a:off x="755650" y="404813"/>
            <a:ext cx="7632700" cy="519112"/>
          </a:xfrm>
          <a:prstGeom prst="rect">
            <a:avLst/>
          </a:prstGeom>
          <a:solidFill>
            <a:schemeClr val="tx2">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GB" sz="2800" b="1">
                <a:solidFill>
                  <a:schemeClr val="bg1"/>
                </a:solidFill>
                <a:ea typeface="宋体" panose="02010600030101010101" pitchFamily="2" charset="-122"/>
              </a:rPr>
              <a:t>大处着眼，小处着手</a:t>
            </a:r>
            <a:endParaRPr lang="zh-CN" altLang="en-US" sz="2800" b="1">
              <a:solidFill>
                <a:schemeClr val="bg1"/>
              </a:solidFill>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Picture 2" descr="IMG_5014"/>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6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6659" name="Text Box 3"/>
          <p:cNvSpPr txBox="1">
            <a:spLocks noChangeArrowheads="1"/>
          </p:cNvSpPr>
          <p:nvPr/>
        </p:nvSpPr>
        <p:spPr bwMode="auto">
          <a:xfrm>
            <a:off x="250825" y="5516563"/>
            <a:ext cx="68421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a:defRPr>
                <a:solidFill>
                  <a:schemeClr val="tx1"/>
                </a:solidFill>
                <a:latin typeface="Arial" panose="020B0604020202020204" pitchFamily="34" charset="0"/>
                <a:cs typeface="Arial" panose="020B0604020202020204" pitchFamily="34" charset="0"/>
              </a:defRPr>
            </a:lvl1pPr>
            <a:lvl2pPr defTabSz="1042988">
              <a:defRPr>
                <a:solidFill>
                  <a:schemeClr val="tx1"/>
                </a:solidFill>
                <a:latin typeface="Arial" panose="020B0604020202020204" pitchFamily="34" charset="0"/>
                <a:cs typeface="Arial" panose="020B0604020202020204" pitchFamily="34" charset="0"/>
              </a:defRPr>
            </a:lvl2pPr>
            <a:lvl3pPr defTabSz="1042988">
              <a:defRPr>
                <a:solidFill>
                  <a:schemeClr val="tx1"/>
                </a:solidFill>
                <a:latin typeface="Arial" panose="020B0604020202020204" pitchFamily="34" charset="0"/>
                <a:cs typeface="Arial" panose="020B0604020202020204" pitchFamily="34" charset="0"/>
              </a:defRPr>
            </a:lvl3pPr>
            <a:lvl4pPr defTabSz="1042988">
              <a:defRPr>
                <a:solidFill>
                  <a:schemeClr val="tx1"/>
                </a:solidFill>
                <a:latin typeface="Arial" panose="020B0604020202020204" pitchFamily="34" charset="0"/>
                <a:cs typeface="Arial" panose="020B0604020202020204" pitchFamily="34" charset="0"/>
              </a:defRPr>
            </a:lvl4pPr>
            <a:lvl5pPr defTabSz="1042988">
              <a:defRPr>
                <a:solidFill>
                  <a:schemeClr val="tx1"/>
                </a:solidFill>
                <a:latin typeface="Arial" panose="020B0604020202020204" pitchFamily="34" charset="0"/>
                <a:cs typeface="Arial" panose="020B0604020202020204" pitchFamily="34" charset="0"/>
              </a:defRPr>
            </a:lvl5pPr>
            <a:lvl6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04298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spcBef>
                <a:spcPct val="50000"/>
              </a:spcBef>
            </a:pPr>
            <a:r>
              <a:rPr lang="zh-CN" altLang="en-US" sz="3200" b="1">
                <a:solidFill>
                  <a:schemeClr val="bg1"/>
                </a:solidFill>
                <a:ea typeface="宋体" panose="02010600030101010101" pitchFamily="2" charset="-122"/>
              </a:rPr>
              <a:t>人心齐</a:t>
            </a:r>
            <a:r>
              <a:rPr lang="en-US" altLang="zh-CN" sz="3200" b="1">
                <a:solidFill>
                  <a:schemeClr val="bg1"/>
                </a:solidFill>
                <a:ea typeface="宋体" panose="02010600030101010101" pitchFamily="2" charset="-122"/>
              </a:rPr>
              <a:t>, </a:t>
            </a:r>
            <a:r>
              <a:rPr lang="zh-CN" altLang="en-US" sz="3200" b="1">
                <a:solidFill>
                  <a:schemeClr val="bg1"/>
                </a:solidFill>
                <a:ea typeface="宋体" panose="02010600030101010101" pitchFamily="2" charset="-122"/>
              </a:rPr>
              <a:t>泰山移</a:t>
            </a:r>
            <a:endParaRPr lang="zh-CN" altLang="en-US" sz="3200" b="1">
              <a:solidFill>
                <a:srgbClr val="000066"/>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r>
              <a:rPr lang="zh-CN" altLang="en-GB" sz="3200" b="1">
                <a:ea typeface="宋体" panose="02010600030101010101" pitchFamily="2" charset="-122"/>
              </a:rPr>
              <a:t>世界经济论坛</a:t>
            </a:r>
            <a:br>
              <a:rPr lang="zh-CN" altLang="en-GB" sz="3200" b="1">
                <a:ea typeface="宋体" panose="02010600030101010101" pitchFamily="2" charset="-122"/>
              </a:rPr>
            </a:br>
            <a:r>
              <a:rPr lang="en-GB" altLang="zh-CN" sz="3200" b="1">
                <a:ea typeface="宋体" panose="02010600030101010101" pitchFamily="2" charset="-122"/>
              </a:rPr>
              <a:t>2009 </a:t>
            </a:r>
            <a:r>
              <a:rPr lang="zh-CN" altLang="en-GB" sz="3200" b="1">
                <a:ea typeface="宋体" panose="02010600030101010101" pitchFamily="2" charset="-122"/>
              </a:rPr>
              <a:t>全球经济风险形势</a:t>
            </a:r>
            <a:endParaRPr lang="en-US" altLang="zh-CN" sz="3200" b="1">
              <a:ea typeface="宋体" panose="02010600030101010101" pitchFamily="2" charset="-122"/>
            </a:endParaRPr>
          </a:p>
        </p:txBody>
      </p:sp>
      <p:pic>
        <p:nvPicPr>
          <p:cNvPr id="3676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28825" y="1600200"/>
            <a:ext cx="5086350" cy="4525963"/>
          </a:xfrm>
        </p:spPr>
      </p:pic>
      <p:sp>
        <p:nvSpPr>
          <p:cNvPr id="367620" name="Text Box 4"/>
          <p:cNvSpPr txBox="1">
            <a:spLocks noChangeArrowheads="1"/>
          </p:cNvSpPr>
          <p:nvPr/>
        </p:nvSpPr>
        <p:spPr bwMode="auto">
          <a:xfrm>
            <a:off x="107950" y="2565400"/>
            <a:ext cx="2087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GB" sz="2400" b="1">
                <a:ea typeface="宋体" panose="02010600030101010101" pitchFamily="2" charset="-122"/>
              </a:rPr>
              <a:t>经济损失的 严重性</a:t>
            </a:r>
            <a:endParaRPr lang="zh-CN" altLang="en-US" sz="2400" b="1">
              <a:ea typeface="宋体" panose="02010600030101010101" pitchFamily="2" charset="-122"/>
            </a:endParaRPr>
          </a:p>
        </p:txBody>
      </p:sp>
      <p:sp>
        <p:nvSpPr>
          <p:cNvPr id="367621" name="Text Box 5"/>
          <p:cNvSpPr txBox="1">
            <a:spLocks noChangeArrowheads="1"/>
          </p:cNvSpPr>
          <p:nvPr/>
        </p:nvSpPr>
        <p:spPr bwMode="auto">
          <a:xfrm>
            <a:off x="5651500" y="4797425"/>
            <a:ext cx="432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GB" sz="2400" b="1">
                <a:ea typeface="宋体" panose="02010600030101010101" pitchFamily="2" charset="-122"/>
              </a:rPr>
              <a:t>可能性</a:t>
            </a:r>
            <a:endParaRPr lang="zh-CN" altLang="en-US" sz="2400" b="1">
              <a:ea typeface="宋体" panose="02010600030101010101" pitchFamily="2" charset="-122"/>
            </a:endParaRPr>
          </a:p>
        </p:txBody>
      </p:sp>
      <p:sp>
        <p:nvSpPr>
          <p:cNvPr id="367622" name="Line 6"/>
          <p:cNvSpPr>
            <a:spLocks noChangeShapeType="1"/>
          </p:cNvSpPr>
          <p:nvPr/>
        </p:nvSpPr>
        <p:spPr bwMode="auto">
          <a:xfrm flipH="1">
            <a:off x="4716463" y="2492375"/>
            <a:ext cx="1979612" cy="2159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7623" name="Text Box 7"/>
          <p:cNvSpPr txBox="1">
            <a:spLocks noChangeArrowheads="1"/>
          </p:cNvSpPr>
          <p:nvPr/>
        </p:nvSpPr>
        <p:spPr bwMode="auto">
          <a:xfrm>
            <a:off x="6732588" y="2060575"/>
            <a:ext cx="1584325" cy="1201738"/>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GB" b="1">
                <a:solidFill>
                  <a:srgbClr val="FF0000"/>
                </a:solidFill>
                <a:ea typeface="宋体" panose="02010600030101010101" pitchFamily="2" charset="-122"/>
              </a:rPr>
              <a:t>慢病</a:t>
            </a:r>
            <a:r>
              <a:rPr lang="en-GB" b="1">
                <a:solidFill>
                  <a:srgbClr val="FF0000"/>
                </a:solidFill>
              </a:rPr>
              <a:t>: </a:t>
            </a:r>
          </a:p>
          <a:p>
            <a:pPr>
              <a:spcBef>
                <a:spcPct val="50000"/>
              </a:spcBef>
            </a:pPr>
            <a:r>
              <a:rPr lang="en-GB" b="1">
                <a:solidFill>
                  <a:srgbClr val="FF0000"/>
                </a:solidFill>
              </a:rPr>
              <a:t>#4: </a:t>
            </a:r>
            <a:r>
              <a:rPr lang="zh-CN" altLang="en-GB" b="1">
                <a:solidFill>
                  <a:srgbClr val="FF0000"/>
                </a:solidFill>
                <a:ea typeface="宋体" panose="02010600030101010101" pitchFamily="2" charset="-122"/>
              </a:rPr>
              <a:t>严重性</a:t>
            </a:r>
          </a:p>
          <a:p>
            <a:pPr>
              <a:spcBef>
                <a:spcPct val="50000"/>
              </a:spcBef>
            </a:pPr>
            <a:r>
              <a:rPr lang="en-GB" b="1">
                <a:solidFill>
                  <a:srgbClr val="FF0000"/>
                </a:solidFill>
              </a:rPr>
              <a:t>#3 </a:t>
            </a:r>
            <a:r>
              <a:rPr lang="zh-CN" altLang="en-GB" b="1">
                <a:solidFill>
                  <a:srgbClr val="FF0000"/>
                </a:solidFill>
                <a:ea typeface="宋体" panose="02010600030101010101" pitchFamily="2" charset="-122"/>
              </a:rPr>
              <a:t>可能性</a:t>
            </a:r>
            <a:endParaRPr lang="zh-CN" altLang="en-US" b="1">
              <a:solidFill>
                <a:srgbClr val="FF0000"/>
              </a:solidFill>
              <a:ea typeface="宋体" panose="02010600030101010101" pitchFamily="2" charset="-122"/>
            </a:endParaRPr>
          </a:p>
        </p:txBody>
      </p:sp>
      <p:sp>
        <p:nvSpPr>
          <p:cNvPr id="367624" name="Line 8"/>
          <p:cNvSpPr>
            <a:spLocks noChangeShapeType="1"/>
          </p:cNvSpPr>
          <p:nvPr/>
        </p:nvSpPr>
        <p:spPr bwMode="auto">
          <a:xfrm flipH="1">
            <a:off x="5148263" y="1773238"/>
            <a:ext cx="1008062"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7625" name="Text Box 9"/>
          <p:cNvSpPr txBox="1">
            <a:spLocks noChangeArrowheads="1"/>
          </p:cNvSpPr>
          <p:nvPr/>
        </p:nvSpPr>
        <p:spPr bwMode="auto">
          <a:xfrm>
            <a:off x="6227763" y="1557338"/>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GB">
                <a:ea typeface="宋体" panose="02010600030101010101" pitchFamily="2" charset="-122"/>
              </a:rPr>
              <a:t>资产价格崩溃</a:t>
            </a:r>
            <a:endParaRPr lang="zh-CN" altLang="en-US">
              <a:ea typeface="宋体" panose="02010600030101010101" pitchFamily="2" charset="-122"/>
            </a:endParaRPr>
          </a:p>
        </p:txBody>
      </p:sp>
      <p:sp>
        <p:nvSpPr>
          <p:cNvPr id="367626" name="Line 10"/>
          <p:cNvSpPr>
            <a:spLocks noChangeShapeType="1"/>
          </p:cNvSpPr>
          <p:nvPr/>
        </p:nvSpPr>
        <p:spPr bwMode="auto">
          <a:xfrm flipH="1" flipV="1">
            <a:off x="5076825" y="3068638"/>
            <a:ext cx="1871663"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7627" name="Text Box 11"/>
          <p:cNvSpPr txBox="1">
            <a:spLocks noChangeArrowheads="1"/>
          </p:cNvSpPr>
          <p:nvPr/>
        </p:nvSpPr>
        <p:spPr bwMode="auto">
          <a:xfrm>
            <a:off x="6948488" y="3860800"/>
            <a:ext cx="1979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GB">
                <a:ea typeface="宋体" panose="02010600030101010101" pitchFamily="2" charset="-122"/>
              </a:rPr>
              <a:t>中国经济放缓</a:t>
            </a:r>
            <a:endParaRPr lang="zh-CN" altLang="en-US">
              <a:ea typeface="宋体" panose="02010600030101010101" pitchFamily="2" charset="-122"/>
            </a:endParaRPr>
          </a:p>
        </p:txBody>
      </p:sp>
      <p:sp>
        <p:nvSpPr>
          <p:cNvPr id="367628" name="Line 12"/>
          <p:cNvSpPr>
            <a:spLocks noChangeShapeType="1"/>
          </p:cNvSpPr>
          <p:nvPr/>
        </p:nvSpPr>
        <p:spPr bwMode="auto">
          <a:xfrm>
            <a:off x="2987675" y="1989138"/>
            <a:ext cx="288925"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7629" name="Text Box 13"/>
          <p:cNvSpPr txBox="1">
            <a:spLocks noChangeArrowheads="1"/>
          </p:cNvSpPr>
          <p:nvPr/>
        </p:nvSpPr>
        <p:spPr bwMode="auto">
          <a:xfrm>
            <a:off x="2555875" y="1412875"/>
            <a:ext cx="1584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GB">
                <a:ea typeface="宋体" panose="02010600030101010101" pitchFamily="2" charset="-122"/>
              </a:rPr>
              <a:t>石油和天然气价格上涨</a:t>
            </a:r>
            <a:endParaRPr lang="zh-CN" altLang="en-US">
              <a:ea typeface="宋体" panose="02010600030101010101" pitchFamily="2" charset="-122"/>
            </a:endParaRPr>
          </a:p>
        </p:txBody>
      </p:sp>
      <p:sp>
        <p:nvSpPr>
          <p:cNvPr id="367630" name="Line 14"/>
          <p:cNvSpPr>
            <a:spLocks noChangeShapeType="1"/>
          </p:cNvSpPr>
          <p:nvPr/>
        </p:nvSpPr>
        <p:spPr bwMode="auto">
          <a:xfrm flipH="1" flipV="1">
            <a:off x="4427538" y="2924175"/>
            <a:ext cx="720725"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7631" name="Text Box 15"/>
          <p:cNvSpPr txBox="1">
            <a:spLocks noChangeArrowheads="1"/>
          </p:cNvSpPr>
          <p:nvPr/>
        </p:nvSpPr>
        <p:spPr bwMode="auto">
          <a:xfrm>
            <a:off x="4932363" y="3860800"/>
            <a:ext cx="1223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GB">
                <a:ea typeface="宋体" panose="02010600030101010101" pitchFamily="2" charset="-122"/>
              </a:rPr>
              <a:t>金融危机</a:t>
            </a:r>
            <a:endParaRPr lang="zh-CN" altLang="en-US">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879475" y="274638"/>
            <a:ext cx="7405688" cy="1055687"/>
          </a:xfrm>
        </p:spPr>
        <p:txBody>
          <a:bodyPr/>
          <a:lstStyle/>
          <a:p>
            <a:r>
              <a:rPr lang="zh-CN" altLang="en-GB" sz="4000" b="1">
                <a:ea typeface="宋体" panose="02010600030101010101" pitchFamily="2" charset="-122"/>
              </a:rPr>
              <a:t>全球死亡比较</a:t>
            </a:r>
            <a:endParaRPr lang="zh-CN" altLang="en-US" sz="4000" b="1">
              <a:ea typeface="宋体" panose="02010600030101010101" pitchFamily="2" charset="-122"/>
            </a:endParaRPr>
          </a:p>
        </p:txBody>
      </p:sp>
      <p:graphicFrame>
        <p:nvGraphicFramePr>
          <p:cNvPr id="280615" name="Group 39"/>
          <p:cNvGraphicFramePr>
            <a:graphicFrameLocks noGrp="1"/>
          </p:cNvGraphicFramePr>
          <p:nvPr>
            <p:ph idx="1"/>
          </p:nvPr>
        </p:nvGraphicFramePr>
        <p:xfrm>
          <a:off x="611188" y="1484313"/>
          <a:ext cx="8280400" cy="4614862"/>
        </p:xfrm>
        <a:graphic>
          <a:graphicData uri="http://schemas.openxmlformats.org/drawingml/2006/table">
            <a:tbl>
              <a:tblPr/>
              <a:tblGrid>
                <a:gridCol w="4691062"/>
                <a:gridCol w="3589338"/>
              </a:tblGrid>
              <a:tr h="5381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GB" sz="3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事件</a:t>
                      </a:r>
                      <a:endParaRPr kumimoji="0" lang="zh-CN" altLang="en-US" sz="3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rgbClr val="D9F1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死亡数量</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rgbClr val="D9F1FF"/>
                    </a:solidFill>
                  </a:tcPr>
                </a:tc>
              </a:tr>
              <a:tr h="13081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GB" sz="2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烟草流行</a:t>
                      </a:r>
                      <a:endParaRPr kumimoji="0" lang="zh-CN" altLang="en-US" sz="2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GB"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GB"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仅二十世纪就有</a:t>
                      </a:r>
                      <a:r>
                        <a:rPr kumimoji="0" lang="en-GB"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1</a:t>
                      </a:r>
                      <a:r>
                        <a:rPr kumimoji="0" lang="zh-CN" altLang="en-GB"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亿人</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r>
              <a:tr h="4492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第二次世界大战</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5</a:t>
                      </a: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千万人</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r>
              <a:tr h="4476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1918</a:t>
                      </a:r>
                      <a:r>
                        <a:rPr kumimoji="0" lang="zh-CN" altLang="en-US" sz="2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年流感大流行</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2-5</a:t>
                      </a: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千万人</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r>
              <a:tr h="4492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第一次世界大战</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1.5</a:t>
                      </a: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千万人</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r>
              <a:tr h="4651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伊波拉病毒 </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1000 – 2000</a:t>
                      </a: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人</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r>
              <a:tr h="8778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非典</a:t>
                      </a: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&lt; 800</a:t>
                      </a:r>
                      <a:r>
                        <a:rPr kumimoji="0" lang="zh-CN" altLang="en-US"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人</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a:t>
                      </a:r>
                      <a:r>
                        <a:rPr kumimoji="0" lang="zh-CN" altLang="en-GB"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大约 </a:t>
                      </a:r>
                      <a:r>
                        <a:rPr kumimoji="0" lang="en-GB"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8000 </a:t>
                      </a:r>
                      <a:r>
                        <a:rPr kumimoji="0" lang="zh-CN" altLang="en-GB"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例</a:t>
                      </a:r>
                      <a:r>
                        <a:rPr kumimoji="0" lang="en-GB"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a:t>
                      </a:r>
                      <a:endParaRPr kumimoji="0" lang="en-US" altLang="zh-CN" sz="2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marL="90000" marR="90000" marT="46800" marB="46800" anchor="ctr" horzOverflow="overflow">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Line 2"/>
          <p:cNvSpPr>
            <a:spLocks noChangeShapeType="1"/>
          </p:cNvSpPr>
          <p:nvPr/>
        </p:nvSpPr>
        <p:spPr bwMode="auto">
          <a:xfrm flipH="1">
            <a:off x="417513" y="1828800"/>
            <a:ext cx="5797550" cy="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03" name="Line 3"/>
          <p:cNvSpPr>
            <a:spLocks noChangeShapeType="1"/>
          </p:cNvSpPr>
          <p:nvPr/>
        </p:nvSpPr>
        <p:spPr bwMode="auto">
          <a:xfrm flipH="1">
            <a:off x="392113" y="4186238"/>
            <a:ext cx="5797550" cy="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04" name="Line 4"/>
          <p:cNvSpPr>
            <a:spLocks noChangeShapeType="1"/>
          </p:cNvSpPr>
          <p:nvPr/>
        </p:nvSpPr>
        <p:spPr bwMode="auto">
          <a:xfrm flipH="1">
            <a:off x="392113" y="2959100"/>
            <a:ext cx="5797550" cy="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05" name="Freeform 5"/>
          <p:cNvSpPr>
            <a:spLocks/>
          </p:cNvSpPr>
          <p:nvPr/>
        </p:nvSpPr>
        <p:spPr bwMode="auto">
          <a:xfrm>
            <a:off x="4572000" y="1752600"/>
            <a:ext cx="619125" cy="3625850"/>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06" name="Freeform 6"/>
          <p:cNvSpPr>
            <a:spLocks/>
          </p:cNvSpPr>
          <p:nvPr/>
        </p:nvSpPr>
        <p:spPr bwMode="auto">
          <a:xfrm>
            <a:off x="5495925" y="1516063"/>
            <a:ext cx="619125" cy="3898900"/>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07" name="Freeform 7"/>
          <p:cNvSpPr>
            <a:spLocks/>
          </p:cNvSpPr>
          <p:nvPr/>
        </p:nvSpPr>
        <p:spPr bwMode="auto">
          <a:xfrm>
            <a:off x="885825" y="2001838"/>
            <a:ext cx="582613" cy="3413125"/>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08" name="Text Box 8"/>
          <p:cNvSpPr txBox="1">
            <a:spLocks noChangeArrowheads="1"/>
          </p:cNvSpPr>
          <p:nvPr/>
        </p:nvSpPr>
        <p:spPr bwMode="auto">
          <a:xfrm>
            <a:off x="323850" y="285750"/>
            <a:ext cx="8139113"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8850">
              <a:defRPr>
                <a:solidFill>
                  <a:schemeClr val="tx1"/>
                </a:solidFill>
                <a:latin typeface="Arial" panose="020B0604020202020204" pitchFamily="34" charset="0"/>
                <a:cs typeface="Arial" panose="020B0604020202020204" pitchFamily="34" charset="0"/>
              </a:defRPr>
            </a:lvl1pPr>
            <a:lvl2pPr marL="477838" defTabSz="958850">
              <a:defRPr>
                <a:solidFill>
                  <a:schemeClr val="tx1"/>
                </a:solidFill>
                <a:latin typeface="Arial" panose="020B0604020202020204" pitchFamily="34" charset="0"/>
                <a:cs typeface="Arial" panose="020B0604020202020204" pitchFamily="34" charset="0"/>
              </a:defRPr>
            </a:lvl2pPr>
            <a:lvl3pPr marL="958850" defTabSz="958850">
              <a:defRPr>
                <a:solidFill>
                  <a:schemeClr val="tx1"/>
                </a:solidFill>
                <a:latin typeface="Arial" panose="020B0604020202020204" pitchFamily="34" charset="0"/>
                <a:cs typeface="Arial" panose="020B0604020202020204" pitchFamily="34" charset="0"/>
              </a:defRPr>
            </a:lvl3pPr>
            <a:lvl4pPr marL="1436688" defTabSz="958850">
              <a:defRPr>
                <a:solidFill>
                  <a:schemeClr val="tx1"/>
                </a:solidFill>
                <a:latin typeface="Arial" panose="020B0604020202020204" pitchFamily="34" charset="0"/>
                <a:cs typeface="Arial" panose="020B0604020202020204" pitchFamily="34" charset="0"/>
              </a:defRPr>
            </a:lvl4pPr>
            <a:lvl5pPr marL="1916113" defTabSz="958850">
              <a:defRPr>
                <a:solidFill>
                  <a:schemeClr val="tx1"/>
                </a:solidFill>
                <a:latin typeface="Arial" panose="020B0604020202020204" pitchFamily="34" charset="0"/>
                <a:cs typeface="Arial" panose="020B0604020202020204" pitchFamily="34" charset="0"/>
              </a:defRPr>
            </a:lvl5pPr>
            <a:lvl6pPr marL="23733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305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877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449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zh-CN" altLang="en-GB" sz="3000" b="1">
                <a:solidFill>
                  <a:srgbClr val="000066"/>
                </a:solidFill>
                <a:ea typeface="宋体" panose="02010600030101010101" pitchFamily="2" charset="-122"/>
              </a:rPr>
              <a:t>非传染性疾病的流行</a:t>
            </a:r>
            <a:r>
              <a:rPr lang="en-GB" sz="3000" b="1">
                <a:solidFill>
                  <a:srgbClr val="000066"/>
                </a:solidFill>
                <a:ea typeface="宋体" panose="02010600030101010101" pitchFamily="2" charset="-122"/>
              </a:rPr>
              <a:t>: </a:t>
            </a:r>
            <a:r>
              <a:rPr lang="zh-CN" altLang="en-GB" sz="3000" b="1">
                <a:solidFill>
                  <a:srgbClr val="000066"/>
                </a:solidFill>
                <a:ea typeface="宋体" panose="02010600030101010101" pitchFamily="2" charset="-122"/>
              </a:rPr>
              <a:t>中国是全球趋势的一部份</a:t>
            </a:r>
            <a:r>
              <a:rPr lang="en-GB" b="1">
                <a:ea typeface="宋体" panose="02010600030101010101" pitchFamily="2" charset="-122"/>
              </a:rPr>
              <a:t> </a:t>
            </a:r>
          </a:p>
          <a:p>
            <a:r>
              <a:rPr lang="zh-CN" altLang="en-GB" sz="2000" b="1">
                <a:ea typeface="宋体" panose="02010600030101010101" pitchFamily="2" charset="-122"/>
              </a:rPr>
              <a:t>占中国总死亡的</a:t>
            </a:r>
            <a:r>
              <a:rPr lang="en-GB" altLang="zh-CN" sz="2000" b="1">
                <a:ea typeface="宋体" panose="02010600030101010101" pitchFamily="2" charset="-122"/>
              </a:rPr>
              <a:t>8</a:t>
            </a:r>
            <a:r>
              <a:rPr lang="en-GB" sz="2000" b="1">
                <a:ea typeface="宋体" panose="02010600030101010101" pitchFamily="2" charset="-122"/>
              </a:rPr>
              <a:t>0%</a:t>
            </a:r>
            <a:r>
              <a:rPr lang="zh-CN" altLang="en-GB" sz="2000" b="1">
                <a:ea typeface="宋体" panose="02010600030101010101" pitchFamily="2" charset="-122"/>
              </a:rPr>
              <a:t>，占伤残调整生命年损失的</a:t>
            </a:r>
            <a:r>
              <a:rPr lang="en-GB" sz="2000" b="1">
                <a:ea typeface="宋体" panose="02010600030101010101" pitchFamily="2" charset="-122"/>
              </a:rPr>
              <a:t> 70%</a:t>
            </a:r>
          </a:p>
          <a:p>
            <a:pPr eaLnBrk="0" hangingPunct="0"/>
            <a:endParaRPr lang="en-GB" sz="2000" b="1"/>
          </a:p>
        </p:txBody>
      </p:sp>
      <p:sp>
        <p:nvSpPr>
          <p:cNvPr id="281609" name="Text Box 9"/>
          <p:cNvSpPr txBox="1">
            <a:spLocks noChangeArrowheads="1"/>
          </p:cNvSpPr>
          <p:nvPr/>
        </p:nvSpPr>
        <p:spPr bwMode="auto">
          <a:xfrm>
            <a:off x="709613" y="5427663"/>
            <a:ext cx="617537"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700" b="1"/>
              <a:t>AFR</a:t>
            </a:r>
          </a:p>
        </p:txBody>
      </p:sp>
      <p:sp>
        <p:nvSpPr>
          <p:cNvPr id="281610" name="Text Box 10"/>
          <p:cNvSpPr txBox="1">
            <a:spLocks noChangeArrowheads="1"/>
          </p:cNvSpPr>
          <p:nvPr/>
        </p:nvSpPr>
        <p:spPr bwMode="auto">
          <a:xfrm>
            <a:off x="1584325" y="5426075"/>
            <a:ext cx="6540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700" b="1"/>
              <a:t>EMR</a:t>
            </a:r>
          </a:p>
        </p:txBody>
      </p:sp>
      <p:sp>
        <p:nvSpPr>
          <p:cNvPr id="281611" name="Text Box 11"/>
          <p:cNvSpPr txBox="1">
            <a:spLocks noChangeArrowheads="1"/>
          </p:cNvSpPr>
          <p:nvPr/>
        </p:nvSpPr>
        <p:spPr bwMode="auto">
          <a:xfrm>
            <a:off x="5326063" y="5426075"/>
            <a:ext cx="630237"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700" b="1"/>
              <a:t>EUR</a:t>
            </a:r>
          </a:p>
        </p:txBody>
      </p:sp>
      <p:sp>
        <p:nvSpPr>
          <p:cNvPr id="281612" name="Text Box 12"/>
          <p:cNvSpPr txBox="1">
            <a:spLocks noChangeArrowheads="1"/>
          </p:cNvSpPr>
          <p:nvPr/>
        </p:nvSpPr>
        <p:spPr bwMode="auto">
          <a:xfrm>
            <a:off x="2392363" y="5426075"/>
            <a:ext cx="7747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700" b="1"/>
              <a:t>SEAR</a:t>
            </a:r>
          </a:p>
        </p:txBody>
      </p:sp>
      <p:sp>
        <p:nvSpPr>
          <p:cNvPr id="281613" name="Text Box 13"/>
          <p:cNvSpPr txBox="1">
            <a:spLocks noChangeArrowheads="1"/>
          </p:cNvSpPr>
          <p:nvPr/>
        </p:nvSpPr>
        <p:spPr bwMode="auto">
          <a:xfrm>
            <a:off x="3419475" y="5426075"/>
            <a:ext cx="67786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700" b="1"/>
              <a:t>WPR</a:t>
            </a:r>
          </a:p>
        </p:txBody>
      </p:sp>
      <p:sp>
        <p:nvSpPr>
          <p:cNvPr id="281614" name="Text Box 14"/>
          <p:cNvSpPr txBox="1">
            <a:spLocks noChangeArrowheads="1"/>
          </p:cNvSpPr>
          <p:nvPr/>
        </p:nvSpPr>
        <p:spPr bwMode="auto">
          <a:xfrm>
            <a:off x="4373563" y="5427663"/>
            <a:ext cx="665162"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700" b="1"/>
              <a:t>AMR</a:t>
            </a:r>
          </a:p>
        </p:txBody>
      </p:sp>
      <p:sp>
        <p:nvSpPr>
          <p:cNvPr id="281615" name="Line 15"/>
          <p:cNvSpPr>
            <a:spLocks noChangeShapeType="1"/>
          </p:cNvSpPr>
          <p:nvPr/>
        </p:nvSpPr>
        <p:spPr bwMode="auto">
          <a:xfrm flipH="1">
            <a:off x="392113" y="5414963"/>
            <a:ext cx="5797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16" name="Line 16"/>
          <p:cNvSpPr>
            <a:spLocks noChangeShapeType="1"/>
          </p:cNvSpPr>
          <p:nvPr/>
        </p:nvSpPr>
        <p:spPr bwMode="auto">
          <a:xfrm flipV="1">
            <a:off x="392113" y="1227138"/>
            <a:ext cx="0" cy="4187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17" name="Text Box 17"/>
          <p:cNvSpPr txBox="1">
            <a:spLocks noChangeArrowheads="1"/>
          </p:cNvSpPr>
          <p:nvPr/>
        </p:nvSpPr>
        <p:spPr bwMode="auto">
          <a:xfrm>
            <a:off x="0" y="4014788"/>
            <a:ext cx="4445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900" b="1"/>
              <a:t>25</a:t>
            </a:r>
          </a:p>
        </p:txBody>
      </p:sp>
      <p:sp>
        <p:nvSpPr>
          <p:cNvPr id="281618" name="Text Box 18"/>
          <p:cNvSpPr txBox="1">
            <a:spLocks noChangeArrowheads="1"/>
          </p:cNvSpPr>
          <p:nvPr/>
        </p:nvSpPr>
        <p:spPr bwMode="auto">
          <a:xfrm>
            <a:off x="15875" y="2787650"/>
            <a:ext cx="4445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900" b="1"/>
              <a:t>50</a:t>
            </a:r>
          </a:p>
        </p:txBody>
      </p:sp>
      <p:sp>
        <p:nvSpPr>
          <p:cNvPr id="281619" name="Text Box 19"/>
          <p:cNvSpPr txBox="1">
            <a:spLocks noChangeArrowheads="1"/>
          </p:cNvSpPr>
          <p:nvPr/>
        </p:nvSpPr>
        <p:spPr bwMode="auto">
          <a:xfrm>
            <a:off x="15875" y="1633538"/>
            <a:ext cx="4445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900" b="1"/>
              <a:t>75</a:t>
            </a:r>
          </a:p>
        </p:txBody>
      </p:sp>
      <p:sp>
        <p:nvSpPr>
          <p:cNvPr id="281620" name="Text Box 20"/>
          <p:cNvSpPr txBox="1">
            <a:spLocks noChangeArrowheads="1"/>
          </p:cNvSpPr>
          <p:nvPr/>
        </p:nvSpPr>
        <p:spPr bwMode="auto">
          <a:xfrm>
            <a:off x="401638" y="1200150"/>
            <a:ext cx="388937"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456" tIns="43727" rIns="87456" bIns="43727">
            <a:spAutoFit/>
          </a:bodyPr>
          <a:lstStyle>
            <a:lvl1pPr defTabSz="874713">
              <a:defRPr>
                <a:solidFill>
                  <a:schemeClr val="tx1"/>
                </a:solidFill>
                <a:latin typeface="Arial" panose="020B0604020202020204" pitchFamily="34" charset="0"/>
                <a:cs typeface="Arial" panose="020B0604020202020204" pitchFamily="34" charset="0"/>
              </a:defRPr>
            </a:lvl1pPr>
            <a:lvl2pPr marL="436563" defTabSz="874713">
              <a:defRPr>
                <a:solidFill>
                  <a:schemeClr val="tx1"/>
                </a:solidFill>
                <a:latin typeface="Arial" panose="020B0604020202020204" pitchFamily="34" charset="0"/>
                <a:cs typeface="Arial" panose="020B0604020202020204" pitchFamily="34" charset="0"/>
              </a:defRPr>
            </a:lvl2pPr>
            <a:lvl3pPr marL="874713" defTabSz="874713">
              <a:defRPr>
                <a:solidFill>
                  <a:schemeClr val="tx1"/>
                </a:solidFill>
                <a:latin typeface="Arial" panose="020B0604020202020204" pitchFamily="34" charset="0"/>
                <a:cs typeface="Arial" panose="020B0604020202020204" pitchFamily="34" charset="0"/>
              </a:defRPr>
            </a:lvl3pPr>
            <a:lvl4pPr marL="1311275" defTabSz="874713">
              <a:defRPr>
                <a:solidFill>
                  <a:schemeClr val="tx1"/>
                </a:solidFill>
                <a:latin typeface="Arial" panose="020B0604020202020204" pitchFamily="34" charset="0"/>
                <a:cs typeface="Arial" panose="020B0604020202020204" pitchFamily="34" charset="0"/>
              </a:defRPr>
            </a:lvl4pPr>
            <a:lvl5pPr marL="1749425" defTabSz="874713">
              <a:defRPr>
                <a:solidFill>
                  <a:schemeClr val="tx1"/>
                </a:solidFill>
                <a:latin typeface="Arial" panose="020B0604020202020204" pitchFamily="34" charset="0"/>
                <a:cs typeface="Arial" panose="020B0604020202020204" pitchFamily="34" charset="0"/>
              </a:defRPr>
            </a:lvl5pPr>
            <a:lvl6pPr marL="22066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6638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1210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578225" defTabSz="8747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GB" sz="1900" b="1"/>
              <a:t>%</a:t>
            </a:r>
          </a:p>
        </p:txBody>
      </p:sp>
      <p:sp>
        <p:nvSpPr>
          <p:cNvPr id="281621" name="Rectangle 21"/>
          <p:cNvSpPr>
            <a:spLocks noChangeArrowheads="1"/>
          </p:cNvSpPr>
          <p:nvPr/>
        </p:nvSpPr>
        <p:spPr bwMode="auto">
          <a:xfrm>
            <a:off x="6356350" y="1524000"/>
            <a:ext cx="2787650" cy="20939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25" name="Freeform 25"/>
          <p:cNvSpPr>
            <a:spLocks/>
          </p:cNvSpPr>
          <p:nvPr/>
        </p:nvSpPr>
        <p:spPr bwMode="auto">
          <a:xfrm>
            <a:off x="5340350" y="5053013"/>
            <a:ext cx="620713" cy="361950"/>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26" name="Freeform 26"/>
          <p:cNvSpPr>
            <a:spLocks/>
          </p:cNvSpPr>
          <p:nvPr/>
        </p:nvSpPr>
        <p:spPr bwMode="auto">
          <a:xfrm>
            <a:off x="6702425" y="2165350"/>
            <a:ext cx="398463" cy="433388"/>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27" name="Freeform 27"/>
          <p:cNvSpPr>
            <a:spLocks/>
          </p:cNvSpPr>
          <p:nvPr/>
        </p:nvSpPr>
        <p:spPr bwMode="auto">
          <a:xfrm>
            <a:off x="693738" y="4362450"/>
            <a:ext cx="620712" cy="1052513"/>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28" name="Freeform 28"/>
          <p:cNvSpPr>
            <a:spLocks/>
          </p:cNvSpPr>
          <p:nvPr/>
        </p:nvSpPr>
        <p:spPr bwMode="auto">
          <a:xfrm>
            <a:off x="1778000" y="2959100"/>
            <a:ext cx="619125" cy="2455863"/>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29" name="Freeform 29"/>
          <p:cNvSpPr>
            <a:spLocks/>
          </p:cNvSpPr>
          <p:nvPr/>
        </p:nvSpPr>
        <p:spPr bwMode="auto">
          <a:xfrm>
            <a:off x="2708275" y="2959100"/>
            <a:ext cx="619125" cy="2455863"/>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0" name="Freeform 30"/>
          <p:cNvSpPr>
            <a:spLocks/>
          </p:cNvSpPr>
          <p:nvPr/>
        </p:nvSpPr>
        <p:spPr bwMode="auto">
          <a:xfrm>
            <a:off x="3636963" y="1804988"/>
            <a:ext cx="619125" cy="3609975"/>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1" name="Freeform 31"/>
          <p:cNvSpPr>
            <a:spLocks/>
          </p:cNvSpPr>
          <p:nvPr/>
        </p:nvSpPr>
        <p:spPr bwMode="auto">
          <a:xfrm>
            <a:off x="6702425" y="1608138"/>
            <a:ext cx="398463" cy="433387"/>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2" name="Freeform 32"/>
          <p:cNvSpPr>
            <a:spLocks/>
          </p:cNvSpPr>
          <p:nvPr/>
        </p:nvSpPr>
        <p:spPr bwMode="auto">
          <a:xfrm>
            <a:off x="1660525" y="3392488"/>
            <a:ext cx="582613" cy="2022475"/>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3" name="Freeform 33"/>
          <p:cNvSpPr>
            <a:spLocks/>
          </p:cNvSpPr>
          <p:nvPr/>
        </p:nvSpPr>
        <p:spPr bwMode="auto">
          <a:xfrm>
            <a:off x="2590800" y="3552825"/>
            <a:ext cx="582613" cy="1862138"/>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4" name="Freeform 34"/>
          <p:cNvSpPr>
            <a:spLocks/>
          </p:cNvSpPr>
          <p:nvPr/>
        </p:nvSpPr>
        <p:spPr bwMode="auto">
          <a:xfrm>
            <a:off x="3519488" y="4764088"/>
            <a:ext cx="582612" cy="650875"/>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5" name="Freeform 35"/>
          <p:cNvSpPr>
            <a:spLocks/>
          </p:cNvSpPr>
          <p:nvPr/>
        </p:nvSpPr>
        <p:spPr bwMode="auto">
          <a:xfrm>
            <a:off x="4449763" y="4729163"/>
            <a:ext cx="582612" cy="685800"/>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6" name="Freeform 36"/>
          <p:cNvSpPr>
            <a:spLocks/>
          </p:cNvSpPr>
          <p:nvPr/>
        </p:nvSpPr>
        <p:spPr bwMode="auto">
          <a:xfrm>
            <a:off x="5222875" y="5126038"/>
            <a:ext cx="582613" cy="288925"/>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7" name="Freeform 37"/>
          <p:cNvSpPr>
            <a:spLocks/>
          </p:cNvSpPr>
          <p:nvPr/>
        </p:nvSpPr>
        <p:spPr bwMode="auto">
          <a:xfrm>
            <a:off x="6702425" y="2814638"/>
            <a:ext cx="398463" cy="433387"/>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C0C0C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8" name="Freeform 38"/>
          <p:cNvSpPr>
            <a:spLocks/>
          </p:cNvSpPr>
          <p:nvPr/>
        </p:nvSpPr>
        <p:spPr bwMode="auto">
          <a:xfrm>
            <a:off x="538163" y="5121275"/>
            <a:ext cx="619125" cy="293688"/>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39" name="Freeform 39"/>
          <p:cNvSpPr>
            <a:spLocks/>
          </p:cNvSpPr>
          <p:nvPr/>
        </p:nvSpPr>
        <p:spPr bwMode="auto">
          <a:xfrm>
            <a:off x="3327400" y="4924425"/>
            <a:ext cx="619125" cy="490538"/>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40" name="Freeform 40"/>
          <p:cNvSpPr>
            <a:spLocks/>
          </p:cNvSpPr>
          <p:nvPr/>
        </p:nvSpPr>
        <p:spPr bwMode="auto">
          <a:xfrm>
            <a:off x="1460500" y="4981575"/>
            <a:ext cx="619125" cy="433388"/>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41" name="Freeform 41"/>
          <p:cNvSpPr>
            <a:spLocks/>
          </p:cNvSpPr>
          <p:nvPr/>
        </p:nvSpPr>
        <p:spPr bwMode="auto">
          <a:xfrm>
            <a:off x="2414588" y="4981575"/>
            <a:ext cx="619125" cy="433388"/>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42" name="Freeform 42"/>
          <p:cNvSpPr>
            <a:spLocks/>
          </p:cNvSpPr>
          <p:nvPr/>
        </p:nvSpPr>
        <p:spPr bwMode="auto">
          <a:xfrm>
            <a:off x="4281488" y="4994275"/>
            <a:ext cx="619125" cy="420688"/>
          </a:xfrm>
          <a:custGeom>
            <a:avLst/>
            <a:gdLst>
              <a:gd name="T0" fmla="*/ 419 w 685"/>
              <a:gd name="T1" fmla="*/ 378 h 1824"/>
              <a:gd name="T2" fmla="*/ 478 w 685"/>
              <a:gd name="T3" fmla="*/ 380 h 1824"/>
              <a:gd name="T4" fmla="*/ 531 w 685"/>
              <a:gd name="T5" fmla="*/ 392 h 1824"/>
              <a:gd name="T6" fmla="*/ 582 w 685"/>
              <a:gd name="T7" fmla="*/ 422 h 1824"/>
              <a:gd name="T8" fmla="*/ 639 w 685"/>
              <a:gd name="T9" fmla="*/ 501 h 1824"/>
              <a:gd name="T10" fmla="*/ 677 w 685"/>
              <a:gd name="T11" fmla="*/ 687 h 1824"/>
              <a:gd name="T12" fmla="*/ 683 w 685"/>
              <a:gd name="T13" fmla="*/ 910 h 1824"/>
              <a:gd name="T14" fmla="*/ 654 w 685"/>
              <a:gd name="T15" fmla="*/ 1093 h 1824"/>
              <a:gd name="T16" fmla="*/ 615 w 685"/>
              <a:gd name="T17" fmla="*/ 1155 h 1824"/>
              <a:gd name="T18" fmla="*/ 588 w 685"/>
              <a:gd name="T19" fmla="*/ 1175 h 1824"/>
              <a:gd name="T20" fmla="*/ 557 w 685"/>
              <a:gd name="T21" fmla="*/ 1190 h 1824"/>
              <a:gd name="T22" fmla="*/ 522 w 685"/>
              <a:gd name="T23" fmla="*/ 1201 h 1824"/>
              <a:gd name="T24" fmla="*/ 504 w 685"/>
              <a:gd name="T25" fmla="*/ 1824 h 1824"/>
              <a:gd name="T26" fmla="*/ 178 w 685"/>
              <a:gd name="T27" fmla="*/ 1205 h 1824"/>
              <a:gd name="T28" fmla="*/ 125 w 685"/>
              <a:gd name="T29" fmla="*/ 1187 h 1824"/>
              <a:gd name="T30" fmla="*/ 72 w 685"/>
              <a:gd name="T31" fmla="*/ 1157 h 1824"/>
              <a:gd name="T32" fmla="*/ 33 w 685"/>
              <a:gd name="T33" fmla="*/ 1115 h 1824"/>
              <a:gd name="T34" fmla="*/ 17 w 685"/>
              <a:gd name="T35" fmla="*/ 1061 h 1824"/>
              <a:gd name="T36" fmla="*/ 13 w 685"/>
              <a:gd name="T37" fmla="*/ 964 h 1824"/>
              <a:gd name="T38" fmla="*/ 6 w 685"/>
              <a:gd name="T39" fmla="*/ 855 h 1824"/>
              <a:gd name="T40" fmla="*/ 0 w 685"/>
              <a:gd name="T41" fmla="*/ 741 h 1824"/>
              <a:gd name="T42" fmla="*/ 8 w 685"/>
              <a:gd name="T43" fmla="*/ 630 h 1824"/>
              <a:gd name="T44" fmla="*/ 30 w 685"/>
              <a:gd name="T45" fmla="*/ 532 h 1824"/>
              <a:gd name="T46" fmla="*/ 74 w 685"/>
              <a:gd name="T47" fmla="*/ 451 h 1824"/>
              <a:gd name="T48" fmla="*/ 149 w 685"/>
              <a:gd name="T49" fmla="*/ 398 h 1824"/>
              <a:gd name="T50" fmla="*/ 260 w 685"/>
              <a:gd name="T51" fmla="*/ 378 h 1824"/>
              <a:gd name="T52" fmla="*/ 277 w 685"/>
              <a:gd name="T53" fmla="*/ 378 h 1824"/>
              <a:gd name="T54" fmla="*/ 297 w 685"/>
              <a:gd name="T55" fmla="*/ 378 h 1824"/>
              <a:gd name="T56" fmla="*/ 301 w 685"/>
              <a:gd name="T57" fmla="*/ 372 h 1824"/>
              <a:gd name="T58" fmla="*/ 304 w 685"/>
              <a:gd name="T59" fmla="*/ 368 h 1824"/>
              <a:gd name="T60" fmla="*/ 191 w 685"/>
              <a:gd name="T61" fmla="*/ 284 h 1824"/>
              <a:gd name="T62" fmla="*/ 165 w 685"/>
              <a:gd name="T63" fmla="*/ 160 h 1824"/>
              <a:gd name="T64" fmla="*/ 218 w 685"/>
              <a:gd name="T65" fmla="*/ 48 h 1824"/>
              <a:gd name="T66" fmla="*/ 346 w 685"/>
              <a:gd name="T67" fmla="*/ 0 h 1824"/>
              <a:gd name="T68" fmla="*/ 476 w 685"/>
              <a:gd name="T69" fmla="*/ 52 h 1824"/>
              <a:gd name="T70" fmla="*/ 529 w 685"/>
              <a:gd name="T71" fmla="*/ 168 h 1824"/>
              <a:gd name="T72" fmla="*/ 500 w 685"/>
              <a:gd name="T73" fmla="*/ 293 h 1824"/>
              <a:gd name="T74" fmla="*/ 383 w 685"/>
              <a:gd name="T75" fmla="*/ 368 h 1824"/>
              <a:gd name="T76" fmla="*/ 387 w 685"/>
              <a:gd name="T77" fmla="*/ 374 h 1824"/>
              <a:gd name="T78" fmla="*/ 388 w 685"/>
              <a:gd name="T79" fmla="*/ 378 h 1824"/>
              <a:gd name="T80" fmla="*/ 388 w 685"/>
              <a:gd name="T81" fmla="*/ 37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5" h="1824">
                <a:moveTo>
                  <a:pt x="388" y="378"/>
                </a:moveTo>
                <a:lnTo>
                  <a:pt x="419" y="378"/>
                </a:lnTo>
                <a:lnTo>
                  <a:pt x="451" y="378"/>
                </a:lnTo>
                <a:lnTo>
                  <a:pt x="478" y="380"/>
                </a:lnTo>
                <a:lnTo>
                  <a:pt x="505" y="383"/>
                </a:lnTo>
                <a:lnTo>
                  <a:pt x="531" y="392"/>
                </a:lnTo>
                <a:lnTo>
                  <a:pt x="557" y="403"/>
                </a:lnTo>
                <a:lnTo>
                  <a:pt x="582" y="422"/>
                </a:lnTo>
                <a:lnTo>
                  <a:pt x="608" y="446"/>
                </a:lnTo>
                <a:lnTo>
                  <a:pt x="639" y="501"/>
                </a:lnTo>
                <a:lnTo>
                  <a:pt x="663" y="584"/>
                </a:lnTo>
                <a:lnTo>
                  <a:pt x="677" y="687"/>
                </a:lnTo>
                <a:lnTo>
                  <a:pt x="685" y="798"/>
                </a:lnTo>
                <a:lnTo>
                  <a:pt x="683" y="910"/>
                </a:lnTo>
                <a:lnTo>
                  <a:pt x="674" y="1011"/>
                </a:lnTo>
                <a:lnTo>
                  <a:pt x="654" y="1093"/>
                </a:lnTo>
                <a:lnTo>
                  <a:pt x="626" y="1144"/>
                </a:lnTo>
                <a:lnTo>
                  <a:pt x="615" y="1155"/>
                </a:lnTo>
                <a:lnTo>
                  <a:pt x="602" y="1166"/>
                </a:lnTo>
                <a:lnTo>
                  <a:pt x="588" y="1175"/>
                </a:lnTo>
                <a:lnTo>
                  <a:pt x="573" y="1183"/>
                </a:lnTo>
                <a:lnTo>
                  <a:pt x="557" y="1190"/>
                </a:lnTo>
                <a:lnTo>
                  <a:pt x="540" y="1196"/>
                </a:lnTo>
                <a:lnTo>
                  <a:pt x="522" y="1201"/>
                </a:lnTo>
                <a:lnTo>
                  <a:pt x="504" y="1205"/>
                </a:lnTo>
                <a:lnTo>
                  <a:pt x="504" y="1824"/>
                </a:lnTo>
                <a:lnTo>
                  <a:pt x="178" y="1824"/>
                </a:lnTo>
                <a:lnTo>
                  <a:pt x="178" y="1205"/>
                </a:lnTo>
                <a:lnTo>
                  <a:pt x="152" y="1198"/>
                </a:lnTo>
                <a:lnTo>
                  <a:pt x="125" y="1187"/>
                </a:lnTo>
                <a:lnTo>
                  <a:pt x="97" y="1174"/>
                </a:lnTo>
                <a:lnTo>
                  <a:pt x="72" y="1157"/>
                </a:lnTo>
                <a:lnTo>
                  <a:pt x="50" y="1137"/>
                </a:lnTo>
                <a:lnTo>
                  <a:pt x="33" y="1115"/>
                </a:lnTo>
                <a:lnTo>
                  <a:pt x="21" y="1089"/>
                </a:lnTo>
                <a:lnTo>
                  <a:pt x="17" y="1061"/>
                </a:lnTo>
                <a:lnTo>
                  <a:pt x="15" y="1015"/>
                </a:lnTo>
                <a:lnTo>
                  <a:pt x="13" y="964"/>
                </a:lnTo>
                <a:lnTo>
                  <a:pt x="10" y="910"/>
                </a:lnTo>
                <a:lnTo>
                  <a:pt x="6" y="855"/>
                </a:lnTo>
                <a:lnTo>
                  <a:pt x="2" y="798"/>
                </a:lnTo>
                <a:lnTo>
                  <a:pt x="0" y="741"/>
                </a:lnTo>
                <a:lnTo>
                  <a:pt x="2" y="685"/>
                </a:lnTo>
                <a:lnTo>
                  <a:pt x="8" y="630"/>
                </a:lnTo>
                <a:lnTo>
                  <a:pt x="15" y="580"/>
                </a:lnTo>
                <a:lnTo>
                  <a:pt x="30" y="532"/>
                </a:lnTo>
                <a:lnTo>
                  <a:pt x="48" y="488"/>
                </a:lnTo>
                <a:lnTo>
                  <a:pt x="74" y="451"/>
                </a:lnTo>
                <a:lnTo>
                  <a:pt x="107" y="420"/>
                </a:lnTo>
                <a:lnTo>
                  <a:pt x="149" y="398"/>
                </a:lnTo>
                <a:lnTo>
                  <a:pt x="200" y="383"/>
                </a:lnTo>
                <a:lnTo>
                  <a:pt x="260" y="378"/>
                </a:lnTo>
                <a:lnTo>
                  <a:pt x="269" y="378"/>
                </a:lnTo>
                <a:lnTo>
                  <a:pt x="277" y="378"/>
                </a:lnTo>
                <a:lnTo>
                  <a:pt x="286" y="378"/>
                </a:lnTo>
                <a:lnTo>
                  <a:pt x="297" y="378"/>
                </a:lnTo>
                <a:lnTo>
                  <a:pt x="297" y="376"/>
                </a:lnTo>
                <a:lnTo>
                  <a:pt x="301" y="372"/>
                </a:lnTo>
                <a:lnTo>
                  <a:pt x="302" y="370"/>
                </a:lnTo>
                <a:lnTo>
                  <a:pt x="304" y="368"/>
                </a:lnTo>
                <a:lnTo>
                  <a:pt x="236" y="335"/>
                </a:lnTo>
                <a:lnTo>
                  <a:pt x="191" y="284"/>
                </a:lnTo>
                <a:lnTo>
                  <a:pt x="169" y="225"/>
                </a:lnTo>
                <a:lnTo>
                  <a:pt x="165" y="160"/>
                </a:lnTo>
                <a:lnTo>
                  <a:pt x="183" y="99"/>
                </a:lnTo>
                <a:lnTo>
                  <a:pt x="218" y="48"/>
                </a:lnTo>
                <a:lnTo>
                  <a:pt x="273" y="13"/>
                </a:lnTo>
                <a:lnTo>
                  <a:pt x="346" y="0"/>
                </a:lnTo>
                <a:lnTo>
                  <a:pt x="419" y="15"/>
                </a:lnTo>
                <a:lnTo>
                  <a:pt x="476" y="52"/>
                </a:lnTo>
                <a:lnTo>
                  <a:pt x="513" y="105"/>
                </a:lnTo>
                <a:lnTo>
                  <a:pt x="529" y="168"/>
                </a:lnTo>
                <a:lnTo>
                  <a:pt x="524" y="232"/>
                </a:lnTo>
                <a:lnTo>
                  <a:pt x="500" y="293"/>
                </a:lnTo>
                <a:lnTo>
                  <a:pt x="452" y="341"/>
                </a:lnTo>
                <a:lnTo>
                  <a:pt x="383" y="368"/>
                </a:lnTo>
                <a:lnTo>
                  <a:pt x="385" y="370"/>
                </a:lnTo>
                <a:lnTo>
                  <a:pt x="387" y="374"/>
                </a:lnTo>
                <a:lnTo>
                  <a:pt x="388" y="376"/>
                </a:lnTo>
                <a:lnTo>
                  <a:pt x="388" y="378"/>
                </a:lnTo>
                <a:lnTo>
                  <a:pt x="388" y="378"/>
                </a:lnTo>
                <a:lnTo>
                  <a:pt x="388" y="378"/>
                </a:lnTo>
                <a:close/>
              </a:path>
            </a:pathLst>
          </a:cu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1643" name="Oval 43"/>
          <p:cNvSpPr>
            <a:spLocks noChangeArrowheads="1"/>
          </p:cNvSpPr>
          <p:nvPr/>
        </p:nvSpPr>
        <p:spPr bwMode="auto">
          <a:xfrm>
            <a:off x="3284538" y="1600200"/>
            <a:ext cx="1143000" cy="4343400"/>
          </a:xfrm>
          <a:prstGeom prst="ellipse">
            <a:avLst/>
          </a:prstGeom>
          <a:noFill/>
          <a:ln w="5715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1645" name="Text Box 45"/>
          <p:cNvSpPr txBox="1">
            <a:spLocks noChangeArrowheads="1"/>
          </p:cNvSpPr>
          <p:nvPr/>
        </p:nvSpPr>
        <p:spPr bwMode="auto">
          <a:xfrm>
            <a:off x="7092950" y="1628775"/>
            <a:ext cx="13335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8850">
              <a:defRPr>
                <a:solidFill>
                  <a:schemeClr val="tx1"/>
                </a:solidFill>
                <a:latin typeface="Arial" panose="020B0604020202020204" pitchFamily="34" charset="0"/>
                <a:cs typeface="Arial" panose="020B0604020202020204" pitchFamily="34" charset="0"/>
              </a:defRPr>
            </a:lvl1pPr>
            <a:lvl2pPr marL="477838" defTabSz="958850">
              <a:defRPr>
                <a:solidFill>
                  <a:schemeClr val="tx1"/>
                </a:solidFill>
                <a:latin typeface="Arial" panose="020B0604020202020204" pitchFamily="34" charset="0"/>
                <a:cs typeface="Arial" panose="020B0604020202020204" pitchFamily="34" charset="0"/>
              </a:defRPr>
            </a:lvl2pPr>
            <a:lvl3pPr marL="958850" defTabSz="958850">
              <a:defRPr>
                <a:solidFill>
                  <a:schemeClr val="tx1"/>
                </a:solidFill>
                <a:latin typeface="Arial" panose="020B0604020202020204" pitchFamily="34" charset="0"/>
                <a:cs typeface="Arial" panose="020B0604020202020204" pitchFamily="34" charset="0"/>
              </a:defRPr>
            </a:lvl3pPr>
            <a:lvl4pPr marL="1436688" defTabSz="958850">
              <a:defRPr>
                <a:solidFill>
                  <a:schemeClr val="tx1"/>
                </a:solidFill>
                <a:latin typeface="Arial" panose="020B0604020202020204" pitchFamily="34" charset="0"/>
                <a:cs typeface="Arial" panose="020B0604020202020204" pitchFamily="34" charset="0"/>
              </a:defRPr>
            </a:lvl4pPr>
            <a:lvl5pPr marL="1916113" defTabSz="958850">
              <a:defRPr>
                <a:solidFill>
                  <a:schemeClr val="tx1"/>
                </a:solidFill>
                <a:latin typeface="Arial" panose="020B0604020202020204" pitchFamily="34" charset="0"/>
                <a:cs typeface="Arial" panose="020B0604020202020204" pitchFamily="34" charset="0"/>
              </a:defRPr>
            </a:lvl5pPr>
            <a:lvl6pPr marL="23733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305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877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449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zh-CN" altLang="en-GB" sz="1500" b="1">
                <a:latin typeface="Arial Narrow" panose="020B0606020202030204" pitchFamily="34" charset="0"/>
                <a:ea typeface="宋体" panose="02010600030101010101" pitchFamily="2" charset="-122"/>
              </a:rPr>
              <a:t>非传染性疾病</a:t>
            </a:r>
            <a:endParaRPr lang="en-GB" altLang="zh-CN" sz="1500" b="1">
              <a:latin typeface="Arial Narrow" panose="020B0606020202030204" pitchFamily="34" charset="0"/>
              <a:ea typeface="宋体" panose="02010600030101010101" pitchFamily="2" charset="-122"/>
            </a:endParaRPr>
          </a:p>
        </p:txBody>
      </p:sp>
      <p:sp>
        <p:nvSpPr>
          <p:cNvPr id="281646" name="Text Box 46"/>
          <p:cNvSpPr txBox="1">
            <a:spLocks noChangeArrowheads="1"/>
          </p:cNvSpPr>
          <p:nvPr/>
        </p:nvSpPr>
        <p:spPr bwMode="auto">
          <a:xfrm>
            <a:off x="7096125" y="2217738"/>
            <a:ext cx="5715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8850">
              <a:defRPr>
                <a:solidFill>
                  <a:schemeClr val="tx1"/>
                </a:solidFill>
                <a:latin typeface="Arial" panose="020B0604020202020204" pitchFamily="34" charset="0"/>
                <a:cs typeface="Arial" panose="020B0604020202020204" pitchFamily="34" charset="0"/>
              </a:defRPr>
            </a:lvl1pPr>
            <a:lvl2pPr marL="477838" defTabSz="958850">
              <a:defRPr>
                <a:solidFill>
                  <a:schemeClr val="tx1"/>
                </a:solidFill>
                <a:latin typeface="Arial" panose="020B0604020202020204" pitchFamily="34" charset="0"/>
                <a:cs typeface="Arial" panose="020B0604020202020204" pitchFamily="34" charset="0"/>
              </a:defRPr>
            </a:lvl2pPr>
            <a:lvl3pPr marL="958850" defTabSz="958850">
              <a:defRPr>
                <a:solidFill>
                  <a:schemeClr val="tx1"/>
                </a:solidFill>
                <a:latin typeface="Arial" panose="020B0604020202020204" pitchFamily="34" charset="0"/>
                <a:cs typeface="Arial" panose="020B0604020202020204" pitchFamily="34" charset="0"/>
              </a:defRPr>
            </a:lvl3pPr>
            <a:lvl4pPr marL="1436688" defTabSz="958850">
              <a:defRPr>
                <a:solidFill>
                  <a:schemeClr val="tx1"/>
                </a:solidFill>
                <a:latin typeface="Arial" panose="020B0604020202020204" pitchFamily="34" charset="0"/>
                <a:cs typeface="Arial" panose="020B0604020202020204" pitchFamily="34" charset="0"/>
              </a:defRPr>
            </a:lvl4pPr>
            <a:lvl5pPr marL="1916113" defTabSz="958850">
              <a:defRPr>
                <a:solidFill>
                  <a:schemeClr val="tx1"/>
                </a:solidFill>
                <a:latin typeface="Arial" panose="020B0604020202020204" pitchFamily="34" charset="0"/>
                <a:cs typeface="Arial" panose="020B0604020202020204" pitchFamily="34" charset="0"/>
              </a:defRPr>
            </a:lvl5pPr>
            <a:lvl6pPr marL="23733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305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877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449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zh-CN" altLang="en-GB" sz="1500" b="1">
                <a:latin typeface="Arial Narrow" panose="020B0606020202030204" pitchFamily="34" charset="0"/>
                <a:ea typeface="宋体" panose="02010600030101010101" pitchFamily="2" charset="-122"/>
              </a:rPr>
              <a:t>伤害</a:t>
            </a:r>
          </a:p>
        </p:txBody>
      </p:sp>
      <p:sp>
        <p:nvSpPr>
          <p:cNvPr id="281647" name="Text Box 47"/>
          <p:cNvSpPr txBox="1">
            <a:spLocks noChangeArrowheads="1"/>
          </p:cNvSpPr>
          <p:nvPr/>
        </p:nvSpPr>
        <p:spPr bwMode="auto">
          <a:xfrm>
            <a:off x="7092950" y="2708275"/>
            <a:ext cx="20510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spAutoFit/>
          </a:bodyPr>
          <a:lstStyle>
            <a:lvl1pPr defTabSz="958850">
              <a:defRPr>
                <a:solidFill>
                  <a:schemeClr val="tx1"/>
                </a:solidFill>
                <a:latin typeface="Arial" panose="020B0604020202020204" pitchFamily="34" charset="0"/>
                <a:cs typeface="Arial" panose="020B0604020202020204" pitchFamily="34" charset="0"/>
              </a:defRPr>
            </a:lvl1pPr>
            <a:lvl2pPr marL="477838" defTabSz="958850">
              <a:defRPr>
                <a:solidFill>
                  <a:schemeClr val="tx1"/>
                </a:solidFill>
                <a:latin typeface="Arial" panose="020B0604020202020204" pitchFamily="34" charset="0"/>
                <a:cs typeface="Arial" panose="020B0604020202020204" pitchFamily="34" charset="0"/>
              </a:defRPr>
            </a:lvl2pPr>
            <a:lvl3pPr marL="958850" defTabSz="958850">
              <a:defRPr>
                <a:solidFill>
                  <a:schemeClr val="tx1"/>
                </a:solidFill>
                <a:latin typeface="Arial" panose="020B0604020202020204" pitchFamily="34" charset="0"/>
                <a:cs typeface="Arial" panose="020B0604020202020204" pitchFamily="34" charset="0"/>
              </a:defRPr>
            </a:lvl3pPr>
            <a:lvl4pPr marL="1436688" defTabSz="958850">
              <a:defRPr>
                <a:solidFill>
                  <a:schemeClr val="tx1"/>
                </a:solidFill>
                <a:latin typeface="Arial" panose="020B0604020202020204" pitchFamily="34" charset="0"/>
                <a:cs typeface="Arial" panose="020B0604020202020204" pitchFamily="34" charset="0"/>
              </a:defRPr>
            </a:lvl4pPr>
            <a:lvl5pPr marL="1916113" defTabSz="958850">
              <a:defRPr>
                <a:solidFill>
                  <a:schemeClr val="tx1"/>
                </a:solidFill>
                <a:latin typeface="Arial" panose="020B0604020202020204" pitchFamily="34" charset="0"/>
                <a:cs typeface="Arial" panose="020B0604020202020204" pitchFamily="34" charset="0"/>
              </a:defRPr>
            </a:lvl5pPr>
            <a:lvl6pPr marL="23733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8305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877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744913" defTabSz="9588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zh-CN" altLang="en-US" sz="1500" b="1">
                <a:latin typeface="Arial Narrow" panose="020B0606020202030204" pitchFamily="34" charset="0"/>
                <a:ea typeface="宋体" panose="02010600030101010101" pitchFamily="2" charset="-122"/>
              </a:rPr>
              <a:t>传染病，产妇和围产期疾病，营养不良 </a:t>
            </a:r>
            <a:endParaRPr lang="zh-CN" altLang="en-GB" sz="1500" b="1">
              <a:latin typeface="Arial Narrow" panose="020B060602020203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1643"/>
                                        </p:tgtEl>
                                        <p:attrNameLst>
                                          <p:attrName>style.visibility</p:attrName>
                                        </p:attrNameLst>
                                      </p:cBhvr>
                                      <p:to>
                                        <p:strVal val="visible"/>
                                      </p:to>
                                    </p:set>
                                    <p:anim calcmode="lin" valueType="num">
                                      <p:cBhvr additive="base">
                                        <p:cTn id="7" dur="500" fill="hold"/>
                                        <p:tgtEl>
                                          <p:spTgt spid="281643"/>
                                        </p:tgtEl>
                                        <p:attrNameLst>
                                          <p:attrName>ppt_x</p:attrName>
                                        </p:attrNameLst>
                                      </p:cBhvr>
                                      <p:tavLst>
                                        <p:tav tm="0">
                                          <p:val>
                                            <p:strVal val="#ppt_x"/>
                                          </p:val>
                                        </p:tav>
                                        <p:tav tm="100000">
                                          <p:val>
                                            <p:strVal val="#ppt_x"/>
                                          </p:val>
                                        </p:tav>
                                      </p:tavLst>
                                    </p:anim>
                                    <p:anim calcmode="lin" valueType="num">
                                      <p:cBhvr additive="base">
                                        <p:cTn id="8" dur="500" fill="hold"/>
                                        <p:tgtEl>
                                          <p:spTgt spid="281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idx="4294967295"/>
          </p:nvPr>
        </p:nvSpPr>
        <p:spPr>
          <a:xfrm>
            <a:off x="468313" y="115888"/>
            <a:ext cx="8229600" cy="1143000"/>
          </a:xfrm>
        </p:spPr>
        <p:txBody>
          <a:bodyPr/>
          <a:lstStyle/>
          <a:p>
            <a:r>
              <a:rPr lang="zh-CN" altLang="en-GB" sz="4000" b="1">
                <a:ea typeface="宋体" panose="02010600030101010101" pitchFamily="2" charset="-122"/>
              </a:rPr>
              <a:t>烟草流行 </a:t>
            </a:r>
            <a:br>
              <a:rPr lang="zh-CN" altLang="en-GB" sz="4000" b="1">
                <a:ea typeface="宋体" panose="02010600030101010101" pitchFamily="2" charset="-122"/>
              </a:rPr>
            </a:br>
            <a:r>
              <a:rPr lang="zh-CN" altLang="en-GB" sz="4000" b="1">
                <a:solidFill>
                  <a:srgbClr val="FF3300"/>
                </a:solidFill>
                <a:ea typeface="宋体" panose="02010600030101010101" pitchFamily="2" charset="-122"/>
              </a:rPr>
              <a:t>负担的变化</a:t>
            </a:r>
            <a:endParaRPr lang="zh-CN" altLang="en-US" sz="4000" b="1">
              <a:solidFill>
                <a:srgbClr val="FF3300"/>
              </a:solidFill>
              <a:ea typeface="宋体" panose="02010600030101010101" pitchFamily="2" charset="-122"/>
            </a:endParaRPr>
          </a:p>
        </p:txBody>
      </p:sp>
      <p:pic>
        <p:nvPicPr>
          <p:cNvPr id="331779" name="Picture 3"/>
          <p:cNvPicPr>
            <a:picLocks noChangeAspect="1" noChangeArrowheads="1"/>
          </p:cNvPicPr>
          <p:nvPr>
            <p:ph type="body" idx="4294967295"/>
          </p:nvPr>
        </p:nvPicPr>
        <p:blipFill>
          <a:blip r:embed="rId3">
            <a:lum contrast="-8000"/>
            <a:extLst>
              <a:ext uri="{28A0092B-C50C-407E-A947-70E740481C1C}">
                <a14:useLocalDpi xmlns:a14="http://schemas.microsoft.com/office/drawing/2010/main" val="0"/>
              </a:ext>
            </a:extLst>
          </a:blip>
          <a:srcRect/>
          <a:stretch>
            <a:fillRect/>
          </a:stretch>
        </p:blipFill>
        <p:spPr>
          <a:xfrm>
            <a:off x="1403350" y="1557338"/>
            <a:ext cx="6840538" cy="4479925"/>
          </a:xfrm>
          <a:solidFill>
            <a:schemeClr val="bg1"/>
          </a:solidFill>
        </p:spPr>
      </p:pic>
      <p:sp>
        <p:nvSpPr>
          <p:cNvPr id="331780" name="Line 4"/>
          <p:cNvSpPr>
            <a:spLocks noChangeShapeType="1"/>
          </p:cNvSpPr>
          <p:nvPr/>
        </p:nvSpPr>
        <p:spPr bwMode="auto">
          <a:xfrm>
            <a:off x="827088" y="1341438"/>
            <a:ext cx="7561262" cy="0"/>
          </a:xfrm>
          <a:prstGeom prst="line">
            <a:avLst/>
          </a:prstGeom>
          <a:noFill/>
          <a:ln w="34925">
            <a:solidFill>
              <a:srgbClr val="FF66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285" name="Oval 5"/>
          <p:cNvSpPr>
            <a:spLocks noChangeArrowheads="1"/>
          </p:cNvSpPr>
          <p:nvPr/>
        </p:nvSpPr>
        <p:spPr bwMode="auto">
          <a:xfrm>
            <a:off x="7524750" y="3644900"/>
            <a:ext cx="1368425" cy="1368425"/>
          </a:xfrm>
          <a:prstGeom prst="ellipse">
            <a:avLst/>
          </a:prstGeom>
          <a:gradFill rotWithShape="1">
            <a:gsLst>
              <a:gs pos="0">
                <a:schemeClr val="hlink">
                  <a:alpha val="5000"/>
                </a:schemeClr>
              </a:gs>
              <a:gs pos="100000">
                <a:schemeClr val="hlink">
                  <a:gamma/>
                  <a:shade val="16078"/>
                  <a:invGamma/>
                </a:schemeClr>
              </a:gs>
            </a:gsLst>
            <a:lin ang="0" scaled="1"/>
          </a:gradFill>
          <a:ln w="9525">
            <a:noFill/>
            <a:round/>
            <a:headEnd/>
            <a:tailEnd/>
          </a:ln>
          <a:effectLst/>
        </p:spPr>
        <p:txBody>
          <a:bodyPr wrap="none" anchor="ctr"/>
          <a:lstStyle/>
          <a:p>
            <a:pPr>
              <a:defRPr/>
            </a:pPr>
            <a:endParaRPr lang="en-US">
              <a:latin typeface="Arial" charset="0"/>
              <a:cs typeface="Arial" charset="0"/>
            </a:endParaRPr>
          </a:p>
        </p:txBody>
      </p:sp>
      <p:sp>
        <p:nvSpPr>
          <p:cNvPr id="97286" name="Oval 6"/>
          <p:cNvSpPr>
            <a:spLocks noChangeArrowheads="1"/>
          </p:cNvSpPr>
          <p:nvPr/>
        </p:nvSpPr>
        <p:spPr bwMode="auto">
          <a:xfrm>
            <a:off x="7524750" y="4652963"/>
            <a:ext cx="1511300" cy="1439862"/>
          </a:xfrm>
          <a:prstGeom prst="ellipse">
            <a:avLst/>
          </a:prstGeom>
          <a:gradFill rotWithShape="1">
            <a:gsLst>
              <a:gs pos="0">
                <a:schemeClr val="hlink">
                  <a:alpha val="5000"/>
                </a:schemeClr>
              </a:gs>
              <a:gs pos="100000">
                <a:schemeClr val="hlink">
                  <a:gamma/>
                  <a:shade val="16078"/>
                  <a:invGamma/>
                </a:schemeClr>
              </a:gs>
            </a:gsLst>
            <a:lin ang="0" scaled="1"/>
          </a:gradFill>
          <a:ln w="9525">
            <a:noFill/>
            <a:round/>
            <a:headEnd/>
            <a:tailEnd/>
          </a:ln>
          <a:effectLst/>
        </p:spPr>
        <p:txBody>
          <a:bodyPr wrap="none" anchor="ctr"/>
          <a:lstStyle/>
          <a:p>
            <a:pPr>
              <a:defRPr/>
            </a:pPr>
            <a:endParaRPr lang="en-US">
              <a:latin typeface="Arial" charset="0"/>
              <a:cs typeface="Arial" charset="0"/>
            </a:endParaRPr>
          </a:p>
        </p:txBody>
      </p:sp>
      <p:sp>
        <p:nvSpPr>
          <p:cNvPr id="331783" name="Text Box 7"/>
          <p:cNvSpPr txBox="1">
            <a:spLocks noChangeArrowheads="1"/>
          </p:cNvSpPr>
          <p:nvPr/>
        </p:nvSpPr>
        <p:spPr bwMode="auto">
          <a:xfrm>
            <a:off x="1403350" y="1785938"/>
            <a:ext cx="66690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zh-CN" altLang="en-US" sz="2000" b="1">
                <a:ea typeface="宋体" panose="02010600030101010101" pitchFamily="2" charset="-122"/>
              </a:rPr>
              <a:t>从现在到</a:t>
            </a:r>
            <a:r>
              <a:rPr lang="en-US" altLang="zh-CN" sz="2000" b="1">
                <a:ea typeface="宋体" panose="02010600030101010101" pitchFamily="2" charset="-122"/>
              </a:rPr>
              <a:t>2030</a:t>
            </a:r>
            <a:r>
              <a:rPr lang="zh-CN" altLang="en-US" sz="2000" b="1">
                <a:ea typeface="宋体" panose="02010600030101010101" pitchFamily="2" charset="-122"/>
              </a:rPr>
              <a:t>年，烟草将会造成全球超过</a:t>
            </a:r>
            <a:r>
              <a:rPr lang="en-US" altLang="zh-CN" sz="2000" b="1">
                <a:ea typeface="宋体" panose="02010600030101010101" pitchFamily="2" charset="-122"/>
              </a:rPr>
              <a:t>1.75</a:t>
            </a:r>
            <a:r>
              <a:rPr lang="zh-CN" altLang="en-US" sz="2000" b="1">
                <a:ea typeface="宋体" panose="02010600030101010101" pitchFamily="2" charset="-122"/>
              </a:rPr>
              <a:t>亿人死亡</a:t>
            </a:r>
          </a:p>
        </p:txBody>
      </p:sp>
      <p:sp>
        <p:nvSpPr>
          <p:cNvPr id="331784" name="Text Box 8"/>
          <p:cNvSpPr txBox="1">
            <a:spLocks noChangeArrowheads="1"/>
          </p:cNvSpPr>
          <p:nvPr/>
        </p:nvSpPr>
        <p:spPr bwMode="auto">
          <a:xfrm>
            <a:off x="1692275" y="2349500"/>
            <a:ext cx="4751388"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zh-CN" b="1">
                <a:solidFill>
                  <a:srgbClr val="FF7C80"/>
                </a:solidFill>
                <a:ea typeface="宋体" panose="02010600030101010101" pitchFamily="2" charset="-122"/>
              </a:rPr>
              <a:t>2005-2030</a:t>
            </a:r>
            <a:r>
              <a:rPr lang="zh-CN" altLang="en-US" b="1">
                <a:solidFill>
                  <a:srgbClr val="FF7C80"/>
                </a:solidFill>
                <a:ea typeface="宋体" panose="02010600030101010101" pitchFamily="2" charset="-122"/>
              </a:rPr>
              <a:t>年，烟草相关疾病累计死亡人数</a:t>
            </a:r>
          </a:p>
        </p:txBody>
      </p:sp>
      <p:sp>
        <p:nvSpPr>
          <p:cNvPr id="331785" name="Text Box 9"/>
          <p:cNvSpPr txBox="1">
            <a:spLocks noChangeArrowheads="1"/>
          </p:cNvSpPr>
          <p:nvPr/>
        </p:nvSpPr>
        <p:spPr bwMode="auto">
          <a:xfrm>
            <a:off x="3348038" y="2978150"/>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zh-CN" altLang="en-US">
              <a:ea typeface="宋体" panose="02010600030101010101" pitchFamily="2" charset="-122"/>
            </a:endParaRPr>
          </a:p>
        </p:txBody>
      </p:sp>
      <p:sp>
        <p:nvSpPr>
          <p:cNvPr id="331786" name="Text Box 10"/>
          <p:cNvSpPr txBox="1">
            <a:spLocks noChangeArrowheads="1"/>
          </p:cNvSpPr>
          <p:nvPr/>
        </p:nvSpPr>
        <p:spPr bwMode="auto">
          <a:xfrm>
            <a:off x="3276600" y="2857500"/>
            <a:ext cx="863600"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zh-CN" altLang="en-US" sz="1000">
                <a:ea typeface="宋体" panose="02010600030101010101" pitchFamily="2" charset="-122"/>
              </a:rPr>
              <a:t>全世界合计</a:t>
            </a:r>
          </a:p>
        </p:txBody>
      </p:sp>
      <p:sp>
        <p:nvSpPr>
          <p:cNvPr id="331787" name="Text Box 11"/>
          <p:cNvSpPr txBox="1">
            <a:spLocks noChangeArrowheads="1"/>
          </p:cNvSpPr>
          <p:nvPr/>
        </p:nvSpPr>
        <p:spPr bwMode="auto">
          <a:xfrm>
            <a:off x="3276600" y="3135313"/>
            <a:ext cx="1079500"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zh-CN" altLang="en-US" sz="1000">
                <a:ea typeface="宋体" panose="02010600030101010101" pitchFamily="2" charset="-122"/>
              </a:rPr>
              <a:t>发展中国家</a:t>
            </a:r>
          </a:p>
        </p:txBody>
      </p:sp>
      <p:sp>
        <p:nvSpPr>
          <p:cNvPr id="331788" name="Text Box 12"/>
          <p:cNvSpPr txBox="1">
            <a:spLocks noChangeArrowheads="1"/>
          </p:cNvSpPr>
          <p:nvPr/>
        </p:nvSpPr>
        <p:spPr bwMode="auto">
          <a:xfrm>
            <a:off x="3276600" y="3433763"/>
            <a:ext cx="1008063"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zh-CN" altLang="en-US" sz="1000">
                <a:ea typeface="宋体" panose="02010600030101010101" pitchFamily="2" charset="-122"/>
              </a:rPr>
              <a:t>发达国家</a:t>
            </a:r>
          </a:p>
        </p:txBody>
      </p:sp>
      <p:sp>
        <p:nvSpPr>
          <p:cNvPr id="331789" name="Text Box 13"/>
          <p:cNvSpPr txBox="1">
            <a:spLocks noChangeArrowheads="1"/>
          </p:cNvSpPr>
          <p:nvPr/>
        </p:nvSpPr>
        <p:spPr bwMode="auto">
          <a:xfrm>
            <a:off x="1512888" y="2708275"/>
            <a:ext cx="306387" cy="1800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zh-CN" altLang="en-US" sz="800">
                <a:ea typeface="宋体" panose="02010600030101010101" pitchFamily="2" charset="-122"/>
              </a:rPr>
              <a:t>烟草相关疾病死亡累计人数（百万）</a:t>
            </a:r>
            <a:endParaRPr lang="en-US" altLang="zh-CN" sz="800">
              <a:ea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619125" y="274638"/>
            <a:ext cx="7842250" cy="1055687"/>
          </a:xfrm>
        </p:spPr>
        <p:txBody>
          <a:bodyPr/>
          <a:lstStyle/>
          <a:p>
            <a:r>
              <a:rPr lang="zh-CN" altLang="en-GB" sz="3600" b="1">
                <a:ea typeface="宋体" panose="02010600030101010101" pitchFamily="2" charset="-122"/>
              </a:rPr>
              <a:t>烟草使用</a:t>
            </a:r>
            <a:r>
              <a:rPr lang="en-GB" sz="3600" b="1">
                <a:ea typeface="MS PGothic" panose="020B0600070205080204" pitchFamily="34" charset="-128"/>
              </a:rPr>
              <a:t>: </a:t>
            </a:r>
            <a:r>
              <a:rPr lang="zh-CN" altLang="en-GB" sz="3600" b="1">
                <a:ea typeface="宋体" panose="02010600030101010101" pitchFamily="2" charset="-122"/>
              </a:rPr>
              <a:t>非传染性疾病的</a:t>
            </a:r>
            <a:br>
              <a:rPr lang="zh-CN" altLang="en-GB" sz="3600" b="1">
                <a:ea typeface="宋体" panose="02010600030101010101" pitchFamily="2" charset="-122"/>
              </a:rPr>
            </a:br>
            <a:r>
              <a:rPr lang="zh-CN" altLang="en-GB" sz="3600" b="1">
                <a:ea typeface="宋体" panose="02010600030101010101" pitchFamily="2" charset="-122"/>
              </a:rPr>
              <a:t>一个主要可预防的危险因素</a:t>
            </a:r>
            <a:endParaRPr lang="en-US" altLang="zh-CN" sz="3600" b="1">
              <a:ea typeface="宋体" panose="02010600030101010101" pitchFamily="2" charset="-122"/>
            </a:endParaRPr>
          </a:p>
        </p:txBody>
      </p:sp>
      <p:sp>
        <p:nvSpPr>
          <p:cNvPr id="284675" name="Rectangle 3"/>
          <p:cNvSpPr>
            <a:spLocks noChangeArrowheads="1"/>
          </p:cNvSpPr>
          <p:nvPr/>
        </p:nvSpPr>
        <p:spPr bwMode="auto">
          <a:xfrm>
            <a:off x="4284663" y="4221163"/>
            <a:ext cx="4859337" cy="850900"/>
          </a:xfrm>
          <a:prstGeom prst="rect">
            <a:avLst/>
          </a:prstGeom>
          <a:solidFill>
            <a:srgbClr val="FFCC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ea typeface="宋体" panose="02010600030101010101" pitchFamily="2" charset="-122"/>
            </a:endParaRPr>
          </a:p>
        </p:txBody>
      </p:sp>
      <p:sp>
        <p:nvSpPr>
          <p:cNvPr id="284708" name="Rectangle 36"/>
          <p:cNvSpPr>
            <a:spLocks noGrp="1" noChangeArrowheads="1"/>
          </p:cNvSpPr>
          <p:nvPr>
            <p:ph type="body" idx="1"/>
          </p:nvPr>
        </p:nvSpPr>
        <p:spPr>
          <a:xfrm>
            <a:off x="0" y="1341438"/>
            <a:ext cx="4391025" cy="4679950"/>
          </a:xfrm>
          <a:noFill/>
          <a:ln/>
        </p:spPr>
        <p:txBody>
          <a:bodyPr lIns="0" tIns="0" rIns="0" bIns="0"/>
          <a:lstStyle/>
          <a:p>
            <a:endParaRPr lang="en-US" altLang="zh-CN" sz="3500">
              <a:ea typeface="宋体" panose="02010600030101010101" pitchFamily="2" charset="-122"/>
            </a:endParaRPr>
          </a:p>
          <a:p>
            <a:r>
              <a:rPr lang="zh-CN" altLang="en-US" sz="3500">
                <a:ea typeface="宋体" panose="02010600030101010101" pitchFamily="2" charset="-122"/>
              </a:rPr>
              <a:t>主要非传染性疾病</a:t>
            </a:r>
            <a:r>
              <a:rPr lang="en-US" altLang="zh-CN" sz="3500">
                <a:ea typeface="宋体" panose="02010600030101010101" pitchFamily="2" charset="-122"/>
              </a:rPr>
              <a:t>: </a:t>
            </a:r>
          </a:p>
          <a:p>
            <a:endParaRPr lang="en-GB" sz="3500"/>
          </a:p>
          <a:p>
            <a:endParaRPr lang="en-US" altLang="zh-CN" sz="3500">
              <a:ea typeface="宋体" panose="02010600030101010101" pitchFamily="2" charset="-122"/>
            </a:endParaRPr>
          </a:p>
          <a:p>
            <a:pPr>
              <a:spcBef>
                <a:spcPct val="10000"/>
              </a:spcBef>
            </a:pPr>
            <a:r>
              <a:rPr lang="zh-CN" altLang="en-US" sz="3500">
                <a:ea typeface="宋体" panose="02010600030101010101" pitchFamily="2" charset="-122"/>
              </a:rPr>
              <a:t>可预防的危险因素</a:t>
            </a:r>
            <a:r>
              <a:rPr lang="en-US" altLang="zh-CN" sz="3500">
                <a:ea typeface="宋体" panose="02010600030101010101" pitchFamily="2" charset="-122"/>
              </a:rPr>
              <a:t>: </a:t>
            </a:r>
          </a:p>
        </p:txBody>
      </p:sp>
      <p:grpSp>
        <p:nvGrpSpPr>
          <p:cNvPr id="284802" name="Group 130"/>
          <p:cNvGrpSpPr>
            <a:grpSpLocks/>
          </p:cNvGrpSpPr>
          <p:nvPr/>
        </p:nvGrpSpPr>
        <p:grpSpPr bwMode="auto">
          <a:xfrm>
            <a:off x="4284663" y="1773238"/>
            <a:ext cx="4640262" cy="3284537"/>
            <a:chOff x="2699" y="1207"/>
            <a:chExt cx="2923" cy="2069"/>
          </a:xfrm>
        </p:grpSpPr>
        <p:sp>
          <p:nvSpPr>
            <p:cNvPr id="284803" name="Rectangle 131"/>
            <p:cNvSpPr>
              <a:spLocks noChangeArrowheads="1"/>
            </p:cNvSpPr>
            <p:nvPr/>
          </p:nvSpPr>
          <p:spPr bwMode="auto">
            <a:xfrm>
              <a:off x="2765" y="1207"/>
              <a:ext cx="1010"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pPr>
              <a:r>
                <a:rPr lang="zh-CN" altLang="en-US" sz="4000" b="1">
                  <a:solidFill>
                    <a:srgbClr val="FFFF00"/>
                  </a:solidFill>
                  <a:effectLst>
                    <a:outerShdw blurRad="38100" dist="38100" dir="2700000" algn="tl">
                      <a:srgbClr val="000000"/>
                    </a:outerShdw>
                  </a:effectLst>
                  <a:latin typeface="Times New Roman" panose="02020603050405020304" pitchFamily="18" charset="0"/>
                  <a:ea typeface="LiSu" panose="02010509060101010101" pitchFamily="49" charset="-122"/>
                </a:rPr>
                <a:t> </a:t>
              </a:r>
              <a:endParaRPr lang="en-US" altLang="ko-KR" sz="4000" b="1">
                <a:solidFill>
                  <a:srgbClr val="FFFF00"/>
                </a:solidFill>
                <a:effectLst>
                  <a:outerShdw blurRad="38100" dist="38100" dir="2700000" algn="tl">
                    <a:srgbClr val="000000"/>
                  </a:outerShdw>
                </a:effectLst>
                <a:latin typeface="Times New Roman" panose="02020603050405020304" pitchFamily="18" charset="0"/>
                <a:ea typeface="LiSu" panose="02010509060101010101" pitchFamily="49" charset="-122"/>
              </a:endParaRPr>
            </a:p>
          </p:txBody>
        </p:sp>
        <p:sp>
          <p:nvSpPr>
            <p:cNvPr id="284804" name="AutoShape 132"/>
            <p:cNvSpPr>
              <a:spLocks noChangeArrowheads="1"/>
            </p:cNvSpPr>
            <p:nvPr/>
          </p:nvSpPr>
          <p:spPr bwMode="auto">
            <a:xfrm>
              <a:off x="3675" y="1468"/>
              <a:ext cx="316" cy="1290"/>
            </a:xfrm>
            <a:prstGeom prst="triangle">
              <a:avLst>
                <a:gd name="adj" fmla="val 50000"/>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805" name="Oval 133"/>
            <p:cNvSpPr>
              <a:spLocks noChangeArrowheads="1"/>
            </p:cNvSpPr>
            <p:nvPr/>
          </p:nvSpPr>
          <p:spPr bwMode="auto">
            <a:xfrm>
              <a:off x="4230" y="1445"/>
              <a:ext cx="843" cy="495"/>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ea typeface="宋体" panose="02010600030101010101" pitchFamily="2" charset="-122"/>
                </a:rPr>
                <a:t>慢性呼吸</a:t>
              </a:r>
            </a:p>
            <a:p>
              <a:pPr algn="ctr"/>
              <a:r>
                <a:rPr lang="zh-CN" altLang="en-US" sz="1400">
                  <a:ea typeface="宋体" panose="02010600030101010101" pitchFamily="2" charset="-122"/>
                </a:rPr>
                <a:t>系统疾病</a:t>
              </a:r>
              <a:endParaRPr lang="en-US" altLang="zh-CN" sz="1400">
                <a:ea typeface="宋体" panose="02010600030101010101" pitchFamily="2" charset="-122"/>
              </a:endParaRPr>
            </a:p>
          </p:txBody>
        </p:sp>
        <p:sp>
          <p:nvSpPr>
            <p:cNvPr id="284806" name="Oval 134"/>
            <p:cNvSpPr>
              <a:spLocks noChangeArrowheads="1"/>
            </p:cNvSpPr>
            <p:nvPr/>
          </p:nvSpPr>
          <p:spPr bwMode="auto">
            <a:xfrm>
              <a:off x="2699" y="1790"/>
              <a:ext cx="918" cy="414"/>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ea typeface="宋体" panose="02010600030101010101" pitchFamily="2" charset="-122"/>
                </a:rPr>
                <a:t>心血管疾病</a:t>
              </a:r>
              <a:endParaRPr lang="en-US" altLang="zh-CN" sz="1400">
                <a:ea typeface="宋体" panose="02010600030101010101" pitchFamily="2" charset="-122"/>
              </a:endParaRPr>
            </a:p>
          </p:txBody>
        </p:sp>
        <p:sp>
          <p:nvSpPr>
            <p:cNvPr id="284807" name="Oval 135"/>
            <p:cNvSpPr>
              <a:spLocks noChangeArrowheads="1"/>
            </p:cNvSpPr>
            <p:nvPr/>
          </p:nvSpPr>
          <p:spPr bwMode="auto">
            <a:xfrm>
              <a:off x="2699" y="1490"/>
              <a:ext cx="771" cy="232"/>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ea typeface="宋体" panose="02010600030101010101" pitchFamily="2" charset="-122"/>
                </a:rPr>
                <a:t>糖尿病</a:t>
              </a:r>
            </a:p>
          </p:txBody>
        </p:sp>
        <p:sp>
          <p:nvSpPr>
            <p:cNvPr id="284808" name="Line 136"/>
            <p:cNvSpPr>
              <a:spLocks noChangeShapeType="1"/>
            </p:cNvSpPr>
            <p:nvPr/>
          </p:nvSpPr>
          <p:spPr bwMode="auto">
            <a:xfrm>
              <a:off x="2727" y="2740"/>
              <a:ext cx="1406" cy="1"/>
            </a:xfrm>
            <a:prstGeom prst="line">
              <a:avLst/>
            </a:prstGeom>
            <a:noFill/>
            <a:ln w="38100">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8100000" algn="ctr" rotWithShape="0">
                      <a:schemeClr val="bg2"/>
                    </a:outerShdw>
                  </a:effectLst>
                </a14:hiddenEffects>
              </a:ext>
            </a:extLst>
          </p:spPr>
          <p:txBody>
            <a:bodyPr wrap="none" anchor="ctr"/>
            <a:lstStyle/>
            <a:p>
              <a:endParaRPr lang="zh-CN" altLang="en-US"/>
            </a:p>
          </p:txBody>
        </p:sp>
        <p:sp>
          <p:nvSpPr>
            <p:cNvPr id="284809" name="Line 137"/>
            <p:cNvSpPr>
              <a:spLocks noChangeShapeType="1"/>
            </p:cNvSpPr>
            <p:nvPr/>
          </p:nvSpPr>
          <p:spPr bwMode="auto">
            <a:xfrm>
              <a:off x="3427" y="2789"/>
              <a:ext cx="631" cy="1"/>
            </a:xfrm>
            <a:prstGeom prst="line">
              <a:avLst/>
            </a:prstGeom>
            <a:noFill/>
            <a:ln w="9525">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284810" name="Line 138"/>
            <p:cNvSpPr>
              <a:spLocks noChangeShapeType="1"/>
            </p:cNvSpPr>
            <p:nvPr/>
          </p:nvSpPr>
          <p:spPr bwMode="auto">
            <a:xfrm>
              <a:off x="4632" y="2789"/>
              <a:ext cx="990" cy="1"/>
            </a:xfrm>
            <a:prstGeom prst="line">
              <a:avLst/>
            </a:prstGeom>
            <a:noFill/>
            <a:ln w="9525">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284811" name="Line 139"/>
            <p:cNvSpPr>
              <a:spLocks noChangeShapeType="1"/>
            </p:cNvSpPr>
            <p:nvPr/>
          </p:nvSpPr>
          <p:spPr bwMode="auto">
            <a:xfrm>
              <a:off x="2764" y="2765"/>
              <a:ext cx="976" cy="1"/>
            </a:xfrm>
            <a:prstGeom prst="line">
              <a:avLst/>
            </a:prstGeom>
            <a:noFill/>
            <a:ln w="9525">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zh-CN" altLang="en-US"/>
            </a:p>
          </p:txBody>
        </p:sp>
        <p:sp>
          <p:nvSpPr>
            <p:cNvPr id="284812" name="AutoShape 140"/>
            <p:cNvSpPr>
              <a:spLocks noChangeArrowheads="1"/>
            </p:cNvSpPr>
            <p:nvPr/>
          </p:nvSpPr>
          <p:spPr bwMode="auto">
            <a:xfrm rot="-17226088">
              <a:off x="3546" y="2548"/>
              <a:ext cx="72" cy="488"/>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813" name="AutoShape 141"/>
            <p:cNvSpPr>
              <a:spLocks noChangeArrowheads="1"/>
            </p:cNvSpPr>
            <p:nvPr/>
          </p:nvSpPr>
          <p:spPr bwMode="auto">
            <a:xfrm rot="3113644">
              <a:off x="3563" y="2646"/>
              <a:ext cx="86" cy="488"/>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814" name="AutoShape 142"/>
            <p:cNvSpPr>
              <a:spLocks noChangeArrowheads="1"/>
            </p:cNvSpPr>
            <p:nvPr/>
          </p:nvSpPr>
          <p:spPr bwMode="auto">
            <a:xfrm rot="21740295">
              <a:off x="3796" y="2709"/>
              <a:ext cx="96" cy="414"/>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815" name="AutoShape 143"/>
            <p:cNvSpPr>
              <a:spLocks noChangeArrowheads="1"/>
            </p:cNvSpPr>
            <p:nvPr/>
          </p:nvSpPr>
          <p:spPr bwMode="auto">
            <a:xfrm rot="19970153">
              <a:off x="3964" y="2687"/>
              <a:ext cx="97" cy="413"/>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816" name="AutoShape 144"/>
            <p:cNvSpPr>
              <a:spLocks noChangeArrowheads="1"/>
            </p:cNvSpPr>
            <p:nvPr/>
          </p:nvSpPr>
          <p:spPr bwMode="auto">
            <a:xfrm rot="17585669">
              <a:off x="4160" y="2582"/>
              <a:ext cx="48" cy="488"/>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817" name="Oval 145"/>
            <p:cNvSpPr>
              <a:spLocks noChangeArrowheads="1"/>
            </p:cNvSpPr>
            <p:nvPr/>
          </p:nvSpPr>
          <p:spPr bwMode="auto">
            <a:xfrm>
              <a:off x="3410" y="1284"/>
              <a:ext cx="868" cy="273"/>
            </a:xfrm>
            <a:prstGeom prst="ellipse">
              <a:avLst/>
            </a:prstGeom>
            <a:solidFill>
              <a:srgbClr val="99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ea typeface="宋体" panose="02010600030101010101" pitchFamily="2" charset="-122"/>
                </a:rPr>
                <a:t>肿瘤</a:t>
              </a:r>
            </a:p>
          </p:txBody>
        </p:sp>
        <p:sp>
          <p:nvSpPr>
            <p:cNvPr id="284818" name="Text Box 146"/>
            <p:cNvSpPr txBox="1">
              <a:spLocks noChangeArrowheads="1"/>
            </p:cNvSpPr>
            <p:nvPr/>
          </p:nvSpPr>
          <p:spPr bwMode="auto">
            <a:xfrm>
              <a:off x="3270" y="2059"/>
              <a:ext cx="77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zh-CN" sz="2800" b="1">
                  <a:solidFill>
                    <a:srgbClr val="660066"/>
                  </a:solidFill>
                  <a:latin typeface="Times New Roman" panose="02020603050405020304" pitchFamily="18" charset="0"/>
                  <a:ea typeface="굴림" pitchFamily="34" charset="-127"/>
                </a:rPr>
                <a:t> </a:t>
              </a:r>
              <a:endParaRPr lang="en-US" altLang="ko-KR" sz="2800" b="1">
                <a:solidFill>
                  <a:srgbClr val="660066"/>
                </a:solidFill>
                <a:latin typeface="Times New Roman" panose="02020603050405020304" pitchFamily="18" charset="0"/>
                <a:ea typeface="굴림" pitchFamily="34" charset="-127"/>
              </a:endParaRPr>
            </a:p>
          </p:txBody>
        </p:sp>
        <p:sp>
          <p:nvSpPr>
            <p:cNvPr id="284819" name="Text Box 147"/>
            <p:cNvSpPr txBox="1">
              <a:spLocks noChangeArrowheads="1"/>
            </p:cNvSpPr>
            <p:nvPr/>
          </p:nvSpPr>
          <p:spPr bwMode="auto">
            <a:xfrm>
              <a:off x="3328" y="1596"/>
              <a:ext cx="7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zh-CN" sz="2400" b="1">
                  <a:solidFill>
                    <a:srgbClr val="660066"/>
                  </a:solidFill>
                  <a:latin typeface="Times New Roman" panose="02020603050405020304" pitchFamily="18" charset="0"/>
                  <a:ea typeface="굴림" pitchFamily="34" charset="-127"/>
                </a:rPr>
                <a:t> </a:t>
              </a:r>
              <a:endParaRPr lang="en-US" altLang="ko-KR" sz="2400" b="1">
                <a:solidFill>
                  <a:srgbClr val="660066"/>
                </a:solidFill>
                <a:latin typeface="Times New Roman" panose="02020603050405020304" pitchFamily="18" charset="0"/>
                <a:ea typeface="굴림" pitchFamily="34" charset="-127"/>
                <a:sym typeface="Symbol" panose="05050102010706020507" pitchFamily="18" charset="2"/>
              </a:endParaRPr>
            </a:p>
          </p:txBody>
        </p:sp>
        <p:sp>
          <p:nvSpPr>
            <p:cNvPr id="284820" name="Text Box 148"/>
            <p:cNvSpPr txBox="1">
              <a:spLocks noChangeArrowheads="1"/>
            </p:cNvSpPr>
            <p:nvPr/>
          </p:nvSpPr>
          <p:spPr bwMode="auto">
            <a:xfrm>
              <a:off x="4673" y="1669"/>
              <a:ext cx="4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zh-CN" sz="2400" b="1">
                  <a:solidFill>
                    <a:srgbClr val="660066"/>
                  </a:solidFill>
                  <a:latin typeface="Times New Roman" panose="02020603050405020304" pitchFamily="18" charset="0"/>
                  <a:ea typeface="굴림" pitchFamily="34" charset="-127"/>
                </a:rPr>
                <a:t> </a:t>
              </a:r>
              <a:endParaRPr lang="en-US" altLang="ko-KR" sz="2400" b="1">
                <a:solidFill>
                  <a:srgbClr val="660066"/>
                </a:solidFill>
                <a:latin typeface="Times New Roman" panose="02020603050405020304" pitchFamily="18" charset="0"/>
                <a:ea typeface="굴림" pitchFamily="34" charset="-127"/>
              </a:endParaRPr>
            </a:p>
          </p:txBody>
        </p:sp>
        <p:sp>
          <p:nvSpPr>
            <p:cNvPr id="284821" name="AutoShape 149"/>
            <p:cNvSpPr>
              <a:spLocks noChangeArrowheads="1"/>
            </p:cNvSpPr>
            <p:nvPr/>
          </p:nvSpPr>
          <p:spPr bwMode="auto">
            <a:xfrm rot="7473119">
              <a:off x="3607" y="1524"/>
              <a:ext cx="49" cy="395"/>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822" name="AutoShape 150"/>
            <p:cNvSpPr>
              <a:spLocks noChangeArrowheads="1"/>
            </p:cNvSpPr>
            <p:nvPr/>
          </p:nvSpPr>
          <p:spPr bwMode="auto">
            <a:xfrm rot="6971049">
              <a:off x="3618" y="1811"/>
              <a:ext cx="72" cy="488"/>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823" name="AutoShape 151"/>
            <p:cNvSpPr>
              <a:spLocks noChangeArrowheads="1"/>
            </p:cNvSpPr>
            <p:nvPr/>
          </p:nvSpPr>
          <p:spPr bwMode="auto">
            <a:xfrm rot="15582019">
              <a:off x="4100" y="1926"/>
              <a:ext cx="72" cy="488"/>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824" name="AutoShape 152"/>
            <p:cNvSpPr>
              <a:spLocks noChangeArrowheads="1"/>
            </p:cNvSpPr>
            <p:nvPr/>
          </p:nvSpPr>
          <p:spPr bwMode="auto">
            <a:xfrm rot="13938375">
              <a:off x="4034" y="1598"/>
              <a:ext cx="56" cy="484"/>
            </a:xfrm>
            <a:prstGeom prst="flowChartMerge">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4825" name="Text Box 153"/>
            <p:cNvSpPr txBox="1">
              <a:spLocks noChangeArrowheads="1"/>
            </p:cNvSpPr>
            <p:nvPr/>
          </p:nvSpPr>
          <p:spPr bwMode="auto">
            <a:xfrm>
              <a:off x="2845" y="2803"/>
              <a:ext cx="1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a:ea typeface="宋体" panose="02010600030101010101" pitchFamily="2" charset="-122"/>
              </a:endParaRPr>
            </a:p>
          </p:txBody>
        </p:sp>
        <p:sp>
          <p:nvSpPr>
            <p:cNvPr id="284826" name="Oval 154"/>
            <p:cNvSpPr>
              <a:spLocks noChangeArrowheads="1"/>
            </p:cNvSpPr>
            <p:nvPr/>
          </p:nvSpPr>
          <p:spPr bwMode="auto">
            <a:xfrm>
              <a:off x="2807" y="2763"/>
              <a:ext cx="708" cy="253"/>
            </a:xfrm>
            <a:prstGeom prst="ellipse">
              <a:avLst/>
            </a:prstGeom>
            <a:solidFill>
              <a:srgbClr val="FFFF99"/>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200">
                  <a:ea typeface="宋体" panose="02010600030101010101" pitchFamily="2" charset="-122"/>
                </a:rPr>
                <a:t>缺乏体力活动</a:t>
              </a:r>
              <a:endParaRPr lang="en-US" altLang="zh-CN" sz="1200">
                <a:ea typeface="宋体" panose="02010600030101010101" pitchFamily="2" charset="-122"/>
              </a:endParaRPr>
            </a:p>
          </p:txBody>
        </p:sp>
        <p:sp>
          <p:nvSpPr>
            <p:cNvPr id="284827" name="Oval 155"/>
            <p:cNvSpPr>
              <a:spLocks noChangeArrowheads="1"/>
            </p:cNvSpPr>
            <p:nvPr/>
          </p:nvSpPr>
          <p:spPr bwMode="auto">
            <a:xfrm>
              <a:off x="2880" y="3009"/>
              <a:ext cx="626" cy="253"/>
            </a:xfrm>
            <a:prstGeom prst="ellipse">
              <a:avLst/>
            </a:prstGeom>
            <a:solidFill>
              <a:srgbClr val="FFFF99"/>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200">
                  <a:ea typeface="宋体" panose="02010600030101010101" pitchFamily="2" charset="-122"/>
                </a:rPr>
                <a:t> </a:t>
              </a:r>
              <a:r>
                <a:rPr lang="zh-CN" altLang="en-US" sz="1600">
                  <a:ea typeface="宋体" panose="02010600030101010101" pitchFamily="2" charset="-122"/>
                </a:rPr>
                <a:t>肥胖</a:t>
              </a:r>
            </a:p>
          </p:txBody>
        </p:sp>
        <p:sp>
          <p:nvSpPr>
            <p:cNvPr id="284828" name="Oval 156"/>
            <p:cNvSpPr>
              <a:spLocks noChangeArrowheads="1"/>
            </p:cNvSpPr>
            <p:nvPr/>
          </p:nvSpPr>
          <p:spPr bwMode="auto">
            <a:xfrm>
              <a:off x="4326" y="2763"/>
              <a:ext cx="686" cy="292"/>
            </a:xfrm>
            <a:prstGeom prst="ellipse">
              <a:avLst/>
            </a:prstGeom>
            <a:solidFill>
              <a:srgbClr val="FFFF99"/>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ea typeface="宋体" panose="02010600030101010101" pitchFamily="2" charset="-122"/>
                </a:rPr>
                <a:t>不健康饮食</a:t>
              </a:r>
              <a:r>
                <a:rPr lang="en-US" altLang="zh-CN" sz="1400">
                  <a:ea typeface="宋体" panose="02010600030101010101" pitchFamily="2" charset="-122"/>
                </a:rPr>
                <a:t> </a:t>
              </a:r>
            </a:p>
          </p:txBody>
        </p:sp>
        <p:sp>
          <p:nvSpPr>
            <p:cNvPr id="284829" name="Oval 157"/>
            <p:cNvSpPr>
              <a:spLocks noChangeArrowheads="1"/>
            </p:cNvSpPr>
            <p:nvPr/>
          </p:nvSpPr>
          <p:spPr bwMode="auto">
            <a:xfrm>
              <a:off x="3506" y="2959"/>
              <a:ext cx="644" cy="317"/>
            </a:xfrm>
            <a:prstGeom prst="ellipse">
              <a:avLst/>
            </a:prstGeom>
            <a:solidFill>
              <a:srgbClr val="FFFF99"/>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a:ea typeface="宋体" panose="02010600030101010101" pitchFamily="2" charset="-122"/>
                </a:rPr>
                <a:t> </a:t>
              </a:r>
              <a:r>
                <a:rPr lang="zh-CN" altLang="en-US" sz="1600" b="1">
                  <a:solidFill>
                    <a:srgbClr val="FF0000"/>
                  </a:solidFill>
                  <a:ea typeface="宋体" panose="02010600030101010101" pitchFamily="2" charset="-122"/>
                </a:rPr>
                <a:t>烟草使用</a:t>
              </a:r>
              <a:endParaRPr lang="en-US" altLang="zh-CN" sz="1600" b="1">
                <a:solidFill>
                  <a:srgbClr val="FF0000"/>
                </a:solidFill>
                <a:ea typeface="宋体" panose="02010600030101010101" pitchFamily="2" charset="-122"/>
              </a:endParaRPr>
            </a:p>
          </p:txBody>
        </p:sp>
        <p:sp>
          <p:nvSpPr>
            <p:cNvPr id="284830" name="Oval 158"/>
            <p:cNvSpPr>
              <a:spLocks noChangeArrowheads="1"/>
            </p:cNvSpPr>
            <p:nvPr/>
          </p:nvSpPr>
          <p:spPr bwMode="auto">
            <a:xfrm>
              <a:off x="4109" y="3023"/>
              <a:ext cx="812" cy="253"/>
            </a:xfrm>
            <a:prstGeom prst="ellipse">
              <a:avLst/>
            </a:prstGeom>
            <a:solidFill>
              <a:srgbClr val="FFFF99"/>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200">
                  <a:ea typeface="宋体" panose="02010600030101010101" pitchFamily="2" charset="-122"/>
                </a:rPr>
                <a:t>酒精的有害使用</a:t>
              </a:r>
              <a:endParaRPr lang="en-US" altLang="zh-CN" sz="1200">
                <a:ea typeface="宋体" panose="02010600030101010101" pitchFamily="2" charset="-122"/>
              </a:endParaRPr>
            </a:p>
          </p:txBody>
        </p:sp>
        <p:sp>
          <p:nvSpPr>
            <p:cNvPr id="284831" name="Oval 159"/>
            <p:cNvSpPr>
              <a:spLocks noChangeArrowheads="1"/>
            </p:cNvSpPr>
            <p:nvPr/>
          </p:nvSpPr>
          <p:spPr bwMode="auto">
            <a:xfrm>
              <a:off x="4929" y="2962"/>
              <a:ext cx="627" cy="253"/>
            </a:xfrm>
            <a:prstGeom prst="ellipse">
              <a:avLst/>
            </a:prstGeom>
            <a:solidFill>
              <a:srgbClr val="FFFF99"/>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ea typeface="宋体" panose="02010600030101010101" pitchFamily="2" charset="-122"/>
                </a:rPr>
                <a:t>营养不良</a:t>
              </a:r>
              <a:endParaRPr lang="en-US" altLang="zh-CN" sz="1400">
                <a:ea typeface="宋体" panose="02010600030101010101" pitchFamily="2" charset="-122"/>
              </a:endParaRPr>
            </a:p>
          </p:txBody>
        </p:sp>
        <p:sp>
          <p:nvSpPr>
            <p:cNvPr id="284832" name="Oval 160"/>
            <p:cNvSpPr>
              <a:spLocks noChangeArrowheads="1"/>
            </p:cNvSpPr>
            <p:nvPr/>
          </p:nvSpPr>
          <p:spPr bwMode="auto">
            <a:xfrm>
              <a:off x="4302" y="1984"/>
              <a:ext cx="843" cy="496"/>
            </a:xfrm>
            <a:prstGeom prst="ellipse">
              <a:avLst/>
            </a:prstGeom>
            <a:solidFill>
              <a:srgbClr val="8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GB" sz="1400">
                  <a:ea typeface="宋体" panose="02010600030101010101" pitchFamily="2" charset="-122"/>
                </a:rPr>
                <a:t>其他非传染性疾病</a:t>
              </a:r>
              <a:endParaRPr lang="en-US" altLang="zh-CN">
                <a:ea typeface="宋体" panose="02010600030101010101" pitchFamily="2" charset="-122"/>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txBox="1">
            <a:spLocks noGrp="1"/>
          </p:cNvSpPr>
          <p:nvPr/>
        </p:nvSpPr>
        <p:spPr bwMode="auto">
          <a:xfrm>
            <a:off x="8285163" y="6521450"/>
            <a:ext cx="514350" cy="263525"/>
          </a:xfrm>
          <a:prstGeom prst="rect">
            <a:avLst/>
          </a:prstGeom>
          <a:noFill/>
          <a:ln>
            <a:miter lim="800000"/>
            <a:headEnd/>
            <a:tailEnd/>
          </a:ln>
        </p:spPr>
        <p:txBody>
          <a:bodyPr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B45175-87B5-47F2-815C-E0751D36CA7D}" type="slidenum">
              <a:rPr lang="zh-CN" altLang="en-US" sz="1200">
                <a:solidFill>
                  <a:srgbClr val="FFFFFF"/>
                </a:solidFill>
                <a:latin typeface="Trebuchet MS" panose="020B0603020202020204" pitchFamily="34" charset="0"/>
                <a:ea typeface="宋体" panose="02010600030101010101" pitchFamily="2" charset="-122"/>
              </a:rPr>
              <a:pPr/>
              <a:t>9</a:t>
            </a:fld>
            <a:endParaRPr lang="en-US" altLang="zh-CN" sz="1200">
              <a:solidFill>
                <a:srgbClr val="FFFFFF"/>
              </a:solidFill>
              <a:latin typeface="Trebuchet MS" panose="020B0603020202020204" pitchFamily="34" charset="0"/>
              <a:ea typeface="宋体" panose="02010600030101010101" pitchFamily="2" charset="-122"/>
            </a:endParaRPr>
          </a:p>
        </p:txBody>
      </p:sp>
      <p:sp>
        <p:nvSpPr>
          <p:cNvPr id="370691" name="Title 1"/>
          <p:cNvSpPr>
            <a:spLocks noGrp="1"/>
          </p:cNvSpPr>
          <p:nvPr>
            <p:ph type="title" idx="4294967295"/>
          </p:nvPr>
        </p:nvSpPr>
        <p:spPr>
          <a:xfrm>
            <a:off x="1143000" y="457200"/>
            <a:ext cx="7451725" cy="1025525"/>
          </a:xfrm>
        </p:spPr>
        <p:txBody>
          <a:bodyPr lIns="0" tIns="0" rIns="0" bIns="0"/>
          <a:lstStyle/>
          <a:p>
            <a:r>
              <a:rPr lang="zh-CN" altLang="en-US" sz="4700">
                <a:ea typeface="宋体" panose="02010600030101010101" pitchFamily="2" charset="-122"/>
              </a:rPr>
              <a:t>全世界约三分之一的吸烟者生活在中国</a:t>
            </a:r>
            <a:endParaRPr lang="en-US" altLang="zh-CN" sz="4700">
              <a:ea typeface="宋体" panose="02010600030101010101" pitchFamily="2" charset="-122"/>
            </a:endParaRPr>
          </a:p>
        </p:txBody>
      </p:sp>
      <p:pic>
        <p:nvPicPr>
          <p:cNvPr id="370692" name="Content Placeholder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285650000" t="-571400000" r="-285650000" b="-571400000"/>
          <a:stretch>
            <a:fillRect/>
          </a:stretch>
        </p:blipFill>
        <p:spPr>
          <a:xfrm>
            <a:off x="4465638" y="3179763"/>
            <a:ext cx="90487" cy="82550"/>
          </a:xfrm>
          <a:noFill/>
        </p:spPr>
      </p:pic>
      <p:grpSp>
        <p:nvGrpSpPr>
          <p:cNvPr id="370693" name="Group 7"/>
          <p:cNvGrpSpPr>
            <a:grpSpLocks/>
          </p:cNvGrpSpPr>
          <p:nvPr/>
        </p:nvGrpSpPr>
        <p:grpSpPr bwMode="auto">
          <a:xfrm>
            <a:off x="0" y="1752600"/>
            <a:ext cx="8686800" cy="4495800"/>
            <a:chOff x="228600" y="2057400"/>
            <a:chExt cx="8686800" cy="4495800"/>
          </a:xfrm>
        </p:grpSpPr>
        <p:pic>
          <p:nvPicPr>
            <p:cNvPr id="3706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0695" name="Group 6"/>
            <p:cNvGrpSpPr>
              <a:grpSpLocks/>
            </p:cNvGrpSpPr>
            <p:nvPr/>
          </p:nvGrpSpPr>
          <p:grpSpPr bwMode="auto">
            <a:xfrm>
              <a:off x="1828800" y="2057400"/>
              <a:ext cx="6213475" cy="2209800"/>
              <a:chOff x="1828800" y="2057400"/>
              <a:chExt cx="6213475" cy="2209800"/>
            </a:xfrm>
          </p:grpSpPr>
          <p:sp>
            <p:nvSpPr>
              <p:cNvPr id="370696" name="Text Box 4"/>
              <p:cNvSpPr txBox="1">
                <a:spLocks noChangeArrowheads="1"/>
              </p:cNvSpPr>
              <p:nvPr/>
            </p:nvSpPr>
            <p:spPr bwMode="auto">
              <a:xfrm>
                <a:off x="2455863" y="2057400"/>
                <a:ext cx="558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zh-CN" sz="2400" b="1">
                    <a:solidFill>
                      <a:srgbClr val="9C31F5"/>
                    </a:solidFill>
                    <a:latin typeface="Trebuchet MS" panose="020B0603020202020204" pitchFamily="34" charset="0"/>
                    <a:ea typeface="宋体" panose="02010600030101010101" pitchFamily="2" charset="-122"/>
                  </a:rPr>
                  <a:t>More than 40% live in just 2 countries</a:t>
                </a:r>
                <a:endParaRPr lang="en-US" altLang="zh-CN" sz="2400">
                  <a:solidFill>
                    <a:srgbClr val="9C31F5"/>
                  </a:solidFill>
                  <a:latin typeface="Trebuchet MS" panose="020B0603020202020204" pitchFamily="34" charset="0"/>
                  <a:ea typeface="宋体" panose="02010600030101010101" pitchFamily="2" charset="-122"/>
                </a:endParaRPr>
              </a:p>
            </p:txBody>
          </p:sp>
          <p:sp>
            <p:nvSpPr>
              <p:cNvPr id="370697" name="Line 5"/>
              <p:cNvSpPr>
                <a:spLocks noChangeShapeType="1"/>
              </p:cNvSpPr>
              <p:nvPr/>
            </p:nvSpPr>
            <p:spPr bwMode="auto">
              <a:xfrm flipH="1">
                <a:off x="1828800" y="2362200"/>
                <a:ext cx="609600" cy="533400"/>
              </a:xfrm>
              <a:prstGeom prst="line">
                <a:avLst/>
              </a:prstGeom>
              <a:noFill/>
              <a:ln w="25400">
                <a:solidFill>
                  <a:srgbClr val="9C31F5"/>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0698" name="Line 6"/>
              <p:cNvSpPr>
                <a:spLocks noChangeShapeType="1"/>
              </p:cNvSpPr>
              <p:nvPr/>
            </p:nvSpPr>
            <p:spPr bwMode="auto">
              <a:xfrm flipH="1">
                <a:off x="2209800" y="2514600"/>
                <a:ext cx="381000" cy="1752600"/>
              </a:xfrm>
              <a:prstGeom prst="line">
                <a:avLst/>
              </a:prstGeom>
              <a:noFill/>
              <a:ln w="25400">
                <a:solidFill>
                  <a:srgbClr val="9C31F5"/>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sp>
        <p:nvSpPr>
          <p:cNvPr id="370699" name="Rectangle 11"/>
          <p:cNvSpPr>
            <a:spLocks noChangeArrowheads="1"/>
          </p:cNvSpPr>
          <p:nvPr/>
        </p:nvSpPr>
        <p:spPr bwMode="auto">
          <a:xfrm>
            <a:off x="1600200" y="1524000"/>
            <a:ext cx="6248400" cy="2438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0700" name="Line 12"/>
          <p:cNvSpPr>
            <a:spLocks noChangeShapeType="1"/>
          </p:cNvSpPr>
          <p:nvPr/>
        </p:nvSpPr>
        <p:spPr bwMode="auto">
          <a:xfrm flipH="1">
            <a:off x="1676400" y="1600200"/>
            <a:ext cx="2743200" cy="1219200"/>
          </a:xfrm>
          <a:prstGeom prst="line">
            <a:avLst/>
          </a:prstGeom>
          <a:noFill/>
          <a:ln w="508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0701" name="Text Box 13"/>
          <p:cNvSpPr txBox="1">
            <a:spLocks noChangeArrowheads="1"/>
          </p:cNvSpPr>
          <p:nvPr/>
        </p:nvSpPr>
        <p:spPr bwMode="auto">
          <a:xfrm>
            <a:off x="457200" y="1828800"/>
            <a:ext cx="45878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CN" altLang="en-US">
                <a:ea typeface="宋体" panose="02010600030101010101" pitchFamily="2" charset="-122"/>
              </a:rPr>
              <a:t>占全世界吸烟者的比例</a:t>
            </a:r>
            <a:endParaRPr lang="en-US" altLang="zh-CN">
              <a:ea typeface="宋体" panose="02010600030101010101" pitchFamily="2" charset="-122"/>
            </a:endParaRPr>
          </a:p>
        </p:txBody>
      </p:sp>
      <p:sp>
        <p:nvSpPr>
          <p:cNvPr id="370702" name="Text Box 14"/>
          <p:cNvSpPr txBox="1">
            <a:spLocks noChangeArrowheads="1"/>
          </p:cNvSpPr>
          <p:nvPr/>
        </p:nvSpPr>
        <p:spPr bwMode="auto">
          <a:xfrm>
            <a:off x="1600200" y="58674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印度</a:t>
            </a:r>
          </a:p>
        </p:txBody>
      </p:sp>
      <p:sp>
        <p:nvSpPr>
          <p:cNvPr id="370703" name="Text Box 15"/>
          <p:cNvSpPr txBox="1">
            <a:spLocks noChangeArrowheads="1"/>
          </p:cNvSpPr>
          <p:nvPr/>
        </p:nvSpPr>
        <p:spPr bwMode="auto">
          <a:xfrm>
            <a:off x="838200" y="58674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中国</a:t>
            </a:r>
          </a:p>
        </p:txBody>
      </p:sp>
      <p:sp>
        <p:nvSpPr>
          <p:cNvPr id="370704" name="Text Box 16"/>
          <p:cNvSpPr txBox="1">
            <a:spLocks noChangeArrowheads="1"/>
          </p:cNvSpPr>
          <p:nvPr/>
        </p:nvSpPr>
        <p:spPr bwMode="auto">
          <a:xfrm>
            <a:off x="2286000" y="58674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印度尼西亚</a:t>
            </a:r>
          </a:p>
        </p:txBody>
      </p:sp>
      <p:sp>
        <p:nvSpPr>
          <p:cNvPr id="370705" name="Text Box 17"/>
          <p:cNvSpPr txBox="1">
            <a:spLocks noChangeArrowheads="1"/>
          </p:cNvSpPr>
          <p:nvPr/>
        </p:nvSpPr>
        <p:spPr bwMode="auto">
          <a:xfrm>
            <a:off x="3124200" y="601980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俄罗斯联邦</a:t>
            </a:r>
            <a:endParaRPr lang="en-US" altLang="zh-CN">
              <a:ea typeface="宋体" panose="02010600030101010101" pitchFamily="2" charset="-122"/>
            </a:endParaRPr>
          </a:p>
        </p:txBody>
      </p:sp>
      <p:sp>
        <p:nvSpPr>
          <p:cNvPr id="370706" name="Text Box 18"/>
          <p:cNvSpPr txBox="1">
            <a:spLocks noChangeArrowheads="1"/>
          </p:cNvSpPr>
          <p:nvPr/>
        </p:nvSpPr>
        <p:spPr bwMode="auto">
          <a:xfrm>
            <a:off x="3962400" y="61722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美国</a:t>
            </a:r>
          </a:p>
        </p:txBody>
      </p:sp>
      <p:sp>
        <p:nvSpPr>
          <p:cNvPr id="370707" name="Text Box 19"/>
          <p:cNvSpPr txBox="1">
            <a:spLocks noChangeArrowheads="1"/>
          </p:cNvSpPr>
          <p:nvPr/>
        </p:nvSpPr>
        <p:spPr bwMode="auto">
          <a:xfrm>
            <a:off x="4800600" y="58674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日本</a:t>
            </a:r>
          </a:p>
        </p:txBody>
      </p:sp>
      <p:sp>
        <p:nvSpPr>
          <p:cNvPr id="370708" name="Text Box 20"/>
          <p:cNvSpPr txBox="1">
            <a:spLocks noChangeArrowheads="1"/>
          </p:cNvSpPr>
          <p:nvPr/>
        </p:nvSpPr>
        <p:spPr bwMode="auto">
          <a:xfrm>
            <a:off x="5562600" y="58674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巴西</a:t>
            </a:r>
          </a:p>
        </p:txBody>
      </p:sp>
      <p:sp>
        <p:nvSpPr>
          <p:cNvPr id="370709" name="Text Box 21"/>
          <p:cNvSpPr txBox="1">
            <a:spLocks noChangeArrowheads="1"/>
          </p:cNvSpPr>
          <p:nvPr/>
        </p:nvSpPr>
        <p:spPr bwMode="auto">
          <a:xfrm>
            <a:off x="6248400" y="58674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孟加拉国</a:t>
            </a:r>
            <a:endParaRPr lang="en-US" altLang="zh-CN">
              <a:ea typeface="宋体" panose="02010600030101010101" pitchFamily="2" charset="-122"/>
            </a:endParaRPr>
          </a:p>
        </p:txBody>
      </p:sp>
      <p:sp>
        <p:nvSpPr>
          <p:cNvPr id="370710" name="Text Box 22"/>
          <p:cNvSpPr txBox="1">
            <a:spLocks noChangeArrowheads="1"/>
          </p:cNvSpPr>
          <p:nvPr/>
        </p:nvSpPr>
        <p:spPr bwMode="auto">
          <a:xfrm>
            <a:off x="7086600" y="58674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德国</a:t>
            </a:r>
          </a:p>
        </p:txBody>
      </p:sp>
      <p:sp>
        <p:nvSpPr>
          <p:cNvPr id="370711" name="Text Box 23"/>
          <p:cNvSpPr txBox="1">
            <a:spLocks noChangeArrowheads="1"/>
          </p:cNvSpPr>
          <p:nvPr/>
        </p:nvSpPr>
        <p:spPr bwMode="auto">
          <a:xfrm>
            <a:off x="7772400" y="5867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a:ea typeface="宋体" panose="02010600030101010101" pitchFamily="2" charset="-122"/>
              </a:rPr>
              <a:t>土耳其</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3894</TotalTime>
  <Words>4186</Words>
  <Application>Microsoft Office PowerPoint</Application>
  <PresentationFormat>全屏显示(4:3)</PresentationFormat>
  <Paragraphs>380</Paragraphs>
  <Slides>36</Slides>
  <Notes>25</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50" baseType="lpstr">
      <vt:lpstr>Arial</vt:lpstr>
      <vt:lpstr>굴림</vt:lpstr>
      <vt:lpstr>MS PGothic</vt:lpstr>
      <vt:lpstr>宋体</vt:lpstr>
      <vt:lpstr>Times New Roman</vt:lpstr>
      <vt:lpstr>Arial Narrow</vt:lpstr>
      <vt:lpstr>LiSu</vt:lpstr>
      <vt:lpstr>Symbol</vt:lpstr>
      <vt:lpstr>Trebuchet MS</vt:lpstr>
      <vt:lpstr>Arial Black</vt:lpstr>
      <vt:lpstr>Wingdings</vt:lpstr>
      <vt:lpstr>Calibri</vt:lpstr>
      <vt:lpstr>Default Design</vt:lpstr>
      <vt:lpstr>Microsoft Office Excel Chart</vt:lpstr>
      <vt:lpstr>实施世界卫生组织《烟草控制框架公约》 的国际经验和 MPOWER系列政策</vt:lpstr>
      <vt:lpstr>PowerPoint 演示文稿</vt:lpstr>
      <vt:lpstr>PowerPoint 演示文稿</vt:lpstr>
      <vt:lpstr>世界经济论坛 2009 全球经济风险形势</vt:lpstr>
      <vt:lpstr>全球死亡比较</vt:lpstr>
      <vt:lpstr>PowerPoint 演示文稿</vt:lpstr>
      <vt:lpstr>烟草流行  负担的变化</vt:lpstr>
      <vt:lpstr>烟草使用: 非传染性疾病的 一个主要可预防的危险因素</vt:lpstr>
      <vt:lpstr>全世界约三分之一的吸烟者生活在中国</vt:lpstr>
      <vt:lpstr>PowerPoint 演示文稿</vt:lpstr>
      <vt:lpstr>PowerPoint 演示文稿</vt:lpstr>
      <vt:lpstr>PowerPoint 演示文稿</vt:lpstr>
      <vt:lpstr> 你可以阻止即将到来的烟草疾病如海啸般袭击中国</vt:lpstr>
      <vt:lpstr>非传染性疾病与贫穷  宏观经济水平</vt:lpstr>
      <vt:lpstr>PowerPoint 演示文稿</vt:lpstr>
      <vt:lpstr>PowerPoint 演示文稿</vt:lpstr>
      <vt:lpstr>世卫组织《烟草控制框架公约》在中国</vt:lpstr>
      <vt:lpstr>MPOWER 技术援助项目: 实施世界卫生组织《烟草控制框架公约》中减少烟草需求的措施 </vt:lpstr>
      <vt:lpstr>世界卫生组织《烟草控制框架公约》与 MPOWER系列政策</vt:lpstr>
      <vt:lpstr>PowerPoint 演示文稿</vt:lpstr>
      <vt:lpstr>世界卫生组织《烟草控制框架公约》 第20 和 21 条 (监测烟草使用与预防政策)</vt:lpstr>
      <vt:lpstr>PowerPoint 演示文稿</vt:lpstr>
      <vt:lpstr>PowerPoint 演示文稿</vt:lpstr>
      <vt:lpstr>世界卫生组织《烟草控制框架公约》第 8 条 (保护人们免受烟草烟雾危害)</vt:lpstr>
      <vt:lpstr>PowerPoint 演示文稿</vt:lpstr>
      <vt:lpstr>世界卫生组织《烟草控制框架公约》第14 条  (提供戒烟帮助)</vt:lpstr>
      <vt:lpstr>PowerPoint 演示文稿</vt:lpstr>
      <vt:lpstr>世界卫生组织《烟草控制框架公约》 第 11 和 12 条 (警示烟草危害)</vt:lpstr>
      <vt:lpstr>PowerPoint 演示文稿</vt:lpstr>
      <vt:lpstr>世界卫生组织《烟草控制框架公约》第 13 条  (确保禁止烟草广告、促销和赞助)</vt:lpstr>
      <vt:lpstr>世界卫生组织《烟草控制框架公约》第 6 条  (提高烟税)</vt:lpstr>
      <vt:lpstr>PowerPoint 演示文稿</vt:lpstr>
      <vt:lpstr>PowerPoint 演示文稿</vt:lpstr>
      <vt:lpstr>PowerPoint 演示文稿</vt:lpstr>
      <vt:lpstr>PowerPoint 演示文稿</vt:lpstr>
      <vt:lpstr>PowerPoint 演示文稿</vt:lpstr>
    </vt:vector>
  </TitlesOfParts>
  <Company>World Health Organization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Free Initiative</dc:title>
  <dc:creator>Gauri Khanna</dc:creator>
  <cp:lastModifiedBy>魏仿</cp:lastModifiedBy>
  <cp:revision>286</cp:revision>
  <dcterms:created xsi:type="dcterms:W3CDTF">2008-11-05T15:36:21Z</dcterms:created>
  <dcterms:modified xsi:type="dcterms:W3CDTF">2021-01-19T02:27:04Z</dcterms:modified>
</cp:coreProperties>
</file>