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92" r:id="rId2"/>
    <p:sldId id="423" r:id="rId3"/>
    <p:sldId id="393" r:id="rId4"/>
    <p:sldId id="425" r:id="rId5"/>
    <p:sldId id="394" r:id="rId6"/>
    <p:sldId id="395" r:id="rId7"/>
    <p:sldId id="396" r:id="rId8"/>
    <p:sldId id="397" r:id="rId9"/>
    <p:sldId id="429" r:id="rId10"/>
    <p:sldId id="430" r:id="rId11"/>
    <p:sldId id="398" r:id="rId12"/>
    <p:sldId id="399" r:id="rId13"/>
    <p:sldId id="400" r:id="rId14"/>
    <p:sldId id="401" r:id="rId15"/>
    <p:sldId id="402" r:id="rId16"/>
    <p:sldId id="403" r:id="rId17"/>
    <p:sldId id="404" r:id="rId18"/>
    <p:sldId id="405" r:id="rId19"/>
    <p:sldId id="406" r:id="rId20"/>
    <p:sldId id="407" r:id="rId21"/>
    <p:sldId id="408" r:id="rId22"/>
    <p:sldId id="409" r:id="rId23"/>
    <p:sldId id="410" r:id="rId24"/>
    <p:sldId id="411" r:id="rId25"/>
    <p:sldId id="424" r:id="rId26"/>
    <p:sldId id="412" r:id="rId27"/>
    <p:sldId id="413" r:id="rId28"/>
    <p:sldId id="414" r:id="rId29"/>
    <p:sldId id="415" r:id="rId30"/>
    <p:sldId id="416" r:id="rId31"/>
    <p:sldId id="417" r:id="rId32"/>
    <p:sldId id="426" r:id="rId33"/>
    <p:sldId id="432" r:id="rId34"/>
    <p:sldId id="427" r:id="rId35"/>
    <p:sldId id="428" r:id="rId36"/>
    <p:sldId id="422" r:id="rId37"/>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FF66"/>
    <a:srgbClr val="FF7C80"/>
    <a:srgbClr val="FF0066"/>
    <a:srgbClr val="FF0000"/>
    <a:srgbClr val="FF3300"/>
    <a:srgbClr val="FFFF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92" autoAdjust="0"/>
  </p:normalViewPr>
  <p:slideViewPr>
    <p:cSldViewPr>
      <p:cViewPr varScale="1">
        <p:scale>
          <a:sx n="33" d="100"/>
          <a:sy n="33" d="100"/>
        </p:scale>
        <p:origin x="1404" y="1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25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굴림" pitchFamily="34" charset="-127"/>
              </a:defRPr>
            </a:lvl1pPr>
          </a:lstStyle>
          <a:p>
            <a:endParaRPr lang="en-US" altLang="ko-KR"/>
          </a:p>
        </p:txBody>
      </p:sp>
      <p:sp>
        <p:nvSpPr>
          <p:cNvPr id="10854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굴림" pitchFamily="34" charset="-127"/>
              </a:defRPr>
            </a:lvl1pPr>
          </a:lstStyle>
          <a:p>
            <a:endParaRPr lang="en-US" altLang="ko-KR"/>
          </a:p>
        </p:txBody>
      </p:sp>
      <p:sp>
        <p:nvSpPr>
          <p:cNvPr id="10854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굴림" pitchFamily="34" charset="-127"/>
              </a:defRPr>
            </a:lvl1pPr>
          </a:lstStyle>
          <a:p>
            <a:endParaRPr lang="en-US" altLang="ko-KR"/>
          </a:p>
        </p:txBody>
      </p:sp>
      <p:sp>
        <p:nvSpPr>
          <p:cNvPr id="10854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굴림" pitchFamily="34" charset="-127"/>
              </a:defRPr>
            </a:lvl1pPr>
          </a:lstStyle>
          <a:p>
            <a:fld id="{910872C4-665D-48A6-B0CA-84E97A20FCB8}" type="slidenum">
              <a:rPr lang="ko-KR" altLang="en-US"/>
              <a:pPr/>
              <a:t>‹#›</a:t>
            </a:fld>
            <a:endParaRPr lang="en-US" altLang="ko-KR"/>
          </a:p>
        </p:txBody>
      </p:sp>
    </p:spTree>
    <p:extLst>
      <p:ext uri="{BB962C8B-B14F-4D97-AF65-F5344CB8AC3E}">
        <p14:creationId xmlns:p14="http://schemas.microsoft.com/office/powerpoint/2010/main" val="1086827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굴림" pitchFamily="34" charset="-127"/>
              </a:defRPr>
            </a:lvl1pPr>
          </a:lstStyle>
          <a:p>
            <a:endParaRPr lang="en-US" altLang="ko-KR"/>
          </a:p>
        </p:txBody>
      </p:sp>
      <p:sp>
        <p:nvSpPr>
          <p:cNvPr id="4099"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굴림" pitchFamily="34" charset="-127"/>
              </a:defRPr>
            </a:lvl1pPr>
          </a:lstStyle>
          <a:p>
            <a:endParaRPr lang="en-US" altLang="ko-KR"/>
          </a:p>
        </p:txBody>
      </p:sp>
      <p:sp>
        <p:nvSpPr>
          <p:cNvPr id="4100" name="Rectangle 4"/>
          <p:cNvSpPr>
            <a:spLocks noRo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4102"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굴림" pitchFamily="34" charset="-127"/>
              </a:defRPr>
            </a:lvl1pPr>
          </a:lstStyle>
          <a:p>
            <a:endParaRPr lang="en-US" altLang="ko-KR"/>
          </a:p>
        </p:txBody>
      </p:sp>
      <p:sp>
        <p:nvSpPr>
          <p:cNvPr id="4103"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굴림" pitchFamily="34" charset="-127"/>
              </a:defRPr>
            </a:lvl1pPr>
          </a:lstStyle>
          <a:p>
            <a:fld id="{3D4A3DED-0501-4F34-A6FF-FC47CFD32405}" type="slidenum">
              <a:rPr lang="ko-KR" altLang="en-US"/>
              <a:pPr/>
              <a:t>‹#›</a:t>
            </a:fld>
            <a:endParaRPr lang="en-US" altLang="ko-KR"/>
          </a:p>
        </p:txBody>
      </p:sp>
    </p:spTree>
    <p:extLst>
      <p:ext uri="{BB962C8B-B14F-4D97-AF65-F5344CB8AC3E}">
        <p14:creationId xmlns:p14="http://schemas.microsoft.com/office/powerpoint/2010/main" val="14049834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8AC290F-6185-452B-86CA-6D4917BA2C87}" type="slidenum">
              <a:rPr lang="ko-KR" altLang="en-US"/>
              <a:pPr/>
              <a:t>1</a:t>
            </a:fld>
            <a:endParaRPr lang="en-US" altLang="ko-KR"/>
          </a:p>
        </p:txBody>
      </p:sp>
      <p:sp>
        <p:nvSpPr>
          <p:cNvPr id="27750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7" rIns="91412" bIns="45707" anchor="b"/>
          <a:lstStyle>
            <a:lvl1pPr>
              <a:defRPr>
                <a:solidFill>
                  <a:schemeClr val="tx1"/>
                </a:solidFill>
                <a:latin typeface="Arial" panose="020B0604020202020204" pitchFamily="34" charset="0"/>
                <a:cs typeface="Arial" panose="020B0604020202020204" pitchFamily="34" charset="0"/>
              </a:defRPr>
            </a:lvl1pPr>
            <a:lvl2pPr marL="742950" indent="-287338">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30188">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525C0967-E140-4A38-B8E1-9F199C4FEE36}" type="slidenum">
              <a:rPr lang="ko-KR" altLang="en-US" sz="1200">
                <a:ea typeface="굴림" pitchFamily="34" charset="-127"/>
              </a:rPr>
              <a:pPr algn="r"/>
              <a:t>1</a:t>
            </a:fld>
            <a:endParaRPr lang="en-US" altLang="ko-KR" sz="1200">
              <a:ea typeface="굴림" pitchFamily="34" charset="-127"/>
            </a:endParaRPr>
          </a:p>
        </p:txBody>
      </p:sp>
      <p:sp>
        <p:nvSpPr>
          <p:cNvPr id="277507" name="Rectangle 2"/>
          <p:cNvSpPr>
            <a:spLocks noRot="1" noChangeArrowheads="1" noTextEdit="1"/>
          </p:cNvSpPr>
          <p:nvPr>
            <p:ph type="sldImg"/>
          </p:nvPr>
        </p:nvSpPr>
        <p:spPr>
          <a:xfrm>
            <a:off x="917575" y="744538"/>
            <a:ext cx="4962525" cy="3722687"/>
          </a:xfrm>
          <a:ln/>
        </p:spPr>
      </p:sp>
      <p:sp>
        <p:nvSpPr>
          <p:cNvPr id="277508" name="Rectangle 3"/>
          <p:cNvSpPr>
            <a:spLocks noGrp="1" noChangeArrowheads="1"/>
          </p:cNvSpPr>
          <p:nvPr>
            <p:ph type="body" idx="1"/>
          </p:nvPr>
        </p:nvSpPr>
        <p:spPr>
          <a:xfrm>
            <a:off x="677863" y="4714875"/>
            <a:ext cx="5441950" cy="4467225"/>
          </a:xfrm>
        </p:spPr>
        <p:txBody>
          <a:bodyPr lIns="91412" tIns="45707" rIns="91412" bIns="45707"/>
          <a:lstStyle/>
          <a:p>
            <a:endParaRPr lang="ko-KR" altLang="en-US">
              <a:ea typeface="굴림" pitchFamily="34" charset="-127"/>
            </a:endParaRPr>
          </a:p>
        </p:txBody>
      </p:sp>
    </p:spTree>
    <p:extLst>
      <p:ext uri="{BB962C8B-B14F-4D97-AF65-F5344CB8AC3E}">
        <p14:creationId xmlns:p14="http://schemas.microsoft.com/office/powerpoint/2010/main" val="625092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9BADE2D-53C0-483A-9FFB-466C494BCC92}" type="slidenum">
              <a:rPr lang="ko-KR" altLang="en-US"/>
              <a:pPr/>
              <a:t>15</a:t>
            </a:fld>
            <a:endParaRPr lang="en-US" altLang="ko-KR"/>
          </a:p>
        </p:txBody>
      </p:sp>
      <p:sp>
        <p:nvSpPr>
          <p:cNvPr id="292866" name="スライド イメージ プレースホルダ 1"/>
          <p:cNvSpPr>
            <a:spLocks noGrp="1" noRot="1" noChangeAspect="1" noTextEdit="1"/>
          </p:cNvSpPr>
          <p:nvPr>
            <p:ph type="sldImg"/>
          </p:nvPr>
        </p:nvSpPr>
        <p:spPr>
          <a:xfrm>
            <a:off x="917575" y="744538"/>
            <a:ext cx="4962525" cy="3722687"/>
          </a:xfrm>
          <a:ln/>
        </p:spPr>
      </p:sp>
      <p:sp>
        <p:nvSpPr>
          <p:cNvPr id="292867" name="ノート プレースホルダ 2"/>
          <p:cNvSpPr>
            <a:spLocks noGrp="1"/>
          </p:cNvSpPr>
          <p:nvPr>
            <p:ph type="body" idx="1"/>
          </p:nvPr>
        </p:nvSpPr>
        <p:spPr>
          <a:xfrm>
            <a:off x="677863" y="4714875"/>
            <a:ext cx="5441950" cy="4467225"/>
          </a:xfrm>
        </p:spPr>
        <p:txBody>
          <a:bodyPr lIns="91412" tIns="45707" rIns="91412" bIns="45707"/>
          <a:lstStyle/>
          <a:p>
            <a:endParaRPr kumimoji="1" lang="ja-JP" altLang="en-US"/>
          </a:p>
        </p:txBody>
      </p:sp>
      <p:sp>
        <p:nvSpPr>
          <p:cNvPr id="292868" name="スライド番号プレースホルダ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7" rIns="91412" bIns="45707" anchor="b"/>
          <a:lstStyle>
            <a:lvl1pPr>
              <a:defRPr>
                <a:solidFill>
                  <a:schemeClr val="tx1"/>
                </a:solidFill>
                <a:latin typeface="Arial" panose="020B0604020202020204" pitchFamily="34" charset="0"/>
                <a:cs typeface="Arial" panose="020B0604020202020204" pitchFamily="34" charset="0"/>
              </a:defRPr>
            </a:lvl1pPr>
            <a:lvl2pPr marL="742950" indent="-287338">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30188">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CAE0189E-4FDE-4FA5-995E-A5D923FCF702}" type="slidenum">
              <a:rPr lang="ko-KR" altLang="en-US" sz="1200">
                <a:ea typeface="굴림" pitchFamily="34" charset="-127"/>
              </a:rPr>
              <a:pPr algn="r"/>
              <a:t>15</a:t>
            </a:fld>
            <a:endParaRPr lang="en-US" altLang="ko-KR" sz="1200">
              <a:ea typeface="굴림" pitchFamily="34" charset="-127"/>
            </a:endParaRPr>
          </a:p>
        </p:txBody>
      </p:sp>
    </p:spTree>
    <p:extLst>
      <p:ext uri="{BB962C8B-B14F-4D97-AF65-F5344CB8AC3E}">
        <p14:creationId xmlns:p14="http://schemas.microsoft.com/office/powerpoint/2010/main" val="1797139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90BD5C-0514-414C-9D04-19C20877D266}" type="slidenum">
              <a:rPr lang="ko-KR" altLang="en-US"/>
              <a:pPr/>
              <a:t>16</a:t>
            </a:fld>
            <a:endParaRPr lang="en-US" altLang="ko-KR"/>
          </a:p>
        </p:txBody>
      </p:sp>
      <p:sp>
        <p:nvSpPr>
          <p:cNvPr id="294914" name="Rectangle 2"/>
          <p:cNvSpPr>
            <a:spLocks noRot="1" noChangeArrowheads="1" noTextEdit="1"/>
          </p:cNvSpPr>
          <p:nvPr>
            <p:ph type="sldImg"/>
          </p:nvPr>
        </p:nvSpPr>
        <p:spPr>
          <a:xfrm>
            <a:off x="917575" y="744538"/>
            <a:ext cx="4964113" cy="3722687"/>
          </a:xfrm>
          <a:ln/>
        </p:spPr>
      </p:sp>
      <p:sp>
        <p:nvSpPr>
          <p:cNvPr id="294915" name="Rectangle 3"/>
          <p:cNvSpPr>
            <a:spLocks noGrp="1" noChangeArrowheads="1"/>
          </p:cNvSpPr>
          <p:nvPr>
            <p:ph type="body" idx="1"/>
          </p:nvPr>
        </p:nvSpPr>
        <p:spPr>
          <a:xfrm>
            <a:off x="677863" y="4714875"/>
            <a:ext cx="5441950" cy="4467225"/>
          </a:xfrm>
        </p:spPr>
        <p:txBody>
          <a:bodyPr/>
          <a:lstStyle/>
          <a:p>
            <a:endParaRPr lang="fr-FR"/>
          </a:p>
        </p:txBody>
      </p:sp>
    </p:spTree>
    <p:extLst>
      <p:ext uri="{BB962C8B-B14F-4D97-AF65-F5344CB8AC3E}">
        <p14:creationId xmlns:p14="http://schemas.microsoft.com/office/powerpoint/2010/main" val="1547620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3687C2-304D-4AA0-91C4-29A37FF15F82}" type="slidenum">
              <a:rPr lang="ko-KR" altLang="en-US"/>
              <a:pPr/>
              <a:t>19</a:t>
            </a:fld>
            <a:endParaRPr lang="en-US" altLang="ko-KR"/>
          </a:p>
        </p:txBody>
      </p:sp>
      <p:sp>
        <p:nvSpPr>
          <p:cNvPr id="299010" name="Rectangle 2"/>
          <p:cNvSpPr>
            <a:spLocks noRot="1" noChangeArrowheads="1" noTextEdit="1"/>
          </p:cNvSpPr>
          <p:nvPr>
            <p:ph type="sldImg"/>
          </p:nvPr>
        </p:nvSpPr>
        <p:spPr>
          <a:xfrm>
            <a:off x="917575" y="744538"/>
            <a:ext cx="4962525" cy="3722687"/>
          </a:xfrm>
          <a:ln/>
        </p:spPr>
      </p:sp>
      <p:sp>
        <p:nvSpPr>
          <p:cNvPr id="299011" name="Rectangle 3"/>
          <p:cNvSpPr>
            <a:spLocks noGrp="1" noChangeArrowheads="1"/>
          </p:cNvSpPr>
          <p:nvPr>
            <p:ph type="body" idx="1"/>
          </p:nvPr>
        </p:nvSpPr>
        <p:spPr>
          <a:xfrm>
            <a:off x="677863" y="4714875"/>
            <a:ext cx="5441950" cy="4467225"/>
          </a:xfrm>
        </p:spPr>
        <p:txBody>
          <a:bodyPr/>
          <a:lstStyle/>
          <a:p>
            <a:r>
              <a:rPr lang="en-GB"/>
              <a:t>The placement of MPOWER logo is strategic as the MPOWER package is a tool that helps countries meet their FCTC guidelines</a:t>
            </a:r>
            <a:endParaRPr lang="en-US" altLang="ko-KR">
              <a:ea typeface="굴림" pitchFamily="34" charset="-127"/>
            </a:endParaRPr>
          </a:p>
        </p:txBody>
      </p:sp>
    </p:spTree>
    <p:extLst>
      <p:ext uri="{BB962C8B-B14F-4D97-AF65-F5344CB8AC3E}">
        <p14:creationId xmlns:p14="http://schemas.microsoft.com/office/powerpoint/2010/main" val="4020113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C36C761-15FC-431A-A1FC-2A087FE3825F}" type="slidenum">
              <a:rPr lang="ko-KR" altLang="en-US"/>
              <a:pPr/>
              <a:t>21</a:t>
            </a:fld>
            <a:endParaRPr lang="en-US" altLang="ko-KR"/>
          </a:p>
        </p:txBody>
      </p:sp>
      <p:sp>
        <p:nvSpPr>
          <p:cNvPr id="302082"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a:defRPr>
                <a:solidFill>
                  <a:schemeClr val="tx1"/>
                </a:solidFill>
                <a:latin typeface="Arial" panose="020B0604020202020204" pitchFamily="34" charset="0"/>
                <a:cs typeface="Arial" panose="020B0604020202020204" pitchFamily="34" charset="0"/>
              </a:defRPr>
            </a:lvl1pPr>
            <a:lvl2pPr marL="742950" indent="-287338">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30188">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78A4078F-26CA-44FD-9C17-FAE81E634BB1}" type="slidenum">
              <a:rPr lang="en-US" altLang="zh-CN" sz="1200"/>
              <a:pPr algn="r"/>
              <a:t>21</a:t>
            </a:fld>
            <a:endParaRPr lang="en-US" altLang="zh-CN" sz="1200"/>
          </a:p>
        </p:txBody>
      </p:sp>
      <p:sp>
        <p:nvSpPr>
          <p:cNvPr id="302083" name="Rectangle 2"/>
          <p:cNvSpPr>
            <a:spLocks noRot="1" noChangeArrowheads="1" noTextEdit="1"/>
          </p:cNvSpPr>
          <p:nvPr>
            <p:ph type="sldImg"/>
          </p:nvPr>
        </p:nvSpPr>
        <p:spPr>
          <a:xfrm>
            <a:off x="917575" y="744538"/>
            <a:ext cx="4962525" cy="3722687"/>
          </a:xfrm>
          <a:ln/>
        </p:spPr>
      </p:sp>
      <p:sp>
        <p:nvSpPr>
          <p:cNvPr id="302084" name="Rectangle 3"/>
          <p:cNvSpPr>
            <a:spLocks noGrp="1" noChangeArrowheads="1"/>
          </p:cNvSpPr>
          <p:nvPr>
            <p:ph type="body" idx="1"/>
          </p:nvPr>
        </p:nvSpPr>
        <p:spPr>
          <a:xfrm>
            <a:off x="681038" y="4713288"/>
            <a:ext cx="5435600" cy="4468812"/>
          </a:xfrm>
        </p:spPr>
        <p:txBody>
          <a:bodyPr lIns="91430" tIns="45716" rIns="91430" bIns="45716"/>
          <a:lstStyle/>
          <a:p>
            <a:r>
              <a:rPr lang="en-GB" b="1" u="sng">
                <a:solidFill>
                  <a:schemeClr val="bg1"/>
                </a:solidFill>
              </a:rPr>
              <a:t>Egypt</a:t>
            </a:r>
            <a:r>
              <a:rPr lang="en-GB" b="1">
                <a:solidFill>
                  <a:schemeClr val="bg1"/>
                </a:solidFill>
              </a:rPr>
              <a:t> : </a:t>
            </a:r>
            <a:r>
              <a:rPr lang="en-US" altLang="zh-CN" b="1">
                <a:solidFill>
                  <a:schemeClr val="bg1"/>
                </a:solidFill>
              </a:rPr>
              <a:t>Successful national school-based smoke free campaign held. This is creating 100% smoke-free schools (Ministry of Education in collaboration with MoH and The Directorate of Environmental Affairs).</a:t>
            </a:r>
            <a:endParaRPr lang="en-GB" b="1" u="sng">
              <a:solidFill>
                <a:schemeClr val="bg1"/>
              </a:solidFill>
            </a:endParaRPr>
          </a:p>
          <a:p>
            <a:r>
              <a:rPr lang="en-GB" b="1" u="sng">
                <a:solidFill>
                  <a:schemeClr val="bg1"/>
                </a:solidFill>
              </a:rPr>
              <a:t>Brazil</a:t>
            </a:r>
            <a:r>
              <a:rPr lang="en-GB" b="1">
                <a:solidFill>
                  <a:schemeClr val="bg1"/>
                </a:solidFill>
              </a:rPr>
              <a:t>: </a:t>
            </a:r>
            <a:r>
              <a:rPr lang="en-US" altLang="zh-CN" b="1">
                <a:solidFill>
                  <a:schemeClr val="bg1"/>
                </a:solidFill>
              </a:rPr>
              <a:t>Decree passed on 12 May 2008 to ban smoking in all enclosed public places in Rio de Janeiro. </a:t>
            </a:r>
            <a:endParaRPr lang="en-US" altLang="zh-CN" b="1" u="sng">
              <a:solidFill>
                <a:schemeClr val="bg1"/>
              </a:solidFill>
            </a:endParaRPr>
          </a:p>
          <a:p>
            <a:r>
              <a:rPr lang="en-US" altLang="zh-CN" b="1" u="sng">
                <a:solidFill>
                  <a:schemeClr val="bg1"/>
                </a:solidFill>
              </a:rPr>
              <a:t>Mexico</a:t>
            </a:r>
            <a:r>
              <a:rPr lang="en-US" altLang="zh-CN" b="1">
                <a:solidFill>
                  <a:schemeClr val="bg1"/>
                </a:solidFill>
              </a:rPr>
              <a:t>: Federal Tobacco Control law was approved and a 100% smoke-free law was approved in Mexico City on 30 May 2008, "Health Protection of Non-Smokers Law". The level of compliance is good, even though many actions against the law are under consideration. </a:t>
            </a:r>
            <a:endParaRPr lang="en-US" altLang="zh-CN" b="1" u="sng">
              <a:solidFill>
                <a:schemeClr val="bg1"/>
              </a:solidFill>
            </a:endParaRPr>
          </a:p>
          <a:p>
            <a:r>
              <a:rPr lang="en-US" altLang="zh-CN" b="1" u="sng">
                <a:solidFill>
                  <a:schemeClr val="bg1"/>
                </a:solidFill>
              </a:rPr>
              <a:t>Turkey</a:t>
            </a:r>
            <a:r>
              <a:rPr lang="en-US" altLang="zh-CN" b="1">
                <a:solidFill>
                  <a:schemeClr val="bg1"/>
                </a:solidFill>
              </a:rPr>
              <a:t>: The national Tobacco control law was amended and signed by the President. The revised law provides 100% smoke-free public and workplaces with some minor exceptions. The first phase of 100% smoke-free public and workplaces will enter into force on 19 May 2008.</a:t>
            </a:r>
            <a:endParaRPr lang="en-US" altLang="zh-CN" b="1" u="sng">
              <a:solidFill>
                <a:schemeClr val="bg1"/>
              </a:solidFill>
            </a:endParaRPr>
          </a:p>
          <a:p>
            <a:endParaRPr lang="en-GB"/>
          </a:p>
          <a:p>
            <a:endParaRPr lang="en-US" altLang="zh-CN"/>
          </a:p>
        </p:txBody>
      </p:sp>
    </p:spTree>
    <p:extLst>
      <p:ext uri="{BB962C8B-B14F-4D97-AF65-F5344CB8AC3E}">
        <p14:creationId xmlns:p14="http://schemas.microsoft.com/office/powerpoint/2010/main" val="51533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9C62E14-5D9B-4429-8D0E-9193AC866068}" type="slidenum">
              <a:rPr lang="ko-KR" altLang="en-US"/>
              <a:pPr/>
              <a:t>22</a:t>
            </a:fld>
            <a:endParaRPr lang="en-US" altLang="ko-KR"/>
          </a:p>
        </p:txBody>
      </p:sp>
      <p:sp>
        <p:nvSpPr>
          <p:cNvPr id="304130"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a:defRPr>
                <a:solidFill>
                  <a:schemeClr val="tx1"/>
                </a:solidFill>
                <a:latin typeface="Arial" panose="020B0604020202020204" pitchFamily="34" charset="0"/>
                <a:cs typeface="Arial" panose="020B0604020202020204" pitchFamily="34" charset="0"/>
              </a:defRPr>
            </a:lvl1pPr>
            <a:lvl2pPr marL="742950" indent="-287338">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30188">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23D346A7-31D8-4390-9E13-079DCB2252BD}" type="slidenum">
              <a:rPr lang="en-US" altLang="zh-CN" sz="1200"/>
              <a:pPr algn="r"/>
              <a:t>22</a:t>
            </a:fld>
            <a:endParaRPr lang="en-US" altLang="zh-CN" sz="1200"/>
          </a:p>
        </p:txBody>
      </p:sp>
      <p:sp>
        <p:nvSpPr>
          <p:cNvPr id="304131" name="Rectangle 2"/>
          <p:cNvSpPr>
            <a:spLocks noRot="1" noChangeArrowheads="1" noTextEdit="1"/>
          </p:cNvSpPr>
          <p:nvPr>
            <p:ph type="sldImg"/>
          </p:nvPr>
        </p:nvSpPr>
        <p:spPr>
          <a:xfrm>
            <a:off x="917575" y="744538"/>
            <a:ext cx="4962525" cy="3722687"/>
          </a:xfrm>
          <a:ln/>
        </p:spPr>
      </p:sp>
      <p:sp>
        <p:nvSpPr>
          <p:cNvPr id="304132" name="Rectangle 3"/>
          <p:cNvSpPr>
            <a:spLocks noGrp="1" noChangeArrowheads="1"/>
          </p:cNvSpPr>
          <p:nvPr>
            <p:ph type="body" idx="1"/>
          </p:nvPr>
        </p:nvSpPr>
        <p:spPr>
          <a:xfrm>
            <a:off x="681038" y="4713288"/>
            <a:ext cx="5435600" cy="4468812"/>
          </a:xfrm>
        </p:spPr>
        <p:txBody>
          <a:bodyPr lIns="91430" tIns="45716" rIns="91430" bIns="45716"/>
          <a:lstStyle/>
          <a:p>
            <a:r>
              <a:rPr lang="en-GB" b="1" u="sng">
                <a:solidFill>
                  <a:schemeClr val="bg1"/>
                </a:solidFill>
              </a:rPr>
              <a:t>Egypt</a:t>
            </a:r>
            <a:r>
              <a:rPr lang="en-GB" b="1">
                <a:solidFill>
                  <a:schemeClr val="bg1"/>
                </a:solidFill>
              </a:rPr>
              <a:t> : </a:t>
            </a:r>
            <a:r>
              <a:rPr lang="en-US" altLang="zh-CN" b="1">
                <a:solidFill>
                  <a:schemeClr val="bg1"/>
                </a:solidFill>
              </a:rPr>
              <a:t>Successful national school-based smoke free campaign held. This is creating 100% smoke-free schools (Ministry of Education in collaboration with MoH and The Directorate of Environmental Affairs).</a:t>
            </a:r>
            <a:endParaRPr lang="en-GB" b="1" u="sng">
              <a:solidFill>
                <a:schemeClr val="bg1"/>
              </a:solidFill>
            </a:endParaRPr>
          </a:p>
          <a:p>
            <a:r>
              <a:rPr lang="en-GB" b="1" u="sng">
                <a:solidFill>
                  <a:schemeClr val="bg1"/>
                </a:solidFill>
              </a:rPr>
              <a:t>Brazil</a:t>
            </a:r>
            <a:r>
              <a:rPr lang="en-GB" b="1">
                <a:solidFill>
                  <a:schemeClr val="bg1"/>
                </a:solidFill>
              </a:rPr>
              <a:t>: </a:t>
            </a:r>
            <a:r>
              <a:rPr lang="en-US" altLang="zh-CN" b="1">
                <a:solidFill>
                  <a:schemeClr val="bg1"/>
                </a:solidFill>
              </a:rPr>
              <a:t>Decree passed on 12 May 2008 to ban smoking in all enclosed public places in Rio de Janeiro. </a:t>
            </a:r>
            <a:endParaRPr lang="en-US" altLang="zh-CN" b="1" u="sng">
              <a:solidFill>
                <a:schemeClr val="bg1"/>
              </a:solidFill>
            </a:endParaRPr>
          </a:p>
          <a:p>
            <a:r>
              <a:rPr lang="en-US" altLang="zh-CN" b="1" u="sng">
                <a:solidFill>
                  <a:schemeClr val="bg1"/>
                </a:solidFill>
              </a:rPr>
              <a:t>Mexico</a:t>
            </a:r>
            <a:r>
              <a:rPr lang="en-US" altLang="zh-CN" b="1">
                <a:solidFill>
                  <a:schemeClr val="bg1"/>
                </a:solidFill>
              </a:rPr>
              <a:t>: Federal Tobacco Control law was approved and a 100% smoke-free law was approved in Mexico City on 30 May 2008, "Health Protection of Non-Smokers Law". The level of compliance is good, even though many actions against the law are under consideration. </a:t>
            </a:r>
            <a:endParaRPr lang="en-US" altLang="zh-CN" b="1" u="sng">
              <a:solidFill>
                <a:schemeClr val="bg1"/>
              </a:solidFill>
            </a:endParaRPr>
          </a:p>
          <a:p>
            <a:r>
              <a:rPr lang="en-US" altLang="zh-CN" b="1" u="sng">
                <a:solidFill>
                  <a:schemeClr val="bg1"/>
                </a:solidFill>
              </a:rPr>
              <a:t>Turkey</a:t>
            </a:r>
            <a:r>
              <a:rPr lang="en-US" altLang="zh-CN" b="1">
                <a:solidFill>
                  <a:schemeClr val="bg1"/>
                </a:solidFill>
              </a:rPr>
              <a:t>: The national Tobacco control law was amended and signed by the President. The revised law provides 100% smoke-free public and workplaces with some minor exceptions. The first phase of 100% smoke-free public and workplaces will enter into force on 19 May 2008.</a:t>
            </a:r>
            <a:endParaRPr lang="en-US" altLang="zh-CN" b="1" u="sng">
              <a:solidFill>
                <a:schemeClr val="bg1"/>
              </a:solidFill>
            </a:endParaRPr>
          </a:p>
          <a:p>
            <a:endParaRPr lang="en-GB"/>
          </a:p>
          <a:p>
            <a:endParaRPr lang="en-US" altLang="zh-CN"/>
          </a:p>
        </p:txBody>
      </p:sp>
    </p:spTree>
    <p:extLst>
      <p:ext uri="{BB962C8B-B14F-4D97-AF65-F5344CB8AC3E}">
        <p14:creationId xmlns:p14="http://schemas.microsoft.com/office/powerpoint/2010/main" val="1172515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5925F3B-573B-4153-A725-2096834CA795}" type="slidenum">
              <a:rPr lang="ko-KR" altLang="en-US"/>
              <a:pPr/>
              <a:t>23</a:t>
            </a:fld>
            <a:endParaRPr lang="en-US" altLang="ko-KR"/>
          </a:p>
        </p:txBody>
      </p:sp>
      <p:sp>
        <p:nvSpPr>
          <p:cNvPr id="306178"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a:defRPr>
                <a:solidFill>
                  <a:schemeClr val="tx1"/>
                </a:solidFill>
                <a:latin typeface="Arial" panose="020B0604020202020204" pitchFamily="34" charset="0"/>
                <a:cs typeface="Arial" panose="020B0604020202020204" pitchFamily="34" charset="0"/>
              </a:defRPr>
            </a:lvl1pPr>
            <a:lvl2pPr marL="742950" indent="-287338">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30188">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D5DE6838-58AC-4ADC-8ED9-90203462E5BE}" type="slidenum">
              <a:rPr lang="en-US" altLang="zh-CN" sz="1200"/>
              <a:pPr algn="r"/>
              <a:t>23</a:t>
            </a:fld>
            <a:endParaRPr lang="en-US" altLang="zh-CN" sz="1200"/>
          </a:p>
        </p:txBody>
      </p:sp>
      <p:sp>
        <p:nvSpPr>
          <p:cNvPr id="306179" name="Rectangle 2"/>
          <p:cNvSpPr>
            <a:spLocks noRot="1" noChangeArrowheads="1" noTextEdit="1"/>
          </p:cNvSpPr>
          <p:nvPr>
            <p:ph type="sldImg"/>
          </p:nvPr>
        </p:nvSpPr>
        <p:spPr>
          <a:xfrm>
            <a:off x="917575" y="744538"/>
            <a:ext cx="4962525" cy="3722687"/>
          </a:xfrm>
          <a:ln/>
        </p:spPr>
      </p:sp>
      <p:sp>
        <p:nvSpPr>
          <p:cNvPr id="306180" name="Rectangle 3"/>
          <p:cNvSpPr>
            <a:spLocks noGrp="1" noChangeArrowheads="1"/>
          </p:cNvSpPr>
          <p:nvPr>
            <p:ph type="body" idx="1"/>
          </p:nvPr>
        </p:nvSpPr>
        <p:spPr>
          <a:xfrm>
            <a:off x="681038" y="4713288"/>
            <a:ext cx="5435600" cy="4468812"/>
          </a:xfrm>
        </p:spPr>
        <p:txBody>
          <a:bodyPr lIns="91430" tIns="45716" rIns="91430" bIns="45716"/>
          <a:lstStyle/>
          <a:p>
            <a:r>
              <a:rPr lang="en-GB" b="1" u="sng">
                <a:solidFill>
                  <a:schemeClr val="bg1"/>
                </a:solidFill>
              </a:rPr>
              <a:t>Egypt</a:t>
            </a:r>
            <a:r>
              <a:rPr lang="en-GB" b="1">
                <a:solidFill>
                  <a:schemeClr val="bg1"/>
                </a:solidFill>
              </a:rPr>
              <a:t> : </a:t>
            </a:r>
            <a:r>
              <a:rPr lang="en-US" altLang="zh-CN" b="1">
                <a:solidFill>
                  <a:schemeClr val="bg1"/>
                </a:solidFill>
              </a:rPr>
              <a:t>Successful national school-based smoke free campaign held. This is creating 100% smoke-free schools (Ministry of Education in collaboration with MoH and The Directorate of Environmental Affairs).</a:t>
            </a:r>
            <a:endParaRPr lang="en-GB" b="1" u="sng">
              <a:solidFill>
                <a:schemeClr val="bg1"/>
              </a:solidFill>
            </a:endParaRPr>
          </a:p>
          <a:p>
            <a:r>
              <a:rPr lang="en-GB" b="1" u="sng">
                <a:solidFill>
                  <a:schemeClr val="bg1"/>
                </a:solidFill>
              </a:rPr>
              <a:t>Brazil</a:t>
            </a:r>
            <a:r>
              <a:rPr lang="en-GB" b="1">
                <a:solidFill>
                  <a:schemeClr val="bg1"/>
                </a:solidFill>
              </a:rPr>
              <a:t>: </a:t>
            </a:r>
            <a:r>
              <a:rPr lang="en-US" altLang="zh-CN" b="1">
                <a:solidFill>
                  <a:schemeClr val="bg1"/>
                </a:solidFill>
              </a:rPr>
              <a:t>Decree passed on 12 May 2008 to ban smoking in all enclosed public places in Rio de Janeiro. </a:t>
            </a:r>
            <a:endParaRPr lang="en-US" altLang="zh-CN" b="1" u="sng">
              <a:solidFill>
                <a:schemeClr val="bg1"/>
              </a:solidFill>
            </a:endParaRPr>
          </a:p>
          <a:p>
            <a:r>
              <a:rPr lang="en-US" altLang="zh-CN" b="1" u="sng">
                <a:solidFill>
                  <a:schemeClr val="bg1"/>
                </a:solidFill>
              </a:rPr>
              <a:t>Mexico</a:t>
            </a:r>
            <a:r>
              <a:rPr lang="en-US" altLang="zh-CN" b="1">
                <a:solidFill>
                  <a:schemeClr val="bg1"/>
                </a:solidFill>
              </a:rPr>
              <a:t>: Federal Tobacco Control law was approved and a 100% smoke-free law was approved in Mexico City on 30 May 2008, "Health Protection of Non-Smokers Law". The level of compliance is good, even though many actions against the law are under consideration. </a:t>
            </a:r>
            <a:endParaRPr lang="en-US" altLang="zh-CN" b="1" u="sng">
              <a:solidFill>
                <a:schemeClr val="bg1"/>
              </a:solidFill>
            </a:endParaRPr>
          </a:p>
          <a:p>
            <a:r>
              <a:rPr lang="en-US" altLang="zh-CN" b="1" u="sng">
                <a:solidFill>
                  <a:schemeClr val="bg1"/>
                </a:solidFill>
              </a:rPr>
              <a:t>Turkey</a:t>
            </a:r>
            <a:r>
              <a:rPr lang="en-US" altLang="zh-CN" b="1">
                <a:solidFill>
                  <a:schemeClr val="bg1"/>
                </a:solidFill>
              </a:rPr>
              <a:t>: The national Tobacco control law was amended and signed by the President. The revised law provides 100% smoke-free public and workplaces with some minor exceptions. The first phase of 100% smoke-free public and workplaces will enter into force on 19 May 2008.</a:t>
            </a:r>
            <a:endParaRPr lang="en-US" altLang="zh-CN" b="1" u="sng">
              <a:solidFill>
                <a:schemeClr val="bg1"/>
              </a:solidFill>
            </a:endParaRPr>
          </a:p>
          <a:p>
            <a:endParaRPr lang="en-GB"/>
          </a:p>
          <a:p>
            <a:endParaRPr lang="en-US" altLang="zh-CN"/>
          </a:p>
        </p:txBody>
      </p:sp>
    </p:spTree>
    <p:extLst>
      <p:ext uri="{BB962C8B-B14F-4D97-AF65-F5344CB8AC3E}">
        <p14:creationId xmlns:p14="http://schemas.microsoft.com/office/powerpoint/2010/main" val="2189271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CAF7EE2-C561-4BF4-B9D1-C805E9004BAC}" type="slidenum">
              <a:rPr lang="ko-KR" altLang="en-US"/>
              <a:pPr/>
              <a:t>24</a:t>
            </a:fld>
            <a:endParaRPr lang="en-US" altLang="ko-KR"/>
          </a:p>
        </p:txBody>
      </p:sp>
      <p:sp>
        <p:nvSpPr>
          <p:cNvPr id="30822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a:defRPr>
                <a:solidFill>
                  <a:schemeClr val="tx1"/>
                </a:solidFill>
                <a:latin typeface="Arial" panose="020B0604020202020204" pitchFamily="34" charset="0"/>
                <a:cs typeface="Arial" panose="020B0604020202020204" pitchFamily="34" charset="0"/>
              </a:defRPr>
            </a:lvl1pPr>
            <a:lvl2pPr marL="742950" indent="-287338">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30188">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CA3815E4-F93C-4A28-A8CB-EA610FD47D80}" type="slidenum">
              <a:rPr lang="en-US" altLang="zh-CN" sz="1200"/>
              <a:pPr algn="r"/>
              <a:t>24</a:t>
            </a:fld>
            <a:endParaRPr lang="en-US" altLang="zh-CN" sz="1200"/>
          </a:p>
        </p:txBody>
      </p:sp>
      <p:sp>
        <p:nvSpPr>
          <p:cNvPr id="308227" name="Rectangle 2"/>
          <p:cNvSpPr>
            <a:spLocks noRot="1" noChangeArrowheads="1" noTextEdit="1"/>
          </p:cNvSpPr>
          <p:nvPr>
            <p:ph type="sldImg"/>
          </p:nvPr>
        </p:nvSpPr>
        <p:spPr>
          <a:xfrm>
            <a:off x="917575" y="744538"/>
            <a:ext cx="4962525" cy="3722687"/>
          </a:xfrm>
          <a:ln/>
        </p:spPr>
      </p:sp>
      <p:sp>
        <p:nvSpPr>
          <p:cNvPr id="308228" name="Rectangle 3"/>
          <p:cNvSpPr>
            <a:spLocks noGrp="1" noChangeArrowheads="1"/>
          </p:cNvSpPr>
          <p:nvPr>
            <p:ph type="body" idx="1"/>
          </p:nvPr>
        </p:nvSpPr>
        <p:spPr/>
        <p:txBody>
          <a:bodyPr lIns="91430" tIns="45716" rIns="91430" bIns="45716"/>
          <a:lstStyle/>
          <a:p>
            <a:r>
              <a:rPr lang="en-GB" b="1" u="sng">
                <a:solidFill>
                  <a:schemeClr val="bg1"/>
                </a:solidFill>
              </a:rPr>
              <a:t>Egypt</a:t>
            </a:r>
            <a:r>
              <a:rPr lang="en-GB" b="1">
                <a:solidFill>
                  <a:schemeClr val="bg1"/>
                </a:solidFill>
              </a:rPr>
              <a:t> : </a:t>
            </a:r>
            <a:r>
              <a:rPr lang="en-US" altLang="zh-CN" b="1">
                <a:solidFill>
                  <a:schemeClr val="bg1"/>
                </a:solidFill>
              </a:rPr>
              <a:t>Successful national school-based smoke free campaign held. This is creating 100% smoke-free schools (Ministry of Education in collaboration with MoH and The Directorate of Environmental Affairs).</a:t>
            </a:r>
            <a:endParaRPr lang="en-GB" b="1" u="sng">
              <a:solidFill>
                <a:schemeClr val="bg1"/>
              </a:solidFill>
            </a:endParaRPr>
          </a:p>
          <a:p>
            <a:r>
              <a:rPr lang="en-GB" b="1" u="sng">
                <a:solidFill>
                  <a:schemeClr val="bg1"/>
                </a:solidFill>
              </a:rPr>
              <a:t>Brazil</a:t>
            </a:r>
            <a:r>
              <a:rPr lang="en-GB" b="1">
                <a:solidFill>
                  <a:schemeClr val="bg1"/>
                </a:solidFill>
              </a:rPr>
              <a:t>: </a:t>
            </a:r>
            <a:r>
              <a:rPr lang="en-US" altLang="zh-CN" b="1">
                <a:solidFill>
                  <a:schemeClr val="bg1"/>
                </a:solidFill>
              </a:rPr>
              <a:t>Decree passed on 12 May 2008 to ban smoking in all enclosed public places in Rio de Janeiro. </a:t>
            </a:r>
            <a:endParaRPr lang="en-US" altLang="zh-CN" b="1" u="sng">
              <a:solidFill>
                <a:schemeClr val="bg1"/>
              </a:solidFill>
            </a:endParaRPr>
          </a:p>
          <a:p>
            <a:r>
              <a:rPr lang="en-US" altLang="zh-CN" b="1" u="sng">
                <a:solidFill>
                  <a:schemeClr val="bg1"/>
                </a:solidFill>
              </a:rPr>
              <a:t>Mexico</a:t>
            </a:r>
            <a:r>
              <a:rPr lang="en-US" altLang="zh-CN" b="1">
                <a:solidFill>
                  <a:schemeClr val="bg1"/>
                </a:solidFill>
              </a:rPr>
              <a:t>: Federal Tobacco Control law was approved and a 100% smoke-free law was approved in Mexico City on 30 May 2008, "Health Protection of Non-Smokers Law". The level of compliance is good, even though many actions against the law are under consideration. </a:t>
            </a:r>
            <a:endParaRPr lang="en-US" altLang="zh-CN" b="1" u="sng">
              <a:solidFill>
                <a:schemeClr val="bg1"/>
              </a:solidFill>
            </a:endParaRPr>
          </a:p>
          <a:p>
            <a:r>
              <a:rPr lang="en-US" altLang="zh-CN" b="1" u="sng">
                <a:solidFill>
                  <a:schemeClr val="bg1"/>
                </a:solidFill>
              </a:rPr>
              <a:t>Turkey</a:t>
            </a:r>
            <a:r>
              <a:rPr lang="en-US" altLang="zh-CN" b="1">
                <a:solidFill>
                  <a:schemeClr val="bg1"/>
                </a:solidFill>
              </a:rPr>
              <a:t>: The national Tobacco control law was amended and signed by the President. The revised law provides 100% smoke-free public and workplaces with some minor exceptions. The first phase of 100% smoke-free public and workplaces will enter into force on 19 May 2008.</a:t>
            </a:r>
            <a:endParaRPr lang="en-US" altLang="zh-CN" b="1" u="sng">
              <a:solidFill>
                <a:schemeClr val="bg1"/>
              </a:solidFill>
            </a:endParaRPr>
          </a:p>
          <a:p>
            <a:endParaRPr lang="en-GB"/>
          </a:p>
          <a:p>
            <a:endParaRPr lang="en-US" altLang="zh-CN"/>
          </a:p>
        </p:txBody>
      </p:sp>
    </p:spTree>
    <p:extLst>
      <p:ext uri="{BB962C8B-B14F-4D97-AF65-F5344CB8AC3E}">
        <p14:creationId xmlns:p14="http://schemas.microsoft.com/office/powerpoint/2010/main" val="3842492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2C248BC-8D51-4A64-9035-334A751C7C1F}" type="slidenum">
              <a:rPr lang="ko-KR" altLang="en-US"/>
              <a:pPr/>
              <a:t>26</a:t>
            </a:fld>
            <a:endParaRPr lang="en-US" altLang="ko-KR"/>
          </a:p>
        </p:txBody>
      </p:sp>
      <p:sp>
        <p:nvSpPr>
          <p:cNvPr id="310274"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a:defRPr>
                <a:solidFill>
                  <a:schemeClr val="tx1"/>
                </a:solidFill>
                <a:latin typeface="Arial" panose="020B0604020202020204" pitchFamily="34" charset="0"/>
                <a:cs typeface="Arial" panose="020B0604020202020204" pitchFamily="34" charset="0"/>
              </a:defRPr>
            </a:lvl1pPr>
            <a:lvl2pPr marL="742950" indent="-287338">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30188">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25C201F9-238A-44B4-A930-4F52C5864929}" type="slidenum">
              <a:rPr lang="en-US" altLang="zh-CN" sz="1200"/>
              <a:pPr algn="r"/>
              <a:t>26</a:t>
            </a:fld>
            <a:endParaRPr lang="en-US" altLang="zh-CN" sz="1200"/>
          </a:p>
        </p:txBody>
      </p:sp>
      <p:sp>
        <p:nvSpPr>
          <p:cNvPr id="310275" name="Rectangle 2"/>
          <p:cNvSpPr>
            <a:spLocks noRot="1" noChangeArrowheads="1" noTextEdit="1"/>
          </p:cNvSpPr>
          <p:nvPr>
            <p:ph type="sldImg"/>
          </p:nvPr>
        </p:nvSpPr>
        <p:spPr>
          <a:xfrm>
            <a:off x="917575" y="744538"/>
            <a:ext cx="4962525" cy="3722687"/>
          </a:xfrm>
          <a:ln/>
        </p:spPr>
      </p:sp>
      <p:sp>
        <p:nvSpPr>
          <p:cNvPr id="310276" name="Rectangle 3"/>
          <p:cNvSpPr>
            <a:spLocks noGrp="1" noChangeArrowheads="1"/>
          </p:cNvSpPr>
          <p:nvPr>
            <p:ph type="body" idx="1"/>
          </p:nvPr>
        </p:nvSpPr>
        <p:spPr/>
        <p:txBody>
          <a:bodyPr lIns="91430" tIns="45716" rIns="91430" bIns="45716"/>
          <a:lstStyle/>
          <a:p>
            <a:r>
              <a:rPr lang="en-GB" sz="1000" b="1" u="sng">
                <a:solidFill>
                  <a:schemeClr val="bg1"/>
                </a:solidFill>
              </a:rPr>
              <a:t>Indonesia</a:t>
            </a:r>
            <a:r>
              <a:rPr lang="en-GB" sz="1000" b="1">
                <a:solidFill>
                  <a:schemeClr val="bg1"/>
                </a:solidFill>
              </a:rPr>
              <a:t>:</a:t>
            </a:r>
            <a:r>
              <a:rPr lang="en-US" altLang="zh-CN" sz="1000" b="1">
                <a:solidFill>
                  <a:schemeClr val="bg1"/>
                </a:solidFill>
              </a:rPr>
              <a:t> A top referral hospital and the Indonesian Medical Association developed new tobacco cessation centers in hospitals and private practice clinics (2008).</a:t>
            </a:r>
          </a:p>
          <a:p>
            <a:r>
              <a:rPr lang="en-US" altLang="zh-CN" sz="1000" b="1">
                <a:solidFill>
                  <a:schemeClr val="bg1"/>
                </a:solidFill>
              </a:rPr>
              <a:t>Bangladesh - National workshop on cessation held in May 2008.</a:t>
            </a:r>
          </a:p>
          <a:p>
            <a:r>
              <a:rPr lang="en-US" altLang="zh-CN" sz="1000" b="1" u="sng">
                <a:solidFill>
                  <a:schemeClr val="bg1"/>
                </a:solidFill>
              </a:rPr>
              <a:t>India</a:t>
            </a:r>
            <a:r>
              <a:rPr lang="en-US" altLang="zh-CN" sz="1000" b="1">
                <a:solidFill>
                  <a:schemeClr val="bg1"/>
                </a:solidFill>
              </a:rPr>
              <a:t>: STCCs of Tamil Nadu, West Bengal and Delhi have conducted workshops on Tobacco Cessation and training of trainers in Tobacco-Free Dental &amp; Medical Colleges, as well as other training sessions on cessation (June 2008).</a:t>
            </a:r>
          </a:p>
          <a:p>
            <a:r>
              <a:rPr lang="en-US" altLang="zh-CN" sz="1000" b="1" u="sng">
                <a:solidFill>
                  <a:schemeClr val="bg1"/>
                </a:solidFill>
              </a:rPr>
              <a:t>China</a:t>
            </a:r>
            <a:r>
              <a:rPr lang="en-US" altLang="zh-CN" sz="1000" b="1">
                <a:solidFill>
                  <a:schemeClr val="bg1"/>
                </a:solidFill>
              </a:rPr>
              <a:t>:  New cessation guidelines have been produced by Chaoyang Hospital.  The draft guidelines were distributed at the Smoke Free Hospital Seminar held in Beijing in February 2008, as were the Chinese version of the WHO Guidelines for protection from SHS (March 2008). </a:t>
            </a:r>
          </a:p>
          <a:p>
            <a:r>
              <a:rPr lang="en-US" altLang="zh-CN" sz="1000" b="1" u="sng">
                <a:solidFill>
                  <a:schemeClr val="bg1"/>
                </a:solidFill>
              </a:rPr>
              <a:t>Iran</a:t>
            </a:r>
            <a:r>
              <a:rPr lang="en-US" altLang="zh-CN" sz="1000" b="1">
                <a:solidFill>
                  <a:schemeClr val="bg1"/>
                </a:solidFill>
              </a:rPr>
              <a:t> </a:t>
            </a:r>
            <a:r>
              <a:rPr lang="en-GB" sz="1000" b="1">
                <a:solidFill>
                  <a:schemeClr val="bg1"/>
                </a:solidFill>
              </a:rPr>
              <a:t>- Lots of work on cessation training - national training of trainers workshop on cessation, over 100 cessation centres set up.</a:t>
            </a:r>
          </a:p>
          <a:p>
            <a:r>
              <a:rPr lang="en-GB" sz="1000" b="1" u="sng">
                <a:solidFill>
                  <a:schemeClr val="bg1"/>
                </a:solidFill>
              </a:rPr>
              <a:t>Ghana</a:t>
            </a:r>
            <a:r>
              <a:rPr lang="en-GB" sz="1000" b="1">
                <a:solidFill>
                  <a:schemeClr val="bg1"/>
                </a:solidFill>
              </a:rPr>
              <a:t>: Training workshops for PHC providers on cessation counselling services in 12 health facilities. Guide for PHC providers to do cessation counselling has been developed (2007). </a:t>
            </a:r>
          </a:p>
          <a:p>
            <a:r>
              <a:rPr lang="en-GB" sz="1000" b="1" u="sng">
                <a:solidFill>
                  <a:schemeClr val="bg1"/>
                </a:solidFill>
              </a:rPr>
              <a:t>Nigeria</a:t>
            </a:r>
            <a:r>
              <a:rPr lang="en-GB" sz="1000" b="1">
                <a:solidFill>
                  <a:schemeClr val="bg1"/>
                </a:solidFill>
              </a:rPr>
              <a:t>: Training workshops have been conducted to train PHC providers on brief cessation advice. Provision of Incentives (blood pressure monitors) to encourage PHC providers to include cessation support as a component of the NCDs treatment (2007-2008) .</a:t>
            </a:r>
          </a:p>
          <a:p>
            <a:r>
              <a:rPr lang="en-GB" sz="1000" b="1" u="sng">
                <a:solidFill>
                  <a:schemeClr val="bg1"/>
                </a:solidFill>
              </a:rPr>
              <a:t>Nepal</a:t>
            </a:r>
            <a:r>
              <a:rPr lang="en-GB" sz="1000" b="1">
                <a:solidFill>
                  <a:schemeClr val="bg1"/>
                </a:solidFill>
              </a:rPr>
              <a:t>: Identification of smokers and provision of brief cessation advice have been incorporated into primary health care for chronic respiratory diseases and Tuberculosis(2007- June 2008).</a:t>
            </a:r>
            <a:endParaRPr lang="en-US" altLang="zh-CN" sz="1000" b="1">
              <a:solidFill>
                <a:schemeClr val="bg1"/>
              </a:solidFill>
            </a:endParaRPr>
          </a:p>
          <a:p>
            <a:endParaRPr lang="en-GB" sz="1000"/>
          </a:p>
          <a:p>
            <a:endParaRPr lang="en-US" altLang="zh-CN" sz="1000"/>
          </a:p>
        </p:txBody>
      </p:sp>
    </p:spTree>
    <p:extLst>
      <p:ext uri="{BB962C8B-B14F-4D97-AF65-F5344CB8AC3E}">
        <p14:creationId xmlns:p14="http://schemas.microsoft.com/office/powerpoint/2010/main" val="327451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249DF58-370B-40B1-82D0-6168401A9559}" type="slidenum">
              <a:rPr lang="ko-KR" altLang="en-US"/>
              <a:pPr/>
              <a:t>27</a:t>
            </a:fld>
            <a:endParaRPr lang="en-US" altLang="ko-KR"/>
          </a:p>
        </p:txBody>
      </p:sp>
      <p:sp>
        <p:nvSpPr>
          <p:cNvPr id="312322"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a:defRPr>
                <a:solidFill>
                  <a:schemeClr val="tx1"/>
                </a:solidFill>
                <a:latin typeface="Arial" panose="020B0604020202020204" pitchFamily="34" charset="0"/>
                <a:cs typeface="Arial" panose="020B0604020202020204" pitchFamily="34" charset="0"/>
              </a:defRPr>
            </a:lvl1pPr>
            <a:lvl2pPr marL="742950" indent="-287338">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30188">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83401C83-17A9-4036-9733-3F741D72630A}" type="slidenum">
              <a:rPr lang="en-US" altLang="zh-CN" sz="1200"/>
              <a:pPr algn="r"/>
              <a:t>27</a:t>
            </a:fld>
            <a:endParaRPr lang="en-US" altLang="zh-CN" sz="1200"/>
          </a:p>
        </p:txBody>
      </p:sp>
      <p:sp>
        <p:nvSpPr>
          <p:cNvPr id="312323" name="Rectangle 2"/>
          <p:cNvSpPr>
            <a:spLocks noRot="1" noChangeArrowheads="1" noTextEdit="1"/>
          </p:cNvSpPr>
          <p:nvPr>
            <p:ph type="sldImg"/>
          </p:nvPr>
        </p:nvSpPr>
        <p:spPr>
          <a:xfrm>
            <a:off x="917575" y="744538"/>
            <a:ext cx="4962525" cy="3722687"/>
          </a:xfrm>
          <a:ln/>
        </p:spPr>
      </p:sp>
      <p:sp>
        <p:nvSpPr>
          <p:cNvPr id="312324" name="Rectangle 3"/>
          <p:cNvSpPr>
            <a:spLocks noGrp="1" noChangeArrowheads="1"/>
          </p:cNvSpPr>
          <p:nvPr>
            <p:ph type="body" idx="1"/>
          </p:nvPr>
        </p:nvSpPr>
        <p:spPr/>
        <p:txBody>
          <a:bodyPr lIns="91430" tIns="45716" rIns="91430" bIns="45716"/>
          <a:lstStyle/>
          <a:p>
            <a:r>
              <a:rPr lang="en-GB" sz="1000" b="1" u="sng">
                <a:solidFill>
                  <a:schemeClr val="bg1"/>
                </a:solidFill>
              </a:rPr>
              <a:t>Indonesia</a:t>
            </a:r>
            <a:r>
              <a:rPr lang="en-GB" sz="1000" b="1">
                <a:solidFill>
                  <a:schemeClr val="bg1"/>
                </a:solidFill>
              </a:rPr>
              <a:t>:</a:t>
            </a:r>
            <a:r>
              <a:rPr lang="en-US" altLang="zh-CN" sz="1000" b="1">
                <a:solidFill>
                  <a:schemeClr val="bg1"/>
                </a:solidFill>
              </a:rPr>
              <a:t> A top referral hospital and the Indonesian Medical Association developed new tobacco cessation centers in hospitals and private practice clinics (2008).</a:t>
            </a:r>
          </a:p>
          <a:p>
            <a:r>
              <a:rPr lang="en-US" altLang="zh-CN" sz="1000" b="1">
                <a:solidFill>
                  <a:schemeClr val="bg1"/>
                </a:solidFill>
              </a:rPr>
              <a:t>Bangladesh - National workshop on cessation held in May 2008.</a:t>
            </a:r>
          </a:p>
          <a:p>
            <a:r>
              <a:rPr lang="en-US" altLang="zh-CN" sz="1000" b="1" u="sng">
                <a:solidFill>
                  <a:schemeClr val="bg1"/>
                </a:solidFill>
              </a:rPr>
              <a:t>India</a:t>
            </a:r>
            <a:r>
              <a:rPr lang="en-US" altLang="zh-CN" sz="1000" b="1">
                <a:solidFill>
                  <a:schemeClr val="bg1"/>
                </a:solidFill>
              </a:rPr>
              <a:t>: STCCs of Tamil Nadu, West Bengal and Delhi have conducted workshops on Tobacco Cessation and training of trainers in Tobacco-Free Dental &amp; Medical Colleges, as well as other training sessions on cessation (June 2008).</a:t>
            </a:r>
          </a:p>
          <a:p>
            <a:r>
              <a:rPr lang="en-US" altLang="zh-CN" sz="1000" b="1" u="sng">
                <a:solidFill>
                  <a:schemeClr val="bg1"/>
                </a:solidFill>
              </a:rPr>
              <a:t>China</a:t>
            </a:r>
            <a:r>
              <a:rPr lang="en-US" altLang="zh-CN" sz="1000" b="1">
                <a:solidFill>
                  <a:schemeClr val="bg1"/>
                </a:solidFill>
              </a:rPr>
              <a:t>:  New cessation guidelines have been produced by Chaoyang Hospital.  The draft guidelines were distributed at the Smoke Free Hospital Seminar held in Beijing in February 2008, as were the Chinese version of the WHO Guidelines for protection from SHS (March 2008). </a:t>
            </a:r>
          </a:p>
          <a:p>
            <a:r>
              <a:rPr lang="en-US" altLang="zh-CN" sz="1000" b="1" u="sng">
                <a:solidFill>
                  <a:schemeClr val="bg1"/>
                </a:solidFill>
              </a:rPr>
              <a:t>Iran</a:t>
            </a:r>
            <a:r>
              <a:rPr lang="en-US" altLang="zh-CN" sz="1000" b="1">
                <a:solidFill>
                  <a:schemeClr val="bg1"/>
                </a:solidFill>
              </a:rPr>
              <a:t> </a:t>
            </a:r>
            <a:r>
              <a:rPr lang="en-GB" sz="1000" b="1">
                <a:solidFill>
                  <a:schemeClr val="bg1"/>
                </a:solidFill>
              </a:rPr>
              <a:t>- Lots of work on cessation training - national training of trainers workshop on cessation, over 100 cessation centres set up.</a:t>
            </a:r>
          </a:p>
          <a:p>
            <a:r>
              <a:rPr lang="en-GB" sz="1000" b="1" u="sng">
                <a:solidFill>
                  <a:schemeClr val="bg1"/>
                </a:solidFill>
              </a:rPr>
              <a:t>Ghana</a:t>
            </a:r>
            <a:r>
              <a:rPr lang="en-GB" sz="1000" b="1">
                <a:solidFill>
                  <a:schemeClr val="bg1"/>
                </a:solidFill>
              </a:rPr>
              <a:t>: Training workshops for PHC providers on cessation counselling services in 12 health facilities. Guide for PHC providers to do cessation counselling has been developed (2007). </a:t>
            </a:r>
          </a:p>
          <a:p>
            <a:r>
              <a:rPr lang="en-GB" sz="1000" b="1" u="sng">
                <a:solidFill>
                  <a:schemeClr val="bg1"/>
                </a:solidFill>
              </a:rPr>
              <a:t>Nigeria</a:t>
            </a:r>
            <a:r>
              <a:rPr lang="en-GB" sz="1000" b="1">
                <a:solidFill>
                  <a:schemeClr val="bg1"/>
                </a:solidFill>
              </a:rPr>
              <a:t>: Training workshops have been conducted to train PHC providers on brief cessation advice. Provision of Incentives (blood pressure monitors) to encourage PHC providers to include cessation support as a component of the NCDs treatment (2007-2008) .</a:t>
            </a:r>
          </a:p>
          <a:p>
            <a:r>
              <a:rPr lang="en-GB" sz="1000" b="1" u="sng">
                <a:solidFill>
                  <a:schemeClr val="bg1"/>
                </a:solidFill>
              </a:rPr>
              <a:t>Nepal</a:t>
            </a:r>
            <a:r>
              <a:rPr lang="en-GB" sz="1000" b="1">
                <a:solidFill>
                  <a:schemeClr val="bg1"/>
                </a:solidFill>
              </a:rPr>
              <a:t>: Identification of smokers and provision of brief cessation advice have been incorporated into primary health care for chronic respiratory diseases and Tuberculosis(2007- June 2008).</a:t>
            </a:r>
            <a:endParaRPr lang="en-US" altLang="zh-CN" sz="1000" b="1">
              <a:solidFill>
                <a:schemeClr val="bg1"/>
              </a:solidFill>
            </a:endParaRPr>
          </a:p>
          <a:p>
            <a:endParaRPr lang="en-GB" sz="1000"/>
          </a:p>
          <a:p>
            <a:endParaRPr lang="en-US" altLang="zh-CN" sz="1000"/>
          </a:p>
        </p:txBody>
      </p:sp>
    </p:spTree>
    <p:extLst>
      <p:ext uri="{BB962C8B-B14F-4D97-AF65-F5344CB8AC3E}">
        <p14:creationId xmlns:p14="http://schemas.microsoft.com/office/powerpoint/2010/main" val="3439232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F7D2486-2D94-4440-AD00-FF83FC346E85}" type="slidenum">
              <a:rPr lang="ko-KR" altLang="en-US"/>
              <a:pPr/>
              <a:t>28</a:t>
            </a:fld>
            <a:endParaRPr lang="en-US" altLang="ko-KR"/>
          </a:p>
        </p:txBody>
      </p:sp>
      <p:sp>
        <p:nvSpPr>
          <p:cNvPr id="314370"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a:defRPr>
                <a:solidFill>
                  <a:schemeClr val="tx1"/>
                </a:solidFill>
                <a:latin typeface="Arial" panose="020B0604020202020204" pitchFamily="34" charset="0"/>
                <a:cs typeface="Arial" panose="020B0604020202020204" pitchFamily="34" charset="0"/>
              </a:defRPr>
            </a:lvl1pPr>
            <a:lvl2pPr marL="742950" indent="-287338">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30188">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1F9CF8D5-991A-4FE8-B0DD-D79A4B3E4FF1}" type="slidenum">
              <a:rPr lang="en-US" altLang="zh-CN" sz="1200"/>
              <a:pPr algn="r"/>
              <a:t>28</a:t>
            </a:fld>
            <a:endParaRPr lang="en-US" altLang="zh-CN" sz="1200"/>
          </a:p>
        </p:txBody>
      </p:sp>
      <p:sp>
        <p:nvSpPr>
          <p:cNvPr id="314371" name="Rectangle 2"/>
          <p:cNvSpPr>
            <a:spLocks noRot="1" noChangeArrowheads="1" noTextEdit="1"/>
          </p:cNvSpPr>
          <p:nvPr>
            <p:ph type="sldImg"/>
          </p:nvPr>
        </p:nvSpPr>
        <p:spPr>
          <a:xfrm>
            <a:off x="917575" y="744538"/>
            <a:ext cx="4962525" cy="3722687"/>
          </a:xfrm>
          <a:ln/>
        </p:spPr>
      </p:sp>
      <p:sp>
        <p:nvSpPr>
          <p:cNvPr id="314372" name="Rectangle 3"/>
          <p:cNvSpPr>
            <a:spLocks noGrp="1" noChangeArrowheads="1"/>
          </p:cNvSpPr>
          <p:nvPr>
            <p:ph type="body" idx="1"/>
          </p:nvPr>
        </p:nvSpPr>
        <p:spPr/>
        <p:txBody>
          <a:bodyPr lIns="91430" tIns="45716" rIns="91430" bIns="45716"/>
          <a:lstStyle/>
          <a:p>
            <a:r>
              <a:rPr lang="en-US" altLang="zh-CN" b="1" u="sng">
                <a:solidFill>
                  <a:schemeClr val="bg1"/>
                </a:solidFill>
              </a:rPr>
              <a:t>Mexico</a:t>
            </a:r>
            <a:r>
              <a:rPr lang="en-US" altLang="zh-CN" b="1">
                <a:solidFill>
                  <a:schemeClr val="bg1"/>
                </a:solidFill>
              </a:rPr>
              <a:t>: The new federal law in Mexico includes health warnings (30% of front with a pictogram, 100% of back, 100% of one lateral), a ban on misleading descriptors.</a:t>
            </a:r>
          </a:p>
          <a:p>
            <a:r>
              <a:rPr lang="en-US" altLang="zh-CN" b="1" u="sng">
                <a:solidFill>
                  <a:schemeClr val="bg1"/>
                </a:solidFill>
              </a:rPr>
              <a:t>Brazil</a:t>
            </a:r>
            <a:r>
              <a:rPr lang="en-US" altLang="zh-CN" b="1">
                <a:solidFill>
                  <a:schemeClr val="bg1"/>
                </a:solidFill>
              </a:rPr>
              <a:t>: A new set of health warnings was presented on WNTD. </a:t>
            </a:r>
          </a:p>
          <a:p>
            <a:r>
              <a:rPr lang="en-US" altLang="zh-CN" b="1" u="sng">
                <a:solidFill>
                  <a:schemeClr val="bg1"/>
                </a:solidFill>
              </a:rPr>
              <a:t>Bangladesh</a:t>
            </a:r>
            <a:r>
              <a:rPr lang="en-US" altLang="zh-CN" b="1">
                <a:solidFill>
                  <a:schemeClr val="bg1"/>
                </a:solidFill>
              </a:rPr>
              <a:t>: Consistent dissemination of anti-tobacco messages in national print and electronic media. Taskforce Committees have been activated in regions/districts in order to advocate on health warnings.</a:t>
            </a:r>
          </a:p>
          <a:p>
            <a:r>
              <a:rPr lang="en-US" altLang="zh-CN" b="1" u="sng">
                <a:solidFill>
                  <a:schemeClr val="bg1"/>
                </a:solidFill>
              </a:rPr>
              <a:t>Viet Nam</a:t>
            </a:r>
            <a:r>
              <a:rPr lang="en-US" altLang="zh-CN" b="1">
                <a:solidFill>
                  <a:schemeClr val="bg1"/>
                </a:solidFill>
              </a:rPr>
              <a:t>: The regulation on new health warnings became effective on 1 April 2008. There are two text health warnings covering 30% of the two main surfaces.</a:t>
            </a:r>
          </a:p>
          <a:p>
            <a:r>
              <a:rPr lang="en-US" altLang="zh-CN" b="1" u="sng">
                <a:solidFill>
                  <a:schemeClr val="bg1"/>
                </a:solidFill>
              </a:rPr>
              <a:t>Poland</a:t>
            </a:r>
            <a:r>
              <a:rPr lang="en-US" altLang="zh-CN" b="1">
                <a:solidFill>
                  <a:schemeClr val="bg1"/>
                </a:solidFill>
              </a:rPr>
              <a:t>: three-month long national education campaign about the threat of tobacco use and passive smoking and health promotion amongst children and teenagers (mainly 16-19 years old) started on 31 May 2008.</a:t>
            </a:r>
          </a:p>
          <a:p>
            <a:r>
              <a:rPr lang="en-US" altLang="zh-CN" b="1" u="sng">
                <a:solidFill>
                  <a:schemeClr val="bg1"/>
                </a:solidFill>
              </a:rPr>
              <a:t>Egypt</a:t>
            </a:r>
            <a:r>
              <a:rPr lang="en-US" altLang="zh-CN" b="1">
                <a:solidFill>
                  <a:schemeClr val="bg1"/>
                </a:solidFill>
              </a:rPr>
              <a:t> </a:t>
            </a:r>
            <a:r>
              <a:rPr lang="en-GB" b="1">
                <a:solidFill>
                  <a:schemeClr val="bg1"/>
                </a:solidFill>
              </a:rPr>
              <a:t>- new health warnings now available.</a:t>
            </a:r>
            <a:endParaRPr lang="en-US" altLang="zh-CN" b="1">
              <a:solidFill>
                <a:schemeClr val="bg1"/>
              </a:solidFill>
            </a:endParaRPr>
          </a:p>
          <a:p>
            <a:endParaRPr lang="en-GB"/>
          </a:p>
          <a:p>
            <a:endParaRPr lang="en-US" altLang="zh-CN"/>
          </a:p>
        </p:txBody>
      </p:sp>
    </p:spTree>
    <p:extLst>
      <p:ext uri="{BB962C8B-B14F-4D97-AF65-F5344CB8AC3E}">
        <p14:creationId xmlns:p14="http://schemas.microsoft.com/office/powerpoint/2010/main" val="433663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EB83E4E-66A6-4FD8-A4BC-E7EC25AD9B4F}" type="slidenum">
              <a:rPr lang="ko-KR" altLang="en-US"/>
              <a:pPr/>
              <a:t>2</a:t>
            </a:fld>
            <a:endParaRPr lang="en-US" altLang="ko-KR"/>
          </a:p>
        </p:txBody>
      </p:sp>
      <p:sp>
        <p:nvSpPr>
          <p:cNvPr id="328706" name="スライド イメージ プレースホルダ 1"/>
          <p:cNvSpPr>
            <a:spLocks noGrp="1" noRot="1" noChangeAspect="1" noTextEdit="1"/>
          </p:cNvSpPr>
          <p:nvPr>
            <p:ph type="sldImg"/>
          </p:nvPr>
        </p:nvSpPr>
        <p:spPr>
          <a:xfrm>
            <a:off x="917575" y="744538"/>
            <a:ext cx="4962525" cy="3722687"/>
          </a:xfrm>
          <a:ln/>
        </p:spPr>
      </p:sp>
      <p:sp>
        <p:nvSpPr>
          <p:cNvPr id="328707" name="ノート プレースホルダ 2"/>
          <p:cNvSpPr>
            <a:spLocks noGrp="1"/>
          </p:cNvSpPr>
          <p:nvPr>
            <p:ph type="body" idx="1"/>
          </p:nvPr>
        </p:nvSpPr>
        <p:spPr>
          <a:xfrm>
            <a:off x="677863" y="4714875"/>
            <a:ext cx="5441950" cy="4467225"/>
          </a:xfrm>
        </p:spPr>
        <p:txBody>
          <a:bodyPr lIns="91412" tIns="45707" rIns="91412" bIns="45707"/>
          <a:lstStyle/>
          <a:p>
            <a:endParaRPr kumimoji="1" lang="ja-JP" altLang="en-US"/>
          </a:p>
        </p:txBody>
      </p:sp>
      <p:sp>
        <p:nvSpPr>
          <p:cNvPr id="328708" name="スライド番号プレースホルダ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7" rIns="91412" bIns="45707" anchor="b"/>
          <a:lstStyle>
            <a:lvl1pPr>
              <a:defRPr>
                <a:solidFill>
                  <a:schemeClr val="tx1"/>
                </a:solidFill>
                <a:latin typeface="Arial" panose="020B0604020202020204" pitchFamily="34" charset="0"/>
                <a:cs typeface="Arial" panose="020B0604020202020204" pitchFamily="34" charset="0"/>
              </a:defRPr>
            </a:lvl1pPr>
            <a:lvl2pPr marL="742950" indent="-287338">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30188">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F49C0B4E-95F0-44D5-99CD-C1A39A3C085B}" type="slidenum">
              <a:rPr lang="ko-KR" altLang="en-US" sz="1200">
                <a:ea typeface="굴림" pitchFamily="34" charset="-127"/>
              </a:rPr>
              <a:pPr algn="r"/>
              <a:t>2</a:t>
            </a:fld>
            <a:endParaRPr lang="en-US" altLang="ko-KR" sz="1200">
              <a:ea typeface="굴림" pitchFamily="34" charset="-127"/>
            </a:endParaRPr>
          </a:p>
        </p:txBody>
      </p:sp>
    </p:spTree>
    <p:extLst>
      <p:ext uri="{BB962C8B-B14F-4D97-AF65-F5344CB8AC3E}">
        <p14:creationId xmlns:p14="http://schemas.microsoft.com/office/powerpoint/2010/main" val="111290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D827635-BB89-4B15-B811-42B1F4286B21}" type="slidenum">
              <a:rPr lang="ko-KR" altLang="en-US"/>
              <a:pPr/>
              <a:t>29</a:t>
            </a:fld>
            <a:endParaRPr lang="en-US" altLang="ko-KR"/>
          </a:p>
        </p:txBody>
      </p:sp>
      <p:sp>
        <p:nvSpPr>
          <p:cNvPr id="316418"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a:defRPr>
                <a:solidFill>
                  <a:schemeClr val="tx1"/>
                </a:solidFill>
                <a:latin typeface="Arial" panose="020B0604020202020204" pitchFamily="34" charset="0"/>
                <a:cs typeface="Arial" panose="020B0604020202020204" pitchFamily="34" charset="0"/>
              </a:defRPr>
            </a:lvl1pPr>
            <a:lvl2pPr marL="742950" indent="-287338">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30188">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44E905CE-3C7D-482A-972F-7A937DE4C905}" type="slidenum">
              <a:rPr lang="en-US" altLang="zh-CN" sz="1200"/>
              <a:pPr algn="r"/>
              <a:t>29</a:t>
            </a:fld>
            <a:endParaRPr lang="en-US" altLang="zh-CN" sz="1200"/>
          </a:p>
        </p:txBody>
      </p:sp>
      <p:sp>
        <p:nvSpPr>
          <p:cNvPr id="316419" name="Rectangle 2"/>
          <p:cNvSpPr>
            <a:spLocks noRot="1" noChangeArrowheads="1" noTextEdit="1"/>
          </p:cNvSpPr>
          <p:nvPr>
            <p:ph type="sldImg"/>
          </p:nvPr>
        </p:nvSpPr>
        <p:spPr>
          <a:xfrm>
            <a:off x="917575" y="744538"/>
            <a:ext cx="4962525" cy="3722687"/>
          </a:xfrm>
          <a:ln/>
        </p:spPr>
      </p:sp>
      <p:sp>
        <p:nvSpPr>
          <p:cNvPr id="316420" name="Rectangle 3"/>
          <p:cNvSpPr>
            <a:spLocks noGrp="1" noChangeArrowheads="1"/>
          </p:cNvSpPr>
          <p:nvPr>
            <p:ph type="body" idx="1"/>
          </p:nvPr>
        </p:nvSpPr>
        <p:spPr/>
        <p:txBody>
          <a:bodyPr lIns="91430" tIns="45716" rIns="91430" bIns="45716"/>
          <a:lstStyle/>
          <a:p>
            <a:r>
              <a:rPr lang="en-US" altLang="zh-CN" b="1" u="sng">
                <a:solidFill>
                  <a:schemeClr val="bg1"/>
                </a:solidFill>
              </a:rPr>
              <a:t>Mexico</a:t>
            </a:r>
            <a:r>
              <a:rPr lang="en-US" altLang="zh-CN" b="1">
                <a:solidFill>
                  <a:schemeClr val="bg1"/>
                </a:solidFill>
              </a:rPr>
              <a:t>: The new federal law in Mexico includes health warnings (30% of front with a pictogram, 100% of back, 100% of one lateral), a ban on misleading descriptors.</a:t>
            </a:r>
          </a:p>
          <a:p>
            <a:r>
              <a:rPr lang="en-US" altLang="zh-CN" b="1" u="sng">
                <a:solidFill>
                  <a:schemeClr val="bg1"/>
                </a:solidFill>
              </a:rPr>
              <a:t>Brazil</a:t>
            </a:r>
            <a:r>
              <a:rPr lang="en-US" altLang="zh-CN" b="1">
                <a:solidFill>
                  <a:schemeClr val="bg1"/>
                </a:solidFill>
              </a:rPr>
              <a:t>: A new set of health warnings was presented on WNTD. </a:t>
            </a:r>
          </a:p>
          <a:p>
            <a:r>
              <a:rPr lang="en-US" altLang="zh-CN" b="1" u="sng">
                <a:solidFill>
                  <a:schemeClr val="bg1"/>
                </a:solidFill>
              </a:rPr>
              <a:t>Bangladesh</a:t>
            </a:r>
            <a:r>
              <a:rPr lang="en-US" altLang="zh-CN" b="1">
                <a:solidFill>
                  <a:schemeClr val="bg1"/>
                </a:solidFill>
              </a:rPr>
              <a:t>: Consistent dissemination of anti-tobacco messages in national print and electronic media. Taskforce Committees have been activated in regions/districts in order to advocate on health warnings.</a:t>
            </a:r>
          </a:p>
          <a:p>
            <a:r>
              <a:rPr lang="en-US" altLang="zh-CN" b="1" u="sng">
                <a:solidFill>
                  <a:schemeClr val="bg1"/>
                </a:solidFill>
              </a:rPr>
              <a:t>Viet Nam</a:t>
            </a:r>
            <a:r>
              <a:rPr lang="en-US" altLang="zh-CN" b="1">
                <a:solidFill>
                  <a:schemeClr val="bg1"/>
                </a:solidFill>
              </a:rPr>
              <a:t>: The regulation on new health warnings became effective on 1 April 2008. There are two text health warnings covering 30% of the two main surfaces.</a:t>
            </a:r>
          </a:p>
          <a:p>
            <a:r>
              <a:rPr lang="en-US" altLang="zh-CN" b="1" u="sng">
                <a:solidFill>
                  <a:schemeClr val="bg1"/>
                </a:solidFill>
              </a:rPr>
              <a:t>Poland</a:t>
            </a:r>
            <a:r>
              <a:rPr lang="en-US" altLang="zh-CN" b="1">
                <a:solidFill>
                  <a:schemeClr val="bg1"/>
                </a:solidFill>
              </a:rPr>
              <a:t>: three-month long national education campaign about the threat of tobacco use and passive smoking and health promotion amongst children and teenagers (mainly 16-19 years old) started on 31 May 2008.</a:t>
            </a:r>
          </a:p>
          <a:p>
            <a:r>
              <a:rPr lang="en-US" altLang="zh-CN" b="1" u="sng">
                <a:solidFill>
                  <a:schemeClr val="bg1"/>
                </a:solidFill>
              </a:rPr>
              <a:t>Egypt</a:t>
            </a:r>
            <a:r>
              <a:rPr lang="en-US" altLang="zh-CN" b="1">
                <a:solidFill>
                  <a:schemeClr val="bg1"/>
                </a:solidFill>
              </a:rPr>
              <a:t> </a:t>
            </a:r>
            <a:r>
              <a:rPr lang="en-GB" b="1">
                <a:solidFill>
                  <a:schemeClr val="bg1"/>
                </a:solidFill>
              </a:rPr>
              <a:t>- new health warnings now available.</a:t>
            </a:r>
            <a:endParaRPr lang="en-US" altLang="zh-CN" b="1">
              <a:solidFill>
                <a:schemeClr val="bg1"/>
              </a:solidFill>
            </a:endParaRPr>
          </a:p>
          <a:p>
            <a:endParaRPr lang="en-GB"/>
          </a:p>
          <a:p>
            <a:endParaRPr lang="en-US" altLang="zh-CN"/>
          </a:p>
        </p:txBody>
      </p:sp>
    </p:spTree>
    <p:extLst>
      <p:ext uri="{BB962C8B-B14F-4D97-AF65-F5344CB8AC3E}">
        <p14:creationId xmlns:p14="http://schemas.microsoft.com/office/powerpoint/2010/main" val="302528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433E3C7-8C79-4050-9585-B5C88F3D418E}" type="slidenum">
              <a:rPr lang="ko-KR" altLang="en-US"/>
              <a:pPr/>
              <a:t>30</a:t>
            </a:fld>
            <a:endParaRPr lang="en-US" altLang="ko-KR"/>
          </a:p>
        </p:txBody>
      </p:sp>
      <p:sp>
        <p:nvSpPr>
          <p:cNvPr id="31846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a:defRPr>
                <a:solidFill>
                  <a:schemeClr val="tx1"/>
                </a:solidFill>
                <a:latin typeface="Arial" panose="020B0604020202020204" pitchFamily="34" charset="0"/>
                <a:cs typeface="Arial" panose="020B0604020202020204" pitchFamily="34" charset="0"/>
              </a:defRPr>
            </a:lvl1pPr>
            <a:lvl2pPr marL="742950" indent="-287338">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30188">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925FB9DD-F1DC-41C7-8E1D-601D7A539A60}" type="slidenum">
              <a:rPr lang="en-US" altLang="zh-CN" sz="1200"/>
              <a:pPr algn="r"/>
              <a:t>30</a:t>
            </a:fld>
            <a:endParaRPr lang="en-US" altLang="zh-CN" sz="1200"/>
          </a:p>
        </p:txBody>
      </p:sp>
      <p:sp>
        <p:nvSpPr>
          <p:cNvPr id="318467" name="Rectangle 2"/>
          <p:cNvSpPr>
            <a:spLocks noRot="1" noChangeArrowheads="1" noTextEdit="1"/>
          </p:cNvSpPr>
          <p:nvPr>
            <p:ph type="sldImg"/>
          </p:nvPr>
        </p:nvSpPr>
        <p:spPr>
          <a:xfrm>
            <a:off x="917575" y="744538"/>
            <a:ext cx="4962525" cy="3722687"/>
          </a:xfrm>
          <a:ln/>
        </p:spPr>
      </p:sp>
      <p:sp>
        <p:nvSpPr>
          <p:cNvPr id="318468" name="Rectangle 3"/>
          <p:cNvSpPr>
            <a:spLocks noGrp="1" noChangeArrowheads="1"/>
          </p:cNvSpPr>
          <p:nvPr>
            <p:ph type="body" idx="1"/>
          </p:nvPr>
        </p:nvSpPr>
        <p:spPr/>
        <p:txBody>
          <a:bodyPr lIns="91430" tIns="45716" rIns="91430" bIns="45716"/>
          <a:lstStyle/>
          <a:p>
            <a:pPr>
              <a:lnSpc>
                <a:spcPct val="90000"/>
              </a:lnSpc>
            </a:pPr>
            <a:r>
              <a:rPr lang="en-US" altLang="zh-CN" b="1" u="sng">
                <a:solidFill>
                  <a:schemeClr val="bg1"/>
                </a:solidFill>
              </a:rPr>
              <a:t>Mexico</a:t>
            </a:r>
            <a:r>
              <a:rPr lang="en-US" altLang="zh-CN" b="1">
                <a:solidFill>
                  <a:schemeClr val="bg1"/>
                </a:solidFill>
              </a:rPr>
              <a:t>: A wide, but not complete, ban on advertisement, promotion and sponsorship was approved with the Federal Law in March 2008 (magazines for adults are exempted).</a:t>
            </a:r>
          </a:p>
          <a:p>
            <a:pPr>
              <a:lnSpc>
                <a:spcPct val="90000"/>
              </a:lnSpc>
            </a:pPr>
            <a:r>
              <a:rPr lang="en-US" altLang="zh-CN" b="1" u="sng">
                <a:solidFill>
                  <a:schemeClr val="bg1"/>
                </a:solidFill>
              </a:rPr>
              <a:t>China</a:t>
            </a:r>
            <a:r>
              <a:rPr lang="en-US" altLang="zh-CN" b="1">
                <a:solidFill>
                  <a:schemeClr val="bg1"/>
                </a:solidFill>
              </a:rPr>
              <a:t>: China CDC released its 2008 China Tobacco Control Report, “Protect Children and Young People by Banning Tobacco Advertising, Promotion and Sponsorship”.</a:t>
            </a:r>
          </a:p>
          <a:p>
            <a:pPr>
              <a:lnSpc>
                <a:spcPct val="90000"/>
              </a:lnSpc>
            </a:pPr>
            <a:r>
              <a:rPr lang="en-US" altLang="zh-CN" b="1" u="sng">
                <a:solidFill>
                  <a:schemeClr val="bg1"/>
                </a:solidFill>
              </a:rPr>
              <a:t>Philippines</a:t>
            </a:r>
            <a:r>
              <a:rPr lang="en-US" altLang="zh-CN" b="1">
                <a:solidFill>
                  <a:schemeClr val="bg1"/>
                </a:solidFill>
              </a:rPr>
              <a:t>: The Philippines has already banned tobacco advertising on television, cable TV, radio, cinema and outdoor ads (billboards) since 2007, and on 1 July 2008, banned all forms of mass media advertising, including printed materials. </a:t>
            </a:r>
            <a:endParaRPr lang="en-GB" b="1">
              <a:solidFill>
                <a:schemeClr val="bg1"/>
              </a:solidFill>
            </a:endParaRPr>
          </a:p>
          <a:p>
            <a:pPr>
              <a:lnSpc>
                <a:spcPct val="90000"/>
              </a:lnSpc>
            </a:pPr>
            <a:r>
              <a:rPr lang="en-GB" b="1" u="sng">
                <a:solidFill>
                  <a:schemeClr val="bg1"/>
                </a:solidFill>
              </a:rPr>
              <a:t>Bangladesh</a:t>
            </a:r>
            <a:r>
              <a:rPr lang="en-GB" b="1">
                <a:solidFill>
                  <a:schemeClr val="bg1"/>
                </a:solidFill>
              </a:rPr>
              <a:t>: Six shopkeepers in Dhaka City were fined for having tobacco advertisement billboards on their shops in violation of the advertising ban in May. A month long World No Tobacco Day (WNTD) observed in the country, focused on ad bans. As a result the l</a:t>
            </a:r>
            <a:r>
              <a:rPr lang="en-US" altLang="zh-CN" b="1">
                <a:solidFill>
                  <a:schemeClr val="bg1"/>
                </a:solidFill>
              </a:rPr>
              <a:t>ast two months have seen an aggressive response from Government Ministries -  removing advertising promotion boards in the streets and running mobile courts to enforce bans in districts.</a:t>
            </a:r>
          </a:p>
          <a:p>
            <a:pPr>
              <a:lnSpc>
                <a:spcPct val="90000"/>
              </a:lnSpc>
            </a:pPr>
            <a:r>
              <a:rPr lang="en-US" altLang="zh-CN" b="1" u="sng">
                <a:solidFill>
                  <a:schemeClr val="bg1"/>
                </a:solidFill>
              </a:rPr>
              <a:t>Indonesia</a:t>
            </a:r>
            <a:r>
              <a:rPr lang="en-US" altLang="zh-CN" b="1">
                <a:solidFill>
                  <a:schemeClr val="bg1"/>
                </a:solidFill>
              </a:rPr>
              <a:t>: Implementation of a project which aims at advocating for a ban of tobacco advertising, promotion and sponsorship (May 2008).</a:t>
            </a:r>
          </a:p>
          <a:p>
            <a:pPr>
              <a:lnSpc>
                <a:spcPct val="90000"/>
              </a:lnSpc>
            </a:pPr>
            <a:r>
              <a:rPr lang="en-US" altLang="zh-CN" b="1" u="sng">
                <a:solidFill>
                  <a:schemeClr val="bg1"/>
                </a:solidFill>
              </a:rPr>
              <a:t>Thailand</a:t>
            </a:r>
            <a:r>
              <a:rPr lang="en-US" altLang="zh-CN" b="1">
                <a:solidFill>
                  <a:schemeClr val="bg1"/>
                </a:solidFill>
              </a:rPr>
              <a:t>: Training for law enforcement in order to introduce the recently developed Ministerial Notifications and to strengthen enforcement at the provincial level (May 2008).</a:t>
            </a:r>
            <a:endParaRPr lang="en-GB" b="1">
              <a:solidFill>
                <a:schemeClr val="bg1"/>
              </a:solidFill>
            </a:endParaRPr>
          </a:p>
          <a:p>
            <a:pPr>
              <a:lnSpc>
                <a:spcPct val="90000"/>
              </a:lnSpc>
            </a:pPr>
            <a:endParaRPr lang="en-US" altLang="zh-CN"/>
          </a:p>
        </p:txBody>
      </p:sp>
    </p:spTree>
    <p:extLst>
      <p:ext uri="{BB962C8B-B14F-4D97-AF65-F5344CB8AC3E}">
        <p14:creationId xmlns:p14="http://schemas.microsoft.com/office/powerpoint/2010/main" val="2980824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4BD9CF3-09FE-427B-ACF3-5C06A55837C2}" type="slidenum">
              <a:rPr lang="ko-KR" altLang="en-US"/>
              <a:pPr/>
              <a:t>31</a:t>
            </a:fld>
            <a:endParaRPr lang="en-US" altLang="ko-KR"/>
          </a:p>
        </p:txBody>
      </p:sp>
      <p:sp>
        <p:nvSpPr>
          <p:cNvPr id="320514"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a:defRPr>
                <a:solidFill>
                  <a:schemeClr val="tx1"/>
                </a:solidFill>
                <a:latin typeface="Arial" panose="020B0604020202020204" pitchFamily="34" charset="0"/>
                <a:cs typeface="Arial" panose="020B0604020202020204" pitchFamily="34" charset="0"/>
              </a:defRPr>
            </a:lvl1pPr>
            <a:lvl2pPr marL="742950" indent="-287338">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30188">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0B8E9CE2-9768-456E-91F1-47F854B4874F}" type="slidenum">
              <a:rPr lang="en-US" altLang="zh-CN" sz="1200"/>
              <a:pPr algn="r"/>
              <a:t>31</a:t>
            </a:fld>
            <a:endParaRPr lang="en-US" altLang="zh-CN" sz="1200"/>
          </a:p>
        </p:txBody>
      </p:sp>
      <p:sp>
        <p:nvSpPr>
          <p:cNvPr id="320515" name="Rectangle 2"/>
          <p:cNvSpPr>
            <a:spLocks noRot="1" noChangeArrowheads="1" noTextEdit="1"/>
          </p:cNvSpPr>
          <p:nvPr>
            <p:ph type="sldImg"/>
          </p:nvPr>
        </p:nvSpPr>
        <p:spPr>
          <a:xfrm>
            <a:off x="917575" y="744538"/>
            <a:ext cx="4962525" cy="3722687"/>
          </a:xfrm>
          <a:ln/>
        </p:spPr>
      </p:sp>
      <p:sp>
        <p:nvSpPr>
          <p:cNvPr id="320516" name="Rectangle 3"/>
          <p:cNvSpPr>
            <a:spLocks noGrp="1" noChangeArrowheads="1"/>
          </p:cNvSpPr>
          <p:nvPr>
            <p:ph type="body" idx="1"/>
          </p:nvPr>
        </p:nvSpPr>
        <p:spPr/>
        <p:txBody>
          <a:bodyPr lIns="91430" tIns="45716" rIns="91430" bIns="45716"/>
          <a:lstStyle/>
          <a:p>
            <a:r>
              <a:rPr lang="en-US" altLang="zh-CN" b="1" u="sng">
                <a:solidFill>
                  <a:schemeClr val="bg1"/>
                </a:solidFill>
              </a:rPr>
              <a:t>Bangladesh</a:t>
            </a:r>
            <a:r>
              <a:rPr lang="en-US" altLang="zh-CN" b="1">
                <a:solidFill>
                  <a:schemeClr val="bg1"/>
                </a:solidFill>
              </a:rPr>
              <a:t>: Signature campaigns and major advocacy drives resulted in the Finance Adviser to the Caretaker Government of Bangladesh announcing new taxes on tobacco. This was followed by an announcement from the President in June to increase taxes. 60% taxes are now imposed on material and 20% on packaging.</a:t>
            </a:r>
          </a:p>
          <a:p>
            <a:r>
              <a:rPr lang="en-US" altLang="zh-CN" b="1" u="sng">
                <a:solidFill>
                  <a:schemeClr val="bg1"/>
                </a:solidFill>
              </a:rPr>
              <a:t>Viet Nam</a:t>
            </a:r>
            <a:r>
              <a:rPr lang="en-US" altLang="zh-CN" b="1">
                <a:solidFill>
                  <a:schemeClr val="bg1"/>
                </a:solidFill>
              </a:rPr>
              <a:t>: raised tobacco excise taxes to 65% of the factory price, up from 55%.</a:t>
            </a:r>
          </a:p>
          <a:p>
            <a:r>
              <a:rPr lang="en-US" altLang="zh-CN" b="1" u="sng">
                <a:solidFill>
                  <a:schemeClr val="bg1"/>
                </a:solidFill>
              </a:rPr>
              <a:t>Pakistan</a:t>
            </a:r>
            <a:r>
              <a:rPr lang="en-US" altLang="zh-CN" b="1">
                <a:solidFill>
                  <a:schemeClr val="bg1"/>
                </a:solidFill>
              </a:rPr>
              <a:t>: The Technical Advisory Group on tobacco control (high level political group) has been activated, and it has submitted recommendations to the government to increase taxation on tobacco products. </a:t>
            </a:r>
          </a:p>
          <a:p>
            <a:endParaRPr lang="en-GB"/>
          </a:p>
          <a:p>
            <a:endParaRPr lang="en-US" altLang="zh-CN"/>
          </a:p>
        </p:txBody>
      </p:sp>
    </p:spTree>
    <p:extLst>
      <p:ext uri="{BB962C8B-B14F-4D97-AF65-F5344CB8AC3E}">
        <p14:creationId xmlns:p14="http://schemas.microsoft.com/office/powerpoint/2010/main" val="3994516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1CBAD34-42F8-4925-BD9F-665CB9F7D77D}" type="slidenum">
              <a:rPr lang="ko-KR" altLang="en-US"/>
              <a:pPr/>
              <a:t>32</a:t>
            </a:fld>
            <a:endParaRPr lang="en-US" altLang="ko-KR"/>
          </a:p>
        </p:txBody>
      </p:sp>
      <p:sp>
        <p:nvSpPr>
          <p:cNvPr id="332802" name="スライド イメージ プレースホルダ 1"/>
          <p:cNvSpPr>
            <a:spLocks noGrp="1" noRot="1" noChangeAspect="1" noTextEdit="1"/>
          </p:cNvSpPr>
          <p:nvPr>
            <p:ph type="sldImg"/>
          </p:nvPr>
        </p:nvSpPr>
        <p:spPr>
          <a:xfrm>
            <a:off x="917575" y="744538"/>
            <a:ext cx="4962525" cy="3722687"/>
          </a:xfrm>
          <a:ln/>
        </p:spPr>
      </p:sp>
      <p:sp>
        <p:nvSpPr>
          <p:cNvPr id="332803" name="ノート プレースホルダ 2"/>
          <p:cNvSpPr>
            <a:spLocks noGrp="1"/>
          </p:cNvSpPr>
          <p:nvPr>
            <p:ph type="body" idx="1"/>
          </p:nvPr>
        </p:nvSpPr>
        <p:spPr>
          <a:xfrm>
            <a:off x="677863" y="4714875"/>
            <a:ext cx="5441950" cy="4467225"/>
          </a:xfrm>
        </p:spPr>
        <p:txBody>
          <a:bodyPr lIns="91412" tIns="45707" rIns="91412" bIns="45707"/>
          <a:lstStyle/>
          <a:p>
            <a:endParaRPr kumimoji="1" lang="ja-JP" altLang="en-US"/>
          </a:p>
        </p:txBody>
      </p:sp>
      <p:sp>
        <p:nvSpPr>
          <p:cNvPr id="332804" name="スライド番号プレースホルダ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7" rIns="91412" bIns="45707" anchor="b"/>
          <a:lstStyle>
            <a:lvl1pPr>
              <a:defRPr>
                <a:solidFill>
                  <a:schemeClr val="tx1"/>
                </a:solidFill>
                <a:latin typeface="Arial" panose="020B0604020202020204" pitchFamily="34" charset="0"/>
                <a:cs typeface="Arial" panose="020B0604020202020204" pitchFamily="34" charset="0"/>
              </a:defRPr>
            </a:lvl1pPr>
            <a:lvl2pPr marL="742950" indent="-287338">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30188">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E881A660-9C97-47A2-91E9-9535AAD5D642}" type="slidenum">
              <a:rPr lang="ko-KR" altLang="en-US" sz="1200">
                <a:ea typeface="굴림" pitchFamily="34" charset="-127"/>
              </a:rPr>
              <a:pPr algn="r"/>
              <a:t>32</a:t>
            </a:fld>
            <a:endParaRPr lang="en-US" altLang="ko-KR" sz="1200">
              <a:ea typeface="굴림" pitchFamily="34" charset="-127"/>
            </a:endParaRPr>
          </a:p>
        </p:txBody>
      </p:sp>
    </p:spTree>
    <p:extLst>
      <p:ext uri="{BB962C8B-B14F-4D97-AF65-F5344CB8AC3E}">
        <p14:creationId xmlns:p14="http://schemas.microsoft.com/office/powerpoint/2010/main" val="868813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DD3A41-1A71-4CBE-B0B7-B8BBB961D7D1}" type="slidenum">
              <a:rPr lang="ko-KR" altLang="en-US"/>
              <a:pPr/>
              <a:t>33</a:t>
            </a:fld>
            <a:endParaRPr lang="en-US" altLang="ko-KR"/>
          </a:p>
        </p:txBody>
      </p:sp>
      <p:sp>
        <p:nvSpPr>
          <p:cNvPr id="349186" name="Rectangle 2"/>
          <p:cNvSpPr>
            <a:spLocks noRot="1" noChangeArrowheads="1" noTextEdit="1"/>
          </p:cNvSpPr>
          <p:nvPr>
            <p:ph type="sldImg"/>
          </p:nvPr>
        </p:nvSpPr>
        <p:spPr>
          <a:xfrm>
            <a:off x="917575" y="744538"/>
            <a:ext cx="4962525" cy="3722687"/>
          </a:xfrm>
          <a:ln/>
        </p:spPr>
      </p:sp>
      <p:sp>
        <p:nvSpPr>
          <p:cNvPr id="349187" name="Rectangle 3"/>
          <p:cNvSpPr>
            <a:spLocks noGrp="1" noChangeArrowheads="1"/>
          </p:cNvSpPr>
          <p:nvPr>
            <p:ph type="body" idx="1"/>
          </p:nvPr>
        </p:nvSpPr>
        <p:spPr/>
        <p:txBody>
          <a:bodyPr/>
          <a:lstStyle/>
          <a:p>
            <a:r>
              <a:rPr lang="en-US" altLang="zh-CN"/>
              <a:t>“Learning is like rowing upstream: not to advance is to drop back.”  We need to make sure that we are moving forward in the fight against the tobacco epidemic.  </a:t>
            </a:r>
          </a:p>
          <a:p>
            <a:endParaRPr lang="en-US" altLang="zh-CN"/>
          </a:p>
          <a:p>
            <a:r>
              <a:rPr lang="en-US" altLang="zh-CN"/>
              <a:t>Health professionals need to be leaders in the fight against tobacco. We need to quit smoking ourselves, and lead the movement against tobacco at all levels: health facility level, municipal level and nation-wide.</a:t>
            </a:r>
          </a:p>
          <a:p>
            <a:endParaRPr lang="en-US" altLang="zh-CN"/>
          </a:p>
        </p:txBody>
      </p:sp>
    </p:spTree>
    <p:extLst>
      <p:ext uri="{BB962C8B-B14F-4D97-AF65-F5344CB8AC3E}">
        <p14:creationId xmlns:p14="http://schemas.microsoft.com/office/powerpoint/2010/main" val="529463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0C544-6DC2-495D-98A5-A5424C26F5D4}" type="slidenum">
              <a:rPr lang="ko-KR" altLang="en-US"/>
              <a:pPr/>
              <a:t>34</a:t>
            </a:fld>
            <a:endParaRPr lang="en-US" altLang="ko-KR"/>
          </a:p>
        </p:txBody>
      </p:sp>
      <p:sp>
        <p:nvSpPr>
          <p:cNvPr id="343042" name="Rectangle 2"/>
          <p:cNvSpPr>
            <a:spLocks noRot="1" noChangeArrowheads="1" noTextEdit="1"/>
          </p:cNvSpPr>
          <p:nvPr>
            <p:ph type="sldImg"/>
          </p:nvPr>
        </p:nvSpPr>
        <p:spPr>
          <a:xfrm>
            <a:off x="917575" y="744538"/>
            <a:ext cx="4962525" cy="3722687"/>
          </a:xfrm>
          <a:ln/>
        </p:spPr>
      </p:sp>
      <p:sp>
        <p:nvSpPr>
          <p:cNvPr id="343043" name="Rectangle 3"/>
          <p:cNvSpPr>
            <a:spLocks noGrp="1" noChangeArrowheads="1"/>
          </p:cNvSpPr>
          <p:nvPr>
            <p:ph type="body" idx="1"/>
          </p:nvPr>
        </p:nvSpPr>
        <p:spPr/>
        <p:txBody>
          <a:bodyPr/>
          <a:lstStyle/>
          <a:p>
            <a:r>
              <a:rPr lang="en-US" altLang="zh-CN"/>
              <a:t>This proverb advises that when doing something one must make every effort to be careful and exact, because even a tiny mistake can lead to a great loss.  Tobacco control is a relatively new area in China and many policies, guidelines, and regulations are in development, including curriculum development.  It is very important to make sure these policies are as close to perfection as we can make them.  A small error may lead to ineffective policies and a failed mission.  </a:t>
            </a:r>
            <a:br>
              <a:rPr lang="en-US" altLang="zh-CN"/>
            </a:br>
            <a:r>
              <a:rPr lang="en-US" altLang="zh-CN"/>
              <a:t/>
            </a:r>
            <a:br>
              <a:rPr lang="en-US" altLang="zh-CN"/>
            </a:br>
            <a:endParaRPr lang="en-US" altLang="zh-CN"/>
          </a:p>
        </p:txBody>
      </p:sp>
    </p:spTree>
    <p:extLst>
      <p:ext uri="{BB962C8B-B14F-4D97-AF65-F5344CB8AC3E}">
        <p14:creationId xmlns:p14="http://schemas.microsoft.com/office/powerpoint/2010/main" val="298132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F29F5C-62DB-40A3-BFC5-DE957A1914A2}" type="slidenum">
              <a:rPr lang="ko-KR" altLang="en-US"/>
              <a:pPr/>
              <a:t>35</a:t>
            </a:fld>
            <a:endParaRPr lang="en-US" altLang="ko-KR"/>
          </a:p>
        </p:txBody>
      </p:sp>
      <p:sp>
        <p:nvSpPr>
          <p:cNvPr id="344066" name="Rectangle 2"/>
          <p:cNvSpPr>
            <a:spLocks noRot="1" noChangeArrowheads="1" noTextEdit="1"/>
          </p:cNvSpPr>
          <p:nvPr>
            <p:ph type="sldImg"/>
          </p:nvPr>
        </p:nvSpPr>
        <p:spPr>
          <a:xfrm>
            <a:off x="917575" y="744538"/>
            <a:ext cx="4962525" cy="3722687"/>
          </a:xfrm>
          <a:ln/>
        </p:spPr>
      </p:sp>
      <p:sp>
        <p:nvSpPr>
          <p:cNvPr id="344067" name="Rectangle 3"/>
          <p:cNvSpPr>
            <a:spLocks noGrp="1" noChangeArrowheads="1"/>
          </p:cNvSpPr>
          <p:nvPr>
            <p:ph type="body" idx="1"/>
          </p:nvPr>
        </p:nvSpPr>
        <p:spPr/>
        <p:txBody>
          <a:bodyPr/>
          <a:lstStyle/>
          <a:p>
            <a:r>
              <a:rPr lang="en-US" altLang="zh-CN"/>
              <a:t>This proverb advises us to always keep the overall situation in mind and be far-sighted while we set our hands to mundane business.  Tobacco control is a marathon, not a sprint.  Right now, demand for cessation services is not great, because we haven't built the system.  People will want to quit smoking when they get that advice over and over from their doctor, when there are hard-hitting labels on the cigarette packs, when there are no ads urging them to smoke, when they can no longer smoke indoors, and when cigarettes are very expensive.  Together these things will work to bring your patients to you asking for help.  Health professionals have to be prepared with the right answers to give their patients who want to quit smoking, and they have to know how to motivate their smoking patients to quit.  The first step is to make sure that you don't smoke yourselves.  As medical professionals, you need to take the lead.  The second is to make sure all doctors give brief cessation advice to all patients. This is the mundane business of tobacco control.  However, these steps are necessary to combat tobacco, the biggest agent of death on the planet.</a:t>
            </a:r>
            <a:br>
              <a:rPr lang="en-US" altLang="zh-CN"/>
            </a:br>
            <a:r>
              <a:rPr lang="en-US" altLang="zh-CN"/>
              <a:t/>
            </a:r>
            <a:br>
              <a:rPr lang="en-US" altLang="zh-CN"/>
            </a:br>
            <a:endParaRPr lang="en-US" altLang="zh-CN"/>
          </a:p>
        </p:txBody>
      </p:sp>
    </p:spTree>
    <p:extLst>
      <p:ext uri="{BB962C8B-B14F-4D97-AF65-F5344CB8AC3E}">
        <p14:creationId xmlns:p14="http://schemas.microsoft.com/office/powerpoint/2010/main" val="2499847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3107A-2F41-464E-8474-635D91778799}" type="slidenum">
              <a:rPr lang="ko-KR" altLang="en-US"/>
              <a:pPr/>
              <a:t>36</a:t>
            </a:fld>
            <a:endParaRPr lang="en-US" altLang="ko-KR"/>
          </a:p>
        </p:txBody>
      </p:sp>
      <p:sp>
        <p:nvSpPr>
          <p:cNvPr id="345090" name="Rectangle 2"/>
          <p:cNvSpPr>
            <a:spLocks noRot="1" noChangeArrowheads="1" noTextEdit="1"/>
          </p:cNvSpPr>
          <p:nvPr>
            <p:ph type="sldImg"/>
          </p:nvPr>
        </p:nvSpPr>
        <p:spPr>
          <a:xfrm>
            <a:off x="917575" y="744538"/>
            <a:ext cx="4962525" cy="3722687"/>
          </a:xfrm>
          <a:ln/>
        </p:spPr>
      </p:sp>
      <p:sp>
        <p:nvSpPr>
          <p:cNvPr id="345091" name="Rectangle 3"/>
          <p:cNvSpPr>
            <a:spLocks noGrp="1" noChangeArrowheads="1"/>
          </p:cNvSpPr>
          <p:nvPr>
            <p:ph type="body" idx="1"/>
          </p:nvPr>
        </p:nvSpPr>
        <p:spPr/>
        <p:txBody>
          <a:bodyPr/>
          <a:lstStyle/>
          <a:p>
            <a:r>
              <a:rPr lang="en-US" altLang="zh-CN"/>
              <a:t>There is a global movement for tobacco control.  Today you are part of that movement.  Together we can stop the tobacco epidemic.  WHO applauds you for your commitment and dedication and I wish you a very productive training.</a:t>
            </a:r>
          </a:p>
        </p:txBody>
      </p:sp>
    </p:spTree>
    <p:extLst>
      <p:ext uri="{BB962C8B-B14F-4D97-AF65-F5344CB8AC3E}">
        <p14:creationId xmlns:p14="http://schemas.microsoft.com/office/powerpoint/2010/main" val="2300453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9252787-BCCA-4B3A-8EFD-D8A3EE82F30F}" type="slidenum">
              <a:rPr lang="ko-KR" altLang="en-US"/>
              <a:pPr/>
              <a:t>3</a:t>
            </a:fld>
            <a:endParaRPr lang="en-US" altLang="ko-KR"/>
          </a:p>
        </p:txBody>
      </p:sp>
      <p:sp>
        <p:nvSpPr>
          <p:cNvPr id="279554" name="スライド イメージ プレースホルダ 1"/>
          <p:cNvSpPr>
            <a:spLocks noGrp="1" noRot="1" noChangeAspect="1" noTextEdit="1"/>
          </p:cNvSpPr>
          <p:nvPr>
            <p:ph type="sldImg"/>
          </p:nvPr>
        </p:nvSpPr>
        <p:spPr>
          <a:xfrm>
            <a:off x="917575" y="744538"/>
            <a:ext cx="4962525" cy="3722687"/>
          </a:xfrm>
          <a:ln/>
        </p:spPr>
      </p:sp>
      <p:sp>
        <p:nvSpPr>
          <p:cNvPr id="279555" name="ノート プレースホルダ 2"/>
          <p:cNvSpPr>
            <a:spLocks noGrp="1"/>
          </p:cNvSpPr>
          <p:nvPr>
            <p:ph type="body" idx="1"/>
          </p:nvPr>
        </p:nvSpPr>
        <p:spPr>
          <a:xfrm>
            <a:off x="677863" y="4714875"/>
            <a:ext cx="5441950" cy="4467225"/>
          </a:xfrm>
        </p:spPr>
        <p:txBody>
          <a:bodyPr lIns="91412" tIns="45707" rIns="91412" bIns="45707"/>
          <a:lstStyle/>
          <a:p>
            <a:endParaRPr kumimoji="1" lang="ja-JP" altLang="en-US"/>
          </a:p>
        </p:txBody>
      </p:sp>
      <p:sp>
        <p:nvSpPr>
          <p:cNvPr id="279556" name="スライド番号プレースホルダ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7" rIns="91412" bIns="45707" anchor="b"/>
          <a:lstStyle>
            <a:lvl1pPr>
              <a:defRPr>
                <a:solidFill>
                  <a:schemeClr val="tx1"/>
                </a:solidFill>
                <a:latin typeface="Arial" panose="020B0604020202020204" pitchFamily="34" charset="0"/>
                <a:cs typeface="Arial" panose="020B0604020202020204" pitchFamily="34" charset="0"/>
              </a:defRPr>
            </a:lvl1pPr>
            <a:lvl2pPr marL="742950" indent="-287338">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30188">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9F4444D3-9EF7-4D9F-995F-4706A250D5DE}" type="slidenum">
              <a:rPr lang="ko-KR" altLang="en-US" sz="1200">
                <a:ea typeface="굴림" pitchFamily="34" charset="-127"/>
              </a:rPr>
              <a:pPr algn="r"/>
              <a:t>3</a:t>
            </a:fld>
            <a:endParaRPr lang="en-US" altLang="ko-KR" sz="1200">
              <a:ea typeface="굴림" pitchFamily="34" charset="-127"/>
            </a:endParaRPr>
          </a:p>
        </p:txBody>
      </p:sp>
    </p:spTree>
    <p:extLst>
      <p:ext uri="{BB962C8B-B14F-4D97-AF65-F5344CB8AC3E}">
        <p14:creationId xmlns:p14="http://schemas.microsoft.com/office/powerpoint/2010/main" val="2635235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57F24-7D1D-46E8-A76F-E65DE04608A6}" type="slidenum">
              <a:rPr lang="ko-KR" altLang="en-US"/>
              <a:pPr/>
              <a:t>4</a:t>
            </a:fld>
            <a:endParaRPr lang="en-US" altLang="ko-KR"/>
          </a:p>
        </p:txBody>
      </p:sp>
      <p:sp>
        <p:nvSpPr>
          <p:cNvPr id="342018" name="Rectangle 2"/>
          <p:cNvSpPr>
            <a:spLocks noRot="1" noChangeArrowheads="1" noTextEdit="1"/>
          </p:cNvSpPr>
          <p:nvPr>
            <p:ph type="sldImg"/>
          </p:nvPr>
        </p:nvSpPr>
        <p:spPr>
          <a:xfrm>
            <a:off x="917575" y="744538"/>
            <a:ext cx="4962525" cy="3722687"/>
          </a:xfrm>
          <a:ln/>
        </p:spPr>
      </p:sp>
      <p:sp>
        <p:nvSpPr>
          <p:cNvPr id="342019" name="Rectangle 3"/>
          <p:cNvSpPr>
            <a:spLocks noGrp="1" noChangeArrowheads="1"/>
          </p:cNvSpPr>
          <p:nvPr>
            <p:ph type="body" idx="1"/>
          </p:nvPr>
        </p:nvSpPr>
        <p:spPr/>
        <p:txBody>
          <a:bodyPr/>
          <a:lstStyle/>
          <a:p>
            <a:r>
              <a:rPr lang="en-US" altLang="zh-CN"/>
              <a:t>I am sure that as health professionals you are aware of the enormous and increasing death toll in China from diseases attributable to tobacco.  You are also no doubt aware that smoking cessation is one of the 6 key policies for stopping the tobacco epidemic.  However, you may not be aware that chronic disease – for which tobacco is a key risk factor - is also a serious threat to the global economy.  This year, for the second year in a row, the World Economic Forum surveyed the CEOs of its members to find out how they ranked global economic threats.  These CEOs are business people, not public health experts.  They rarely think about things like tobacco control.  However, they ranked chronic disease as the number 3 and 4 threat to the global economy in terms of magnitude and likelihood of risk.  The risk is in the order of hundreds of billions of US dollars.  So in your work in promoting tobacco control as a component of the curriculum for health professionals, you are not only protecting public health, you are protecting the global economy.</a:t>
            </a:r>
          </a:p>
        </p:txBody>
      </p:sp>
    </p:spTree>
    <p:extLst>
      <p:ext uri="{BB962C8B-B14F-4D97-AF65-F5344CB8AC3E}">
        <p14:creationId xmlns:p14="http://schemas.microsoft.com/office/powerpoint/2010/main" val="3838073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86980-5964-435A-9C77-C0DB5B9A3E5D}" type="slidenum">
              <a:rPr lang="ko-KR" altLang="en-US"/>
              <a:pPr/>
              <a:t>7</a:t>
            </a:fld>
            <a:endParaRPr lang="en-US" altLang="ko-KR"/>
          </a:p>
        </p:txBody>
      </p:sp>
      <p:sp>
        <p:nvSpPr>
          <p:cNvPr id="283650" name="Rectangle 2"/>
          <p:cNvSpPr>
            <a:spLocks noRot="1" noChangeArrowheads="1" noTextEdit="1"/>
          </p:cNvSpPr>
          <p:nvPr>
            <p:ph type="sldImg"/>
          </p:nvPr>
        </p:nvSpPr>
        <p:spPr>
          <a:xfrm>
            <a:off x="917575" y="744538"/>
            <a:ext cx="4964113" cy="3722687"/>
          </a:xfrm>
          <a:ln/>
        </p:spPr>
      </p:sp>
      <p:sp>
        <p:nvSpPr>
          <p:cNvPr id="283651" name="Rectangle 3"/>
          <p:cNvSpPr>
            <a:spLocks noGrp="1" noChangeArrowheads="1"/>
          </p:cNvSpPr>
          <p:nvPr>
            <p:ph type="body" idx="1"/>
          </p:nvPr>
        </p:nvSpPr>
        <p:spPr/>
        <p:txBody>
          <a:bodyPr/>
          <a:lstStyle/>
          <a:p>
            <a:endParaRPr lang="ko-KR" altLang="en-US">
              <a:ea typeface="굴림" pitchFamily="34" charset="-127"/>
            </a:endParaRPr>
          </a:p>
        </p:txBody>
      </p:sp>
    </p:spTree>
    <p:extLst>
      <p:ext uri="{BB962C8B-B14F-4D97-AF65-F5344CB8AC3E}">
        <p14:creationId xmlns:p14="http://schemas.microsoft.com/office/powerpoint/2010/main" val="1519676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99369A-D1A6-4859-A9F9-42A72B234E36}" type="slidenum">
              <a:rPr lang="ko-KR" altLang="en-US"/>
              <a:pPr/>
              <a:t>8</a:t>
            </a:fld>
            <a:endParaRPr lang="en-US" altLang="ko-KR"/>
          </a:p>
        </p:txBody>
      </p:sp>
      <p:sp>
        <p:nvSpPr>
          <p:cNvPr id="285698" name="Rectangle 2"/>
          <p:cNvSpPr>
            <a:spLocks noRot="1" noChangeArrowheads="1" noTextEdit="1"/>
          </p:cNvSpPr>
          <p:nvPr>
            <p:ph type="sldImg"/>
          </p:nvPr>
        </p:nvSpPr>
        <p:spPr>
          <a:xfrm>
            <a:off x="920750" y="744538"/>
            <a:ext cx="4960938" cy="3721100"/>
          </a:xfrm>
          <a:ln/>
        </p:spPr>
      </p:sp>
      <p:sp>
        <p:nvSpPr>
          <p:cNvPr id="285699" name="Rectangle 3"/>
          <p:cNvSpPr>
            <a:spLocks noGrp="1" noChangeArrowheads="1"/>
          </p:cNvSpPr>
          <p:nvPr>
            <p:ph type="body" idx="1"/>
          </p:nvPr>
        </p:nvSpPr>
        <p:spPr/>
        <p:txBody>
          <a:bodyPr/>
          <a:lstStyle/>
          <a:p>
            <a:r>
              <a:rPr lang="en-US" altLang="zh-CN" b="1">
                <a:solidFill>
                  <a:srgbClr val="4056FA"/>
                </a:solidFill>
              </a:rPr>
              <a:t>Tobacco use and second-hand smoke (SHS) damage every part of our body</a:t>
            </a:r>
            <a:r>
              <a:rPr lang="en-US" altLang="zh-CN">
                <a:solidFill>
                  <a:srgbClr val="4056FA"/>
                </a:solidFill>
              </a:rPr>
              <a:t>. </a:t>
            </a:r>
            <a:r>
              <a:rPr lang="en-US" altLang="zh-CN" b="1">
                <a:solidFill>
                  <a:srgbClr val="4056FA"/>
                </a:solidFill>
              </a:rPr>
              <a:t>Tobacco use is a risk factor for six of the eight leading causes of death in the world</a:t>
            </a:r>
            <a:r>
              <a:rPr lang="en-US" altLang="zh-CN"/>
              <a:t>, including cardiovascular diseases, cancer, chronic obstructive pulmonary disease (COPD), lower respiratory infections and tuberculosis.</a:t>
            </a:r>
            <a:endParaRPr lang="en-US" altLang="zh-CN" b="1"/>
          </a:p>
          <a:p>
            <a:r>
              <a:rPr lang="en-US" altLang="zh-CN" b="1">
                <a:solidFill>
                  <a:srgbClr val="4056FA"/>
                </a:solidFill>
              </a:rPr>
              <a:t>Tobacco is a growing epidemic</a:t>
            </a:r>
            <a:r>
              <a:rPr lang="en-US" altLang="zh-CN">
                <a:solidFill>
                  <a:srgbClr val="4056FA"/>
                </a:solidFill>
              </a:rPr>
              <a:t>.</a:t>
            </a:r>
            <a:r>
              <a:rPr lang="en-US" altLang="zh-CN"/>
              <a:t> The tobacco epidemic already kills 5.4 million people a year from lung cancer, heart disease and other illness. That number will increase to 10 million a year in a few decades. Unless urgent action is taken, tobacco could kill one billion during the 21st century.</a:t>
            </a:r>
          </a:p>
          <a:p>
            <a:r>
              <a:rPr lang="en-US" altLang="zh-CN"/>
              <a:t>Tobacco use is growing fastest in low-income countries due to steady population growth coupled with tobacco industry targeting. </a:t>
            </a:r>
            <a:r>
              <a:rPr lang="en-US" altLang="zh-CN" b="1">
                <a:solidFill>
                  <a:srgbClr val="4056FA"/>
                </a:solidFill>
              </a:rPr>
              <a:t>If strong tobacco control measures are not implemented, the number of smokers in Sub-Saharan Africa is projected to increase 148% by 2030</a:t>
            </a:r>
            <a:r>
              <a:rPr lang="en-US" altLang="zh-CN"/>
              <a:t>, to 208 million smokers(Jha &amp; Chaloupka, 2000). </a:t>
            </a:r>
            <a:r>
              <a:rPr lang="en-US" altLang="zh-CN" b="1">
                <a:solidFill>
                  <a:srgbClr val="4056FA"/>
                </a:solidFill>
              </a:rPr>
              <a:t>Tobacco use is and will continue to be a significant driver in the epidemiological transition from communicable to chronic diseases in Africa</a:t>
            </a:r>
            <a:r>
              <a:rPr lang="en-US" altLang="zh-CN"/>
              <a:t>.  </a:t>
            </a:r>
            <a:endParaRPr lang="en-US" altLang="zh-CN" b="1"/>
          </a:p>
          <a:p>
            <a:r>
              <a:rPr lang="en-US" altLang="zh-CN" b="1">
                <a:solidFill>
                  <a:srgbClr val="4056FA"/>
                </a:solidFill>
              </a:rPr>
              <a:t>Tobacco-related death is 100% preventable</a:t>
            </a:r>
            <a:r>
              <a:rPr lang="en-US" altLang="zh-CN" b="1"/>
              <a:t>. </a:t>
            </a:r>
            <a:r>
              <a:rPr lang="en-US" altLang="zh-CN"/>
              <a:t>We have the proven means to reduce tobacco use. Implementation of the key interventions outlined in WHO's MPOWER package can save millions of life.  For example: </a:t>
            </a:r>
            <a:r>
              <a:rPr lang="en-GB"/>
              <a:t>85% of lung cancer deaths, 27% of all cancer deaths are attributed to tobacco, which can be prevented (Peto et al. June 2006).</a:t>
            </a:r>
            <a:endParaRPr lang="en-US" altLang="zh-CN"/>
          </a:p>
        </p:txBody>
      </p:sp>
    </p:spTree>
    <p:extLst>
      <p:ext uri="{BB962C8B-B14F-4D97-AF65-F5344CB8AC3E}">
        <p14:creationId xmlns:p14="http://schemas.microsoft.com/office/powerpoint/2010/main" val="78842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AADE27DC-90D5-4691-B3D0-D6A70A5CA87C}" type="slidenum">
              <a:rPr lang="ko-KR" altLang="en-US"/>
              <a:pPr/>
              <a:t>9</a:t>
            </a:fld>
            <a:endParaRPr lang="en-US" altLang="ko-KR"/>
          </a:p>
        </p:txBody>
      </p:sp>
      <p:sp>
        <p:nvSpPr>
          <p:cNvPr id="338946" name="Rectangle 2"/>
          <p:cNvSpPr txBox="1">
            <a:spLocks noGrp="1" noChangeArrowheads="1"/>
          </p:cNvSpPr>
          <p:nvPr/>
        </p:nvSpPr>
        <p:spPr bwMode="auto">
          <a:xfrm>
            <a:off x="0" y="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2" tIns="45656" rIns="91312" bIns="45656"/>
          <a:lstStyle>
            <a:lvl1pPr defTabSz="912813">
              <a:defRPr>
                <a:solidFill>
                  <a:schemeClr val="tx1"/>
                </a:solidFill>
                <a:latin typeface="Arial" panose="020B0604020202020204" pitchFamily="34" charset="0"/>
                <a:cs typeface="Arial" panose="020B0604020202020204" pitchFamily="34" charset="0"/>
              </a:defRPr>
            </a:lvl1pPr>
            <a:lvl2pPr marL="741363" indent="-284163" defTabSz="912813">
              <a:defRPr>
                <a:solidFill>
                  <a:schemeClr val="tx1"/>
                </a:solidFill>
                <a:latin typeface="Arial" panose="020B0604020202020204" pitchFamily="34" charset="0"/>
                <a:cs typeface="Arial" panose="020B0604020202020204" pitchFamily="34" charset="0"/>
              </a:defRPr>
            </a:lvl2pPr>
            <a:lvl3pPr marL="1141413" indent="-228600" defTabSz="912813">
              <a:defRPr>
                <a:solidFill>
                  <a:schemeClr val="tx1"/>
                </a:solidFill>
                <a:latin typeface="Arial" panose="020B0604020202020204" pitchFamily="34" charset="0"/>
                <a:cs typeface="Arial" panose="020B0604020202020204" pitchFamily="34" charset="0"/>
              </a:defRPr>
            </a:lvl3pPr>
            <a:lvl4pPr marL="1598613" indent="-228600" defTabSz="912813">
              <a:defRPr>
                <a:solidFill>
                  <a:schemeClr val="tx1"/>
                </a:solidFill>
                <a:latin typeface="Arial" panose="020B0604020202020204" pitchFamily="34" charset="0"/>
                <a:cs typeface="Arial" panose="020B0604020202020204" pitchFamily="34" charset="0"/>
              </a:defRPr>
            </a:lvl4pPr>
            <a:lvl5pPr marL="2054225" indent="-228600" defTabSz="912813">
              <a:defRPr>
                <a:solidFill>
                  <a:schemeClr val="tx1"/>
                </a:solidFill>
                <a:latin typeface="Arial" panose="020B0604020202020204" pitchFamily="34" charset="0"/>
                <a:cs typeface="Arial" panose="020B0604020202020204" pitchFamily="34" charset="0"/>
              </a:defRPr>
            </a:lvl5pPr>
            <a:lvl6pPr marL="25114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zh-CN" sz="1200"/>
              <a:t>The MPOWER Package</a:t>
            </a:r>
          </a:p>
        </p:txBody>
      </p:sp>
      <p:sp>
        <p:nvSpPr>
          <p:cNvPr id="338947" name="Rectangle 7"/>
          <p:cNvSpPr txBox="1">
            <a:spLocks noGrp="1" noChangeArrowheads="1"/>
          </p:cNvSpPr>
          <p:nvPr/>
        </p:nvSpPr>
        <p:spPr bwMode="auto">
          <a:xfrm>
            <a:off x="3852863" y="9429750"/>
            <a:ext cx="294481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2" tIns="45656" rIns="91312" bIns="45656" anchor="b"/>
          <a:lstStyle>
            <a:lvl1pPr defTabSz="912813">
              <a:defRPr>
                <a:solidFill>
                  <a:schemeClr val="tx1"/>
                </a:solidFill>
                <a:latin typeface="Arial" panose="020B0604020202020204" pitchFamily="34" charset="0"/>
                <a:cs typeface="Arial" panose="020B0604020202020204" pitchFamily="34" charset="0"/>
              </a:defRPr>
            </a:lvl1pPr>
            <a:lvl2pPr marL="741363" indent="-284163" defTabSz="912813">
              <a:defRPr>
                <a:solidFill>
                  <a:schemeClr val="tx1"/>
                </a:solidFill>
                <a:latin typeface="Arial" panose="020B0604020202020204" pitchFamily="34" charset="0"/>
                <a:cs typeface="Arial" panose="020B0604020202020204" pitchFamily="34" charset="0"/>
              </a:defRPr>
            </a:lvl2pPr>
            <a:lvl3pPr marL="1141413" indent="-228600" defTabSz="912813">
              <a:defRPr>
                <a:solidFill>
                  <a:schemeClr val="tx1"/>
                </a:solidFill>
                <a:latin typeface="Arial" panose="020B0604020202020204" pitchFamily="34" charset="0"/>
                <a:cs typeface="Arial" panose="020B0604020202020204" pitchFamily="34" charset="0"/>
              </a:defRPr>
            </a:lvl3pPr>
            <a:lvl4pPr marL="1598613" indent="-228600" defTabSz="912813">
              <a:defRPr>
                <a:solidFill>
                  <a:schemeClr val="tx1"/>
                </a:solidFill>
                <a:latin typeface="Arial" panose="020B0604020202020204" pitchFamily="34" charset="0"/>
                <a:cs typeface="Arial" panose="020B0604020202020204" pitchFamily="34" charset="0"/>
              </a:defRPr>
            </a:lvl4pPr>
            <a:lvl5pPr marL="2054225" indent="-228600" defTabSz="912813">
              <a:defRPr>
                <a:solidFill>
                  <a:schemeClr val="tx1"/>
                </a:solidFill>
                <a:latin typeface="Arial" panose="020B0604020202020204" pitchFamily="34" charset="0"/>
                <a:cs typeface="Arial" panose="020B0604020202020204" pitchFamily="34" charset="0"/>
              </a:defRPr>
            </a:lvl5pPr>
            <a:lvl6pPr marL="25114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FD610797-71E9-4E9B-B240-A0B0ECC4430D}" type="slidenum">
              <a:rPr lang="zh-CN" altLang="en-US" sz="1200"/>
              <a:pPr algn="r"/>
              <a:t>9</a:t>
            </a:fld>
            <a:endParaRPr lang="en-US" altLang="zh-CN" sz="1200"/>
          </a:p>
        </p:txBody>
      </p:sp>
      <p:sp>
        <p:nvSpPr>
          <p:cNvPr id="338948" name="Slide Image Placeholder 1"/>
          <p:cNvSpPr>
            <a:spLocks noGrp="1" noRot="1" noChangeAspect="1" noTextEdit="1"/>
          </p:cNvSpPr>
          <p:nvPr>
            <p:ph type="sldImg"/>
          </p:nvPr>
        </p:nvSpPr>
        <p:spPr>
          <a:xfrm>
            <a:off x="917575" y="742950"/>
            <a:ext cx="4962525" cy="3722688"/>
          </a:xfrm>
          <a:ln/>
        </p:spPr>
      </p:sp>
      <p:sp>
        <p:nvSpPr>
          <p:cNvPr id="338949" name="Notes Placeholder 2"/>
          <p:cNvSpPr>
            <a:spLocks noGrp="1"/>
          </p:cNvSpPr>
          <p:nvPr>
            <p:ph type="body" idx="1"/>
          </p:nvPr>
        </p:nvSpPr>
        <p:spPr>
          <a:xfrm>
            <a:off x="904875" y="4714875"/>
            <a:ext cx="4987925" cy="4468813"/>
          </a:xfrm>
        </p:spPr>
        <p:txBody>
          <a:bodyPr lIns="91312" tIns="45656" rIns="91312" bIns="45656"/>
          <a:lstStyle/>
          <a:p>
            <a:pPr>
              <a:lnSpc>
                <a:spcPct val="90000"/>
              </a:lnSpc>
              <a:buFontTx/>
              <a:buChar char="•"/>
            </a:pPr>
            <a:r>
              <a:rPr lang="zh-CN" altLang="en-US"/>
              <a:t> </a:t>
            </a:r>
            <a:r>
              <a:rPr lang="en-US" altLang="zh-CN"/>
              <a:t>The tobacco epidemic will cause the most harm to low-income and moderate-income countries with high population</a:t>
            </a:r>
          </a:p>
          <a:p>
            <a:pPr>
              <a:lnSpc>
                <a:spcPct val="90000"/>
              </a:lnSpc>
              <a:buFontTx/>
              <a:buChar char="•"/>
            </a:pPr>
            <a:endParaRPr lang="en-US" altLang="zh-CN"/>
          </a:p>
          <a:p>
            <a:pPr>
              <a:lnSpc>
                <a:spcPct val="90000"/>
              </a:lnSpc>
              <a:buFontTx/>
              <a:buChar char="•"/>
            </a:pPr>
            <a:r>
              <a:rPr lang="en-US" altLang="zh-CN"/>
              <a:t>  The tobacco industry is expanding its advertising, marketing and promotion to the developing world to capture these growing millions of potential customers </a:t>
            </a:r>
          </a:p>
          <a:p>
            <a:pPr>
              <a:lnSpc>
                <a:spcPct val="90000"/>
              </a:lnSpc>
              <a:buFontTx/>
              <a:buChar char="•"/>
            </a:pPr>
            <a:endParaRPr lang="en-US" altLang="zh-CN"/>
          </a:p>
          <a:p>
            <a:pPr>
              <a:lnSpc>
                <a:spcPct val="90000"/>
              </a:lnSpc>
              <a:buFontTx/>
              <a:buChar char="•"/>
            </a:pPr>
            <a:r>
              <a:rPr lang="en-US" altLang="zh-CN"/>
              <a:t> Tobacco use is growing fastest in these countries, fueled by steady population growth. This will create a ‘perfect storm’ of future tobacco-related disease and death</a:t>
            </a:r>
          </a:p>
          <a:p>
            <a:pPr>
              <a:lnSpc>
                <a:spcPct val="90000"/>
              </a:lnSpc>
              <a:buFontTx/>
              <a:buChar char="•"/>
            </a:pPr>
            <a:endParaRPr lang="en-US" altLang="zh-CN"/>
          </a:p>
          <a:p>
            <a:pPr>
              <a:lnSpc>
                <a:spcPct val="90000"/>
              </a:lnSpc>
              <a:buFontTx/>
              <a:buChar char="•"/>
            </a:pPr>
            <a:r>
              <a:rPr lang="en-US" altLang="zh-CN"/>
              <a:t> Because developing countries are still in the early stages of the tobacco epidemic, they have yet to experience the full impact of tobacco-related disease and death already evident in wealthier countries where tobacco use has been common for much of the past century</a:t>
            </a:r>
          </a:p>
          <a:p>
            <a:pPr>
              <a:lnSpc>
                <a:spcPct val="90000"/>
              </a:lnSpc>
            </a:pPr>
            <a:endParaRPr lang="en-US" altLang="zh-CN"/>
          </a:p>
          <a:p>
            <a:pPr>
              <a:lnSpc>
                <a:spcPct val="90000"/>
              </a:lnSpc>
              <a:buFontTx/>
              <a:buChar char="•"/>
            </a:pPr>
            <a:r>
              <a:rPr lang="en-US" altLang="zh-CN"/>
              <a:t> Many of these countries have fewer resources to respond to the health, social and economic problems caused by tobacco use, which will exacerbate the tobacco epidemic’s impacts</a:t>
            </a:r>
          </a:p>
          <a:p>
            <a:pPr>
              <a:lnSpc>
                <a:spcPct val="90000"/>
              </a:lnSpc>
            </a:pPr>
            <a:endParaRPr lang="en-US" altLang="zh-CN"/>
          </a:p>
          <a:p>
            <a:pPr>
              <a:lnSpc>
                <a:spcPct val="90000"/>
              </a:lnSpc>
              <a:buFontTx/>
              <a:buChar char="•"/>
            </a:pPr>
            <a:r>
              <a:rPr lang="en-US" altLang="zh-CN"/>
              <a:t> Tobacco-related disease and death will hit these countries very hard in the coming decades</a:t>
            </a:r>
          </a:p>
          <a:p>
            <a:pPr>
              <a:lnSpc>
                <a:spcPct val="90000"/>
              </a:lnSpc>
            </a:pPr>
            <a:endParaRPr lang="zh-CN" altLang="en-US"/>
          </a:p>
        </p:txBody>
      </p:sp>
      <p:sp>
        <p:nvSpPr>
          <p:cNvPr id="338950" name="Slide Number Placeholder 3"/>
          <p:cNvSpPr txBox="1">
            <a:spLocks noGrp="1"/>
          </p:cNvSpPr>
          <p:nvPr/>
        </p:nvSpPr>
        <p:spPr bwMode="auto">
          <a:xfrm>
            <a:off x="3851275" y="9426575"/>
            <a:ext cx="294481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2" tIns="45656" rIns="91312" bIns="45656" anchor="b"/>
          <a:lstStyle>
            <a:lvl1pPr defTabSz="912813">
              <a:defRPr>
                <a:solidFill>
                  <a:schemeClr val="tx1"/>
                </a:solidFill>
                <a:latin typeface="Arial" panose="020B0604020202020204" pitchFamily="34" charset="0"/>
                <a:cs typeface="Arial" panose="020B0604020202020204" pitchFamily="34" charset="0"/>
              </a:defRPr>
            </a:lvl1pPr>
            <a:lvl2pPr marL="741363" indent="-284163" defTabSz="912813">
              <a:defRPr>
                <a:solidFill>
                  <a:schemeClr val="tx1"/>
                </a:solidFill>
                <a:latin typeface="Arial" panose="020B0604020202020204" pitchFamily="34" charset="0"/>
                <a:cs typeface="Arial" panose="020B0604020202020204" pitchFamily="34" charset="0"/>
              </a:defRPr>
            </a:lvl2pPr>
            <a:lvl3pPr marL="1141413" indent="-228600" defTabSz="912813">
              <a:defRPr>
                <a:solidFill>
                  <a:schemeClr val="tx1"/>
                </a:solidFill>
                <a:latin typeface="Arial" panose="020B0604020202020204" pitchFamily="34" charset="0"/>
                <a:cs typeface="Arial" panose="020B0604020202020204" pitchFamily="34" charset="0"/>
              </a:defRPr>
            </a:lvl3pPr>
            <a:lvl4pPr marL="1598613" indent="-228600" defTabSz="912813">
              <a:defRPr>
                <a:solidFill>
                  <a:schemeClr val="tx1"/>
                </a:solidFill>
                <a:latin typeface="Arial" panose="020B0604020202020204" pitchFamily="34" charset="0"/>
                <a:cs typeface="Arial" panose="020B0604020202020204" pitchFamily="34" charset="0"/>
              </a:defRPr>
            </a:lvl4pPr>
            <a:lvl5pPr marL="2054225" indent="-228600" defTabSz="912813">
              <a:defRPr>
                <a:solidFill>
                  <a:schemeClr val="tx1"/>
                </a:solidFill>
                <a:latin typeface="Arial" panose="020B0604020202020204" pitchFamily="34" charset="0"/>
                <a:cs typeface="Arial" panose="020B0604020202020204" pitchFamily="34" charset="0"/>
              </a:defRPr>
            </a:lvl5pPr>
            <a:lvl6pPr marL="25114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E1BDA467-3B8E-4FD8-8CF2-F4554B023060}" type="slidenum">
              <a:rPr lang="zh-CN" altLang="en-US" sz="1200">
                <a:latin typeface="Calibri" panose="020F0502020204030204" pitchFamily="34" charset="0"/>
              </a:rPr>
              <a:pPr algn="r"/>
              <a:t>9</a:t>
            </a:fld>
            <a:endParaRPr lang="en-US" altLang="zh-CN" sz="1200">
              <a:latin typeface="Calibri" panose="020F0502020204030204" pitchFamily="34" charset="0"/>
            </a:endParaRPr>
          </a:p>
        </p:txBody>
      </p:sp>
    </p:spTree>
    <p:extLst>
      <p:ext uri="{BB962C8B-B14F-4D97-AF65-F5344CB8AC3E}">
        <p14:creationId xmlns:p14="http://schemas.microsoft.com/office/powerpoint/2010/main" val="693663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05BCE5-1578-46E8-B721-081966FCD189}" type="slidenum">
              <a:rPr lang="ko-KR" altLang="en-US"/>
              <a:pPr/>
              <a:t>10</a:t>
            </a:fld>
            <a:endParaRPr lang="en-US" altLang="ko-KR"/>
          </a:p>
        </p:txBody>
      </p:sp>
      <p:sp>
        <p:nvSpPr>
          <p:cNvPr id="340994" name="Rectangle 2"/>
          <p:cNvSpPr>
            <a:spLocks noRot="1" noChangeArrowheads="1" noTextEdit="1"/>
          </p:cNvSpPr>
          <p:nvPr>
            <p:ph type="sldImg"/>
          </p:nvPr>
        </p:nvSpPr>
        <p:spPr>
          <a:xfrm>
            <a:off x="917575" y="744538"/>
            <a:ext cx="4962525" cy="3722687"/>
          </a:xfrm>
          <a:ln/>
        </p:spPr>
      </p:sp>
      <p:sp>
        <p:nvSpPr>
          <p:cNvPr id="340995" name="Rectangle 3"/>
          <p:cNvSpPr>
            <a:spLocks noGrp="1" noChangeArrowheads="1"/>
          </p:cNvSpPr>
          <p:nvPr>
            <p:ph type="body" idx="1"/>
          </p:nvPr>
        </p:nvSpPr>
        <p:spPr>
          <a:xfrm>
            <a:off x="533400" y="4494213"/>
            <a:ext cx="5622925" cy="4116387"/>
          </a:xfrm>
        </p:spPr>
        <p:txBody>
          <a:bodyPr/>
          <a:lstStyle/>
          <a:p>
            <a:pPr>
              <a:spcBef>
                <a:spcPct val="0"/>
              </a:spcBef>
              <a:spcAft>
                <a:spcPts val="600"/>
              </a:spcAft>
            </a:pPr>
            <a:r>
              <a:rPr lang="en-US" altLang="zh-CN" sz="1900"/>
              <a:t>No safe level of second-hand smoke</a:t>
            </a:r>
          </a:p>
          <a:p>
            <a:pPr>
              <a:spcBef>
                <a:spcPct val="0"/>
              </a:spcBef>
              <a:spcAft>
                <a:spcPts val="600"/>
              </a:spcAft>
              <a:buFont typeface="Wingdings" panose="05000000000000000000" pitchFamily="2" charset="2"/>
              <a:buNone/>
            </a:pPr>
            <a:r>
              <a:rPr lang="en-US" altLang="zh-CN" sz="1300"/>
              <a:t>Smoke-free environments protect non-smokers’ health, help smokers quit &amp; encourage smoke-free homes</a:t>
            </a:r>
          </a:p>
          <a:p>
            <a:pPr>
              <a:spcBef>
                <a:spcPct val="0"/>
              </a:spcBef>
              <a:spcAft>
                <a:spcPts val="600"/>
              </a:spcAft>
              <a:buFont typeface="Wingdings" panose="05000000000000000000" pitchFamily="2" charset="2"/>
              <a:buNone/>
            </a:pPr>
            <a:r>
              <a:rPr lang="en-US" altLang="zh-CN" sz="1300"/>
              <a:t>Completely smoke-free indoor areas with no exceptions</a:t>
            </a:r>
          </a:p>
          <a:p>
            <a:pPr>
              <a:spcBef>
                <a:spcPct val="0"/>
              </a:spcBef>
              <a:spcAft>
                <a:spcPts val="600"/>
              </a:spcAft>
              <a:buFont typeface="Wingdings" panose="05000000000000000000" pitchFamily="2" charset="2"/>
              <a:buNone/>
            </a:pPr>
            <a:r>
              <a:rPr lang="en-US" altLang="zh-CN" sz="1300"/>
              <a:t>Smoke-free laws very popular &amp; do not harm business</a:t>
            </a:r>
          </a:p>
          <a:p>
            <a:pPr>
              <a:spcBef>
                <a:spcPct val="0"/>
              </a:spcBef>
              <a:spcAft>
                <a:spcPts val="600"/>
              </a:spcAft>
              <a:buFont typeface="Wingdings" panose="05000000000000000000" pitchFamily="2" charset="2"/>
              <a:buNone/>
            </a:pPr>
            <a:r>
              <a:rPr lang="en-US" altLang="zh-CN" sz="1300"/>
              <a:t>Protect worker safety</a:t>
            </a:r>
          </a:p>
          <a:p>
            <a:endParaRPr lang="en-US" altLang="zh-CN" sz="1400"/>
          </a:p>
          <a:p>
            <a:endParaRPr lang="en-US" altLang="zh-CN" sz="1400"/>
          </a:p>
          <a:p>
            <a:endParaRPr lang="es-ES" sz="1400"/>
          </a:p>
        </p:txBody>
      </p:sp>
    </p:spTree>
    <p:extLst>
      <p:ext uri="{BB962C8B-B14F-4D97-AF65-F5344CB8AC3E}">
        <p14:creationId xmlns:p14="http://schemas.microsoft.com/office/powerpoint/2010/main" val="3654821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B4FF7B-AFDC-4EC9-A5BA-207E4EE142F6}" type="slidenum">
              <a:rPr lang="ko-KR" altLang="en-US"/>
              <a:pPr/>
              <a:t>14</a:t>
            </a:fld>
            <a:endParaRPr lang="en-US" altLang="ko-KR"/>
          </a:p>
        </p:txBody>
      </p:sp>
      <p:sp>
        <p:nvSpPr>
          <p:cNvPr id="290818" name="Rectangle 2"/>
          <p:cNvSpPr>
            <a:spLocks noRot="1" noChangeArrowheads="1" noTextEdit="1"/>
          </p:cNvSpPr>
          <p:nvPr>
            <p:ph type="sldImg"/>
          </p:nvPr>
        </p:nvSpPr>
        <p:spPr>
          <a:xfrm>
            <a:off x="919163" y="744538"/>
            <a:ext cx="4962525" cy="3722687"/>
          </a:xfrm>
          <a:ln/>
        </p:spPr>
      </p:sp>
      <p:sp>
        <p:nvSpPr>
          <p:cNvPr id="2908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17610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页脚占位符 4"/>
          <p:cNvSpPr>
            <a:spLocks noGrp="1"/>
          </p:cNvSpPr>
          <p:nvPr>
            <p:ph type="ftr" sz="quarter" idx="11"/>
          </p:nvPr>
        </p:nvSpPr>
        <p:spPr/>
        <p:txBody>
          <a:bodyPr/>
          <a:lstStyle>
            <a:lvl1pPr>
              <a:defRPr/>
            </a:lvl1pPr>
          </a:lstStyle>
          <a:p>
            <a:endParaRPr lang="en-US" altLang="ko-KR"/>
          </a:p>
        </p:txBody>
      </p:sp>
      <p:sp>
        <p:nvSpPr>
          <p:cNvPr id="6" name="灯片编号占位符 5"/>
          <p:cNvSpPr>
            <a:spLocks noGrp="1"/>
          </p:cNvSpPr>
          <p:nvPr>
            <p:ph type="sldNum" sz="quarter" idx="12"/>
          </p:nvPr>
        </p:nvSpPr>
        <p:spPr/>
        <p:txBody>
          <a:bodyPr/>
          <a:lstStyle>
            <a:lvl1pPr>
              <a:defRPr/>
            </a:lvl1pPr>
          </a:lstStyle>
          <a:p>
            <a:fld id="{CDDCDDB0-70C8-4D93-A0ED-A216B9A095CE}" type="slidenum">
              <a:rPr lang="ko-KR" altLang="en-US"/>
              <a:pPr/>
              <a:t>‹#›</a:t>
            </a:fld>
            <a:endParaRPr lang="en-US" altLang="ko-KR"/>
          </a:p>
        </p:txBody>
      </p:sp>
    </p:spTree>
    <p:extLst>
      <p:ext uri="{BB962C8B-B14F-4D97-AF65-F5344CB8AC3E}">
        <p14:creationId xmlns:p14="http://schemas.microsoft.com/office/powerpoint/2010/main" val="423995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页脚占位符 4"/>
          <p:cNvSpPr>
            <a:spLocks noGrp="1"/>
          </p:cNvSpPr>
          <p:nvPr>
            <p:ph type="ftr" sz="quarter" idx="11"/>
          </p:nvPr>
        </p:nvSpPr>
        <p:spPr/>
        <p:txBody>
          <a:bodyPr/>
          <a:lstStyle>
            <a:lvl1pPr>
              <a:defRPr/>
            </a:lvl1pPr>
          </a:lstStyle>
          <a:p>
            <a:endParaRPr lang="en-US" altLang="ko-KR"/>
          </a:p>
        </p:txBody>
      </p:sp>
      <p:sp>
        <p:nvSpPr>
          <p:cNvPr id="6" name="灯片编号占位符 5"/>
          <p:cNvSpPr>
            <a:spLocks noGrp="1"/>
          </p:cNvSpPr>
          <p:nvPr>
            <p:ph type="sldNum" sz="quarter" idx="12"/>
          </p:nvPr>
        </p:nvSpPr>
        <p:spPr/>
        <p:txBody>
          <a:bodyPr/>
          <a:lstStyle>
            <a:lvl1pPr>
              <a:defRPr/>
            </a:lvl1pPr>
          </a:lstStyle>
          <a:p>
            <a:fld id="{A11565AE-DA2B-427B-8811-7B0545824964}" type="slidenum">
              <a:rPr lang="ko-KR" altLang="en-US"/>
              <a:pPr/>
              <a:t>‹#›</a:t>
            </a:fld>
            <a:endParaRPr lang="en-US" altLang="ko-KR"/>
          </a:p>
        </p:txBody>
      </p:sp>
    </p:spTree>
    <p:extLst>
      <p:ext uri="{BB962C8B-B14F-4D97-AF65-F5344CB8AC3E}">
        <p14:creationId xmlns:p14="http://schemas.microsoft.com/office/powerpoint/2010/main" val="782630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页脚占位符 4"/>
          <p:cNvSpPr>
            <a:spLocks noGrp="1"/>
          </p:cNvSpPr>
          <p:nvPr>
            <p:ph type="ftr" sz="quarter" idx="11"/>
          </p:nvPr>
        </p:nvSpPr>
        <p:spPr/>
        <p:txBody>
          <a:bodyPr/>
          <a:lstStyle>
            <a:lvl1pPr>
              <a:defRPr/>
            </a:lvl1pPr>
          </a:lstStyle>
          <a:p>
            <a:endParaRPr lang="en-US" altLang="ko-KR"/>
          </a:p>
        </p:txBody>
      </p:sp>
      <p:sp>
        <p:nvSpPr>
          <p:cNvPr id="6" name="灯片编号占位符 5"/>
          <p:cNvSpPr>
            <a:spLocks noGrp="1"/>
          </p:cNvSpPr>
          <p:nvPr>
            <p:ph type="sldNum" sz="quarter" idx="12"/>
          </p:nvPr>
        </p:nvSpPr>
        <p:spPr/>
        <p:txBody>
          <a:bodyPr/>
          <a:lstStyle>
            <a:lvl1pPr>
              <a:defRPr/>
            </a:lvl1pPr>
          </a:lstStyle>
          <a:p>
            <a:fld id="{C5AB6982-07B6-4EB4-BADF-297662C6AA7B}" type="slidenum">
              <a:rPr lang="ko-KR" altLang="en-US"/>
              <a:pPr/>
              <a:t>‹#›</a:t>
            </a:fld>
            <a:endParaRPr lang="en-US" altLang="ko-KR"/>
          </a:p>
        </p:txBody>
      </p:sp>
    </p:spTree>
    <p:extLst>
      <p:ext uri="{BB962C8B-B14F-4D97-AF65-F5344CB8AC3E}">
        <p14:creationId xmlns:p14="http://schemas.microsoft.com/office/powerpoint/2010/main" val="813626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endParaRPr lang="zh-CN" altLang="en-US"/>
          </a:p>
        </p:txBody>
      </p:sp>
      <p:sp>
        <p:nvSpPr>
          <p:cNvPr id="4" name="日期占位符 3"/>
          <p:cNvSpPr>
            <a:spLocks noGrp="1"/>
          </p:cNvSpPr>
          <p:nvPr>
            <p:ph type="dt" sz="half" idx="10"/>
          </p:nvPr>
        </p:nvSpPr>
        <p:spPr>
          <a:xfrm>
            <a:off x="457200" y="6245225"/>
            <a:ext cx="2133600" cy="476250"/>
          </a:xfrm>
        </p:spPr>
        <p:txBody>
          <a:bodyPr/>
          <a:lstStyle>
            <a:lvl1pPr>
              <a:defRPr/>
            </a:lvl1pPr>
          </a:lstStyle>
          <a:p>
            <a:endParaRPr lang="en-US" altLang="ko-KR"/>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endParaRPr lang="en-US" altLang="ko-KR"/>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fld id="{A9966F66-C5CC-479F-ACC0-3EA7D81158DC}" type="slidenum">
              <a:rPr lang="ko-KR" altLang="en-US"/>
              <a:pPr/>
              <a:t>‹#›</a:t>
            </a:fld>
            <a:endParaRPr lang="en-US" altLang="ko-KR"/>
          </a:p>
        </p:txBody>
      </p:sp>
    </p:spTree>
    <p:extLst>
      <p:ext uri="{BB962C8B-B14F-4D97-AF65-F5344CB8AC3E}">
        <p14:creationId xmlns:p14="http://schemas.microsoft.com/office/powerpoint/2010/main" val="1115963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ltLang="ko-KR"/>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en-US" altLang="ko-KR"/>
          </a:p>
        </p:txBody>
      </p:sp>
      <p:sp>
        <p:nvSpPr>
          <p:cNvPr id="7" name="灯片编号占位符 6"/>
          <p:cNvSpPr>
            <a:spLocks noGrp="1"/>
          </p:cNvSpPr>
          <p:nvPr>
            <p:ph type="sldNum" sz="quarter" idx="12"/>
          </p:nvPr>
        </p:nvSpPr>
        <p:spPr>
          <a:xfrm>
            <a:off x="6553200" y="6245225"/>
            <a:ext cx="2133600" cy="476250"/>
          </a:xfrm>
        </p:spPr>
        <p:txBody>
          <a:bodyPr/>
          <a:lstStyle>
            <a:lvl1pPr>
              <a:defRPr/>
            </a:lvl1pPr>
          </a:lstStyle>
          <a:p>
            <a:fld id="{16AEDA71-7C18-4DF0-B0B9-027B312CBE96}" type="slidenum">
              <a:rPr lang="ko-KR" altLang="en-US"/>
              <a:pPr/>
              <a:t>‹#›</a:t>
            </a:fld>
            <a:endParaRPr lang="en-US" altLang="ko-KR"/>
          </a:p>
        </p:txBody>
      </p:sp>
    </p:spTree>
    <p:extLst>
      <p:ext uri="{BB962C8B-B14F-4D97-AF65-F5344CB8AC3E}">
        <p14:creationId xmlns:p14="http://schemas.microsoft.com/office/powerpoint/2010/main" val="3853120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457200" y="6245225"/>
            <a:ext cx="2133600" cy="476250"/>
          </a:xfrm>
        </p:spPr>
        <p:txBody>
          <a:bodyPr/>
          <a:lstStyle>
            <a:lvl1pPr>
              <a:defRPr/>
            </a:lvl1pPr>
          </a:lstStyle>
          <a:p>
            <a:endParaRPr lang="en-US" altLang="ko-KR"/>
          </a:p>
        </p:txBody>
      </p:sp>
      <p:sp>
        <p:nvSpPr>
          <p:cNvPr id="4" name="页脚占位符 3"/>
          <p:cNvSpPr>
            <a:spLocks noGrp="1"/>
          </p:cNvSpPr>
          <p:nvPr>
            <p:ph type="ftr" sz="quarter" idx="11"/>
          </p:nvPr>
        </p:nvSpPr>
        <p:spPr>
          <a:xfrm>
            <a:off x="3124200" y="6245225"/>
            <a:ext cx="2895600" cy="476250"/>
          </a:xfrm>
        </p:spPr>
        <p:txBody>
          <a:bodyPr/>
          <a:lstStyle>
            <a:lvl1pPr>
              <a:defRPr/>
            </a:lvl1pPr>
          </a:lstStyle>
          <a:p>
            <a:endParaRPr lang="en-US" altLang="ko-KR"/>
          </a:p>
        </p:txBody>
      </p:sp>
      <p:sp>
        <p:nvSpPr>
          <p:cNvPr id="5" name="灯片编号占位符 4"/>
          <p:cNvSpPr>
            <a:spLocks noGrp="1"/>
          </p:cNvSpPr>
          <p:nvPr>
            <p:ph type="sldNum" sz="quarter" idx="12"/>
          </p:nvPr>
        </p:nvSpPr>
        <p:spPr>
          <a:xfrm>
            <a:off x="6553200" y="6245225"/>
            <a:ext cx="2133600" cy="476250"/>
          </a:xfrm>
        </p:spPr>
        <p:txBody>
          <a:bodyPr/>
          <a:lstStyle>
            <a:lvl1pPr>
              <a:defRPr/>
            </a:lvl1pPr>
          </a:lstStyle>
          <a:p>
            <a:fld id="{022BD87D-8BA6-41A2-8FBC-9D182C8498A6}" type="slidenum">
              <a:rPr lang="ko-KR" altLang="en-US"/>
              <a:pPr/>
              <a:t>‹#›</a:t>
            </a:fld>
            <a:endParaRPr lang="en-US" altLang="ko-KR"/>
          </a:p>
        </p:txBody>
      </p:sp>
    </p:spTree>
    <p:extLst>
      <p:ext uri="{BB962C8B-B14F-4D97-AF65-F5344CB8AC3E}">
        <p14:creationId xmlns:p14="http://schemas.microsoft.com/office/powerpoint/2010/main" val="143108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页脚占位符 4"/>
          <p:cNvSpPr>
            <a:spLocks noGrp="1"/>
          </p:cNvSpPr>
          <p:nvPr>
            <p:ph type="ftr" sz="quarter" idx="11"/>
          </p:nvPr>
        </p:nvSpPr>
        <p:spPr/>
        <p:txBody>
          <a:bodyPr/>
          <a:lstStyle>
            <a:lvl1pPr>
              <a:defRPr/>
            </a:lvl1pPr>
          </a:lstStyle>
          <a:p>
            <a:endParaRPr lang="en-US" altLang="ko-KR"/>
          </a:p>
        </p:txBody>
      </p:sp>
      <p:sp>
        <p:nvSpPr>
          <p:cNvPr id="6" name="灯片编号占位符 5"/>
          <p:cNvSpPr>
            <a:spLocks noGrp="1"/>
          </p:cNvSpPr>
          <p:nvPr>
            <p:ph type="sldNum" sz="quarter" idx="12"/>
          </p:nvPr>
        </p:nvSpPr>
        <p:spPr/>
        <p:txBody>
          <a:bodyPr/>
          <a:lstStyle>
            <a:lvl1pPr>
              <a:defRPr/>
            </a:lvl1pPr>
          </a:lstStyle>
          <a:p>
            <a:fld id="{0FC73DC7-CA43-4096-A901-F0758EC0F107}" type="slidenum">
              <a:rPr lang="ko-KR" altLang="en-US"/>
              <a:pPr/>
              <a:t>‹#›</a:t>
            </a:fld>
            <a:endParaRPr lang="en-US" altLang="ko-KR"/>
          </a:p>
        </p:txBody>
      </p:sp>
    </p:spTree>
    <p:extLst>
      <p:ext uri="{BB962C8B-B14F-4D97-AF65-F5344CB8AC3E}">
        <p14:creationId xmlns:p14="http://schemas.microsoft.com/office/powerpoint/2010/main" val="2088911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页脚占位符 4"/>
          <p:cNvSpPr>
            <a:spLocks noGrp="1"/>
          </p:cNvSpPr>
          <p:nvPr>
            <p:ph type="ftr" sz="quarter" idx="11"/>
          </p:nvPr>
        </p:nvSpPr>
        <p:spPr/>
        <p:txBody>
          <a:bodyPr/>
          <a:lstStyle>
            <a:lvl1pPr>
              <a:defRPr/>
            </a:lvl1pPr>
          </a:lstStyle>
          <a:p>
            <a:endParaRPr lang="en-US" altLang="ko-KR"/>
          </a:p>
        </p:txBody>
      </p:sp>
      <p:sp>
        <p:nvSpPr>
          <p:cNvPr id="6" name="灯片编号占位符 5"/>
          <p:cNvSpPr>
            <a:spLocks noGrp="1"/>
          </p:cNvSpPr>
          <p:nvPr>
            <p:ph type="sldNum" sz="quarter" idx="12"/>
          </p:nvPr>
        </p:nvSpPr>
        <p:spPr/>
        <p:txBody>
          <a:bodyPr/>
          <a:lstStyle>
            <a:lvl1pPr>
              <a:defRPr/>
            </a:lvl1pPr>
          </a:lstStyle>
          <a:p>
            <a:fld id="{7011497C-48B8-45BC-9439-7211506EC9A4}" type="slidenum">
              <a:rPr lang="ko-KR" altLang="en-US"/>
              <a:pPr/>
              <a:t>‹#›</a:t>
            </a:fld>
            <a:endParaRPr lang="en-US" altLang="ko-KR"/>
          </a:p>
        </p:txBody>
      </p:sp>
    </p:spTree>
    <p:extLst>
      <p:ext uri="{BB962C8B-B14F-4D97-AF65-F5344CB8AC3E}">
        <p14:creationId xmlns:p14="http://schemas.microsoft.com/office/powerpoint/2010/main" val="75689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页脚占位符 5"/>
          <p:cNvSpPr>
            <a:spLocks noGrp="1"/>
          </p:cNvSpPr>
          <p:nvPr>
            <p:ph type="ftr" sz="quarter" idx="11"/>
          </p:nvPr>
        </p:nvSpPr>
        <p:spPr/>
        <p:txBody>
          <a:bodyPr/>
          <a:lstStyle>
            <a:lvl1pPr>
              <a:defRPr/>
            </a:lvl1pPr>
          </a:lstStyle>
          <a:p>
            <a:endParaRPr lang="en-US" altLang="ko-KR"/>
          </a:p>
        </p:txBody>
      </p:sp>
      <p:sp>
        <p:nvSpPr>
          <p:cNvPr id="7" name="灯片编号占位符 6"/>
          <p:cNvSpPr>
            <a:spLocks noGrp="1"/>
          </p:cNvSpPr>
          <p:nvPr>
            <p:ph type="sldNum" sz="quarter" idx="12"/>
          </p:nvPr>
        </p:nvSpPr>
        <p:spPr/>
        <p:txBody>
          <a:bodyPr/>
          <a:lstStyle>
            <a:lvl1pPr>
              <a:defRPr/>
            </a:lvl1pPr>
          </a:lstStyle>
          <a:p>
            <a:fld id="{BD087ECC-71BF-4A49-AB66-882B03BAEF74}" type="slidenum">
              <a:rPr lang="ko-KR" altLang="en-US"/>
              <a:pPr/>
              <a:t>‹#›</a:t>
            </a:fld>
            <a:endParaRPr lang="en-US" altLang="ko-KR"/>
          </a:p>
        </p:txBody>
      </p:sp>
    </p:spTree>
    <p:extLst>
      <p:ext uri="{BB962C8B-B14F-4D97-AF65-F5344CB8AC3E}">
        <p14:creationId xmlns:p14="http://schemas.microsoft.com/office/powerpoint/2010/main" val="397478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ko-KR"/>
          </a:p>
        </p:txBody>
      </p:sp>
      <p:sp>
        <p:nvSpPr>
          <p:cNvPr id="8" name="页脚占位符 7"/>
          <p:cNvSpPr>
            <a:spLocks noGrp="1"/>
          </p:cNvSpPr>
          <p:nvPr>
            <p:ph type="ftr" sz="quarter" idx="11"/>
          </p:nvPr>
        </p:nvSpPr>
        <p:spPr/>
        <p:txBody>
          <a:bodyPr/>
          <a:lstStyle>
            <a:lvl1pPr>
              <a:defRPr/>
            </a:lvl1pPr>
          </a:lstStyle>
          <a:p>
            <a:endParaRPr lang="en-US" altLang="ko-KR"/>
          </a:p>
        </p:txBody>
      </p:sp>
      <p:sp>
        <p:nvSpPr>
          <p:cNvPr id="9" name="灯片编号占位符 8"/>
          <p:cNvSpPr>
            <a:spLocks noGrp="1"/>
          </p:cNvSpPr>
          <p:nvPr>
            <p:ph type="sldNum" sz="quarter" idx="12"/>
          </p:nvPr>
        </p:nvSpPr>
        <p:spPr/>
        <p:txBody>
          <a:bodyPr/>
          <a:lstStyle>
            <a:lvl1pPr>
              <a:defRPr/>
            </a:lvl1pPr>
          </a:lstStyle>
          <a:p>
            <a:fld id="{2D4CBC1A-735C-4A4E-9209-9EE37EE4DE84}" type="slidenum">
              <a:rPr lang="ko-KR" altLang="en-US"/>
              <a:pPr/>
              <a:t>‹#›</a:t>
            </a:fld>
            <a:endParaRPr lang="en-US" altLang="ko-KR"/>
          </a:p>
        </p:txBody>
      </p:sp>
    </p:spTree>
    <p:extLst>
      <p:ext uri="{BB962C8B-B14F-4D97-AF65-F5344CB8AC3E}">
        <p14:creationId xmlns:p14="http://schemas.microsoft.com/office/powerpoint/2010/main" val="539770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ko-KR"/>
          </a:p>
        </p:txBody>
      </p:sp>
      <p:sp>
        <p:nvSpPr>
          <p:cNvPr id="4" name="页脚占位符 3"/>
          <p:cNvSpPr>
            <a:spLocks noGrp="1"/>
          </p:cNvSpPr>
          <p:nvPr>
            <p:ph type="ftr" sz="quarter" idx="11"/>
          </p:nvPr>
        </p:nvSpPr>
        <p:spPr/>
        <p:txBody>
          <a:bodyPr/>
          <a:lstStyle>
            <a:lvl1pPr>
              <a:defRPr/>
            </a:lvl1pPr>
          </a:lstStyle>
          <a:p>
            <a:endParaRPr lang="en-US" altLang="ko-KR"/>
          </a:p>
        </p:txBody>
      </p:sp>
      <p:sp>
        <p:nvSpPr>
          <p:cNvPr id="5" name="灯片编号占位符 4"/>
          <p:cNvSpPr>
            <a:spLocks noGrp="1"/>
          </p:cNvSpPr>
          <p:nvPr>
            <p:ph type="sldNum" sz="quarter" idx="12"/>
          </p:nvPr>
        </p:nvSpPr>
        <p:spPr/>
        <p:txBody>
          <a:bodyPr/>
          <a:lstStyle>
            <a:lvl1pPr>
              <a:defRPr/>
            </a:lvl1pPr>
          </a:lstStyle>
          <a:p>
            <a:fld id="{77796413-D9CD-441C-AAF3-602DD580A5CF}" type="slidenum">
              <a:rPr lang="ko-KR" altLang="en-US"/>
              <a:pPr/>
              <a:t>‹#›</a:t>
            </a:fld>
            <a:endParaRPr lang="en-US" altLang="ko-KR"/>
          </a:p>
        </p:txBody>
      </p:sp>
    </p:spTree>
    <p:extLst>
      <p:ext uri="{BB962C8B-B14F-4D97-AF65-F5344CB8AC3E}">
        <p14:creationId xmlns:p14="http://schemas.microsoft.com/office/powerpoint/2010/main" val="64619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ko-KR"/>
          </a:p>
        </p:txBody>
      </p:sp>
      <p:sp>
        <p:nvSpPr>
          <p:cNvPr id="3" name="页脚占位符 2"/>
          <p:cNvSpPr>
            <a:spLocks noGrp="1"/>
          </p:cNvSpPr>
          <p:nvPr>
            <p:ph type="ftr" sz="quarter" idx="11"/>
          </p:nvPr>
        </p:nvSpPr>
        <p:spPr/>
        <p:txBody>
          <a:bodyPr/>
          <a:lstStyle>
            <a:lvl1pPr>
              <a:defRPr/>
            </a:lvl1pPr>
          </a:lstStyle>
          <a:p>
            <a:endParaRPr lang="en-US" altLang="ko-KR"/>
          </a:p>
        </p:txBody>
      </p:sp>
      <p:sp>
        <p:nvSpPr>
          <p:cNvPr id="4" name="灯片编号占位符 3"/>
          <p:cNvSpPr>
            <a:spLocks noGrp="1"/>
          </p:cNvSpPr>
          <p:nvPr>
            <p:ph type="sldNum" sz="quarter" idx="12"/>
          </p:nvPr>
        </p:nvSpPr>
        <p:spPr/>
        <p:txBody>
          <a:bodyPr/>
          <a:lstStyle>
            <a:lvl1pPr>
              <a:defRPr/>
            </a:lvl1pPr>
          </a:lstStyle>
          <a:p>
            <a:fld id="{901182F9-AE57-4AE4-92A4-0900CEC4DC90}" type="slidenum">
              <a:rPr lang="ko-KR" altLang="en-US"/>
              <a:pPr/>
              <a:t>‹#›</a:t>
            </a:fld>
            <a:endParaRPr lang="en-US" altLang="ko-KR"/>
          </a:p>
        </p:txBody>
      </p:sp>
    </p:spTree>
    <p:extLst>
      <p:ext uri="{BB962C8B-B14F-4D97-AF65-F5344CB8AC3E}">
        <p14:creationId xmlns:p14="http://schemas.microsoft.com/office/powerpoint/2010/main" val="187751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页脚占位符 5"/>
          <p:cNvSpPr>
            <a:spLocks noGrp="1"/>
          </p:cNvSpPr>
          <p:nvPr>
            <p:ph type="ftr" sz="quarter" idx="11"/>
          </p:nvPr>
        </p:nvSpPr>
        <p:spPr/>
        <p:txBody>
          <a:bodyPr/>
          <a:lstStyle>
            <a:lvl1pPr>
              <a:defRPr/>
            </a:lvl1pPr>
          </a:lstStyle>
          <a:p>
            <a:endParaRPr lang="en-US" altLang="ko-KR"/>
          </a:p>
        </p:txBody>
      </p:sp>
      <p:sp>
        <p:nvSpPr>
          <p:cNvPr id="7" name="灯片编号占位符 6"/>
          <p:cNvSpPr>
            <a:spLocks noGrp="1"/>
          </p:cNvSpPr>
          <p:nvPr>
            <p:ph type="sldNum" sz="quarter" idx="12"/>
          </p:nvPr>
        </p:nvSpPr>
        <p:spPr/>
        <p:txBody>
          <a:bodyPr/>
          <a:lstStyle>
            <a:lvl1pPr>
              <a:defRPr/>
            </a:lvl1pPr>
          </a:lstStyle>
          <a:p>
            <a:fld id="{CB1F9A0E-4250-4439-9EEA-7B5883D4BFC1}" type="slidenum">
              <a:rPr lang="ko-KR" altLang="en-US"/>
              <a:pPr/>
              <a:t>‹#›</a:t>
            </a:fld>
            <a:endParaRPr lang="en-US" altLang="ko-KR"/>
          </a:p>
        </p:txBody>
      </p:sp>
    </p:spTree>
    <p:extLst>
      <p:ext uri="{BB962C8B-B14F-4D97-AF65-F5344CB8AC3E}">
        <p14:creationId xmlns:p14="http://schemas.microsoft.com/office/powerpoint/2010/main" val="91989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页脚占位符 5"/>
          <p:cNvSpPr>
            <a:spLocks noGrp="1"/>
          </p:cNvSpPr>
          <p:nvPr>
            <p:ph type="ftr" sz="quarter" idx="11"/>
          </p:nvPr>
        </p:nvSpPr>
        <p:spPr/>
        <p:txBody>
          <a:bodyPr/>
          <a:lstStyle>
            <a:lvl1pPr>
              <a:defRPr/>
            </a:lvl1pPr>
          </a:lstStyle>
          <a:p>
            <a:endParaRPr lang="en-US" altLang="ko-KR"/>
          </a:p>
        </p:txBody>
      </p:sp>
      <p:sp>
        <p:nvSpPr>
          <p:cNvPr id="7" name="灯片编号占位符 6"/>
          <p:cNvSpPr>
            <a:spLocks noGrp="1"/>
          </p:cNvSpPr>
          <p:nvPr>
            <p:ph type="sldNum" sz="quarter" idx="12"/>
          </p:nvPr>
        </p:nvSpPr>
        <p:spPr/>
        <p:txBody>
          <a:bodyPr/>
          <a:lstStyle>
            <a:lvl1pPr>
              <a:defRPr/>
            </a:lvl1pPr>
          </a:lstStyle>
          <a:p>
            <a:fld id="{CA0741B1-B1CE-475E-A4B8-5DC8DF1905CE}" type="slidenum">
              <a:rPr lang="ko-KR" altLang="en-US"/>
              <a:pPr/>
              <a:t>‹#›</a:t>
            </a:fld>
            <a:endParaRPr lang="en-US" altLang="ko-KR"/>
          </a:p>
        </p:txBody>
      </p:sp>
    </p:spTree>
    <p:extLst>
      <p:ext uri="{BB962C8B-B14F-4D97-AF65-F5344CB8AC3E}">
        <p14:creationId xmlns:p14="http://schemas.microsoft.com/office/powerpoint/2010/main" val="929042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100000">
              <a:schemeClr val="accent1">
                <a:gamma/>
                <a:shade val="56078"/>
                <a:invGamma/>
              </a:schemeClr>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굴림" pitchFamily="34" charset="-127"/>
              </a:defRPr>
            </a:lvl1pPr>
          </a:lstStyle>
          <a:p>
            <a:endParaRPr lang="en-US" altLang="ko-K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굴림" pitchFamily="34" charset="-127"/>
              </a:defRPr>
            </a:lvl1pPr>
          </a:lstStyle>
          <a:p>
            <a:endParaRPr lang="en-US" altLang="ko-K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굴림" pitchFamily="34" charset="-127"/>
              </a:defRPr>
            </a:lvl1pPr>
          </a:lstStyle>
          <a:p>
            <a:fld id="{8D58182C-DD36-4B67-8863-6E4C74BB5B32}" type="slidenum">
              <a:rPr lang="ko-KR" altLang="en-US"/>
              <a:pPr/>
              <a:t>‹#›</a:t>
            </a:fld>
            <a:endParaRPr lang="en-US" altLang="ko-KR"/>
          </a:p>
        </p:txBody>
      </p:sp>
      <p:pic>
        <p:nvPicPr>
          <p:cNvPr id="1035" name="Picture 11" descr="WHO-EN-white-H"/>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732588" y="6092825"/>
            <a:ext cx="1836737" cy="5619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Oval 3"/>
          <p:cNvSpPr>
            <a:spLocks noChangeArrowheads="1"/>
          </p:cNvSpPr>
          <p:nvPr/>
        </p:nvSpPr>
        <p:spPr bwMode="auto">
          <a:xfrm>
            <a:off x="7092950" y="1268413"/>
            <a:ext cx="2051050" cy="2016125"/>
          </a:xfrm>
          <a:prstGeom prst="ellipse">
            <a:avLst/>
          </a:prstGeom>
          <a:gradFill rotWithShape="1">
            <a:gsLst>
              <a:gs pos="0">
                <a:srgbClr val="008080">
                  <a:alpha val="30000"/>
                </a:srgbClr>
              </a:gs>
              <a:gs pos="100000">
                <a:srgbClr val="008080">
                  <a:gamma/>
                  <a:shade val="46275"/>
                  <a:invGamma/>
                  <a:alpha val="8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348162" name="Oval 2"/>
          <p:cNvSpPr>
            <a:spLocks noChangeArrowheads="1"/>
          </p:cNvSpPr>
          <p:nvPr/>
        </p:nvSpPr>
        <p:spPr bwMode="auto">
          <a:xfrm>
            <a:off x="-107950" y="3213100"/>
            <a:ext cx="2808288" cy="2736850"/>
          </a:xfrm>
          <a:prstGeom prst="ellipse">
            <a:avLst/>
          </a:prstGeom>
          <a:gradFill rotWithShape="1">
            <a:gsLst>
              <a:gs pos="0">
                <a:srgbClr val="008080">
                  <a:alpha val="30000"/>
                </a:srgbClr>
              </a:gs>
              <a:gs pos="100000">
                <a:srgbClr val="008080">
                  <a:gamma/>
                  <a:shade val="46275"/>
                  <a:invGamma/>
                  <a:alpha val="8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276484" name="Rectangle 4"/>
          <p:cNvSpPr>
            <a:spLocks noGrp="1" noChangeArrowheads="1"/>
          </p:cNvSpPr>
          <p:nvPr>
            <p:ph type="subTitle" idx="4294967295"/>
          </p:nvPr>
        </p:nvSpPr>
        <p:spPr>
          <a:xfrm>
            <a:off x="2339975" y="3963988"/>
            <a:ext cx="5608638" cy="1482725"/>
          </a:xfrm>
        </p:spPr>
        <p:txBody>
          <a:bodyPr/>
          <a:lstStyle/>
          <a:p>
            <a:pPr marL="0" indent="0" algn="ctr">
              <a:lnSpc>
                <a:spcPct val="75000"/>
              </a:lnSpc>
              <a:spcBef>
                <a:spcPct val="65000"/>
              </a:spcBef>
              <a:buFontTx/>
              <a:buNone/>
            </a:pPr>
            <a:r>
              <a:rPr lang="en-GB" altLang="ja-JP" b="1">
                <a:ea typeface="MS PGothic" panose="020B0600070205080204" pitchFamily="34" charset="-128"/>
              </a:rPr>
              <a:t>Dr Sarah England</a:t>
            </a:r>
          </a:p>
          <a:p>
            <a:pPr marL="0" indent="0" algn="ctr">
              <a:lnSpc>
                <a:spcPct val="75000"/>
              </a:lnSpc>
              <a:spcBef>
                <a:spcPct val="65000"/>
              </a:spcBef>
              <a:buFontTx/>
              <a:buNone/>
            </a:pPr>
            <a:r>
              <a:rPr lang="en-GB" altLang="ja-JP" b="1">
                <a:ea typeface="MS PGothic" panose="020B0600070205080204" pitchFamily="34" charset="-128"/>
              </a:rPr>
              <a:t>Tobacco Free Initiative</a:t>
            </a:r>
          </a:p>
          <a:p>
            <a:pPr marL="0" indent="0" algn="ctr">
              <a:lnSpc>
                <a:spcPct val="75000"/>
              </a:lnSpc>
              <a:spcBef>
                <a:spcPct val="65000"/>
              </a:spcBef>
              <a:buFontTx/>
              <a:buNone/>
            </a:pPr>
            <a:r>
              <a:rPr lang="en-GB" altLang="ja-JP" b="1">
                <a:ea typeface="MS PGothic" panose="020B0600070205080204" pitchFamily="34" charset="-128"/>
              </a:rPr>
              <a:t>World Health Organization, China</a:t>
            </a:r>
          </a:p>
        </p:txBody>
      </p:sp>
      <p:sp>
        <p:nvSpPr>
          <p:cNvPr id="276485" name="Rectangle 5"/>
          <p:cNvSpPr>
            <a:spLocks noGrp="1" noChangeArrowheads="1"/>
          </p:cNvSpPr>
          <p:nvPr>
            <p:ph type="ctrTitle" idx="4294967295"/>
          </p:nvPr>
        </p:nvSpPr>
        <p:spPr>
          <a:xfrm>
            <a:off x="468313" y="1341438"/>
            <a:ext cx="8280400" cy="1758950"/>
          </a:xfrm>
        </p:spPr>
        <p:txBody>
          <a:bodyPr/>
          <a:lstStyle/>
          <a:p>
            <a:r>
              <a:rPr lang="en-US" altLang="ko-KR" sz="4000" b="1">
                <a:ea typeface="굴림" pitchFamily="34" charset="-127"/>
              </a:rPr>
              <a:t>International experience of WHO FCTC implementation and MPOWER</a:t>
            </a:r>
            <a:r>
              <a:rPr lang="en-US" altLang="ko-KR" sz="4000">
                <a:ea typeface="굴림" pitchFamily="34" charset="-127"/>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62"/>
                                        </p:tgtEl>
                                        <p:attrNameLst>
                                          <p:attrName>style.visibility</p:attrName>
                                        </p:attrNameLst>
                                      </p:cBhvr>
                                      <p:to>
                                        <p:strVal val="visible"/>
                                      </p:to>
                                    </p:set>
                                    <p:animEffect transition="in" filter="fade">
                                      <p:cBhvr>
                                        <p:cTn id="7" dur="2000"/>
                                        <p:tgtEl>
                                          <p:spTgt spid="3481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63"/>
                                        </p:tgtEl>
                                        <p:attrNameLst>
                                          <p:attrName>style.visibility</p:attrName>
                                        </p:attrNameLst>
                                      </p:cBhvr>
                                      <p:to>
                                        <p:strVal val="visible"/>
                                      </p:to>
                                    </p:set>
                                    <p:animEffect transition="in" filter="fade">
                                      <p:cBhvr>
                                        <p:cTn id="10" dur="2000"/>
                                        <p:tgtEl>
                                          <p:spTgt spid="348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animBg="1"/>
      <p:bldP spid="34816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9971" name="Text Box 3"/>
          <p:cNvSpPr txBox="1">
            <a:spLocks noChangeArrowheads="1"/>
          </p:cNvSpPr>
          <p:nvPr/>
        </p:nvSpPr>
        <p:spPr bwMode="auto">
          <a:xfrm>
            <a:off x="228600" y="363538"/>
            <a:ext cx="3886200" cy="649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9600" b="1">
                <a:solidFill>
                  <a:schemeClr val="accent1"/>
                </a:solidFill>
                <a:ea typeface="宋体" panose="02010600030101010101" pitchFamily="2" charset="-122"/>
              </a:rPr>
              <a:t>540,</a:t>
            </a:r>
          </a:p>
          <a:p>
            <a:pPr algn="ctr">
              <a:spcBef>
                <a:spcPct val="50000"/>
              </a:spcBef>
            </a:pPr>
            <a:r>
              <a:rPr lang="en-US" altLang="zh-CN" sz="9600" b="1">
                <a:solidFill>
                  <a:schemeClr val="accent1"/>
                </a:solidFill>
                <a:ea typeface="宋体" panose="02010600030101010101" pitchFamily="2" charset="-122"/>
              </a:rPr>
              <a:t>000,</a:t>
            </a:r>
          </a:p>
          <a:p>
            <a:pPr algn="ctr">
              <a:spcBef>
                <a:spcPct val="50000"/>
              </a:spcBef>
            </a:pPr>
            <a:r>
              <a:rPr lang="en-US" altLang="zh-CN" sz="9600" b="1">
                <a:solidFill>
                  <a:schemeClr val="accent1"/>
                </a:solidFill>
                <a:ea typeface="宋体" panose="02010600030101010101" pitchFamily="2" charset="-122"/>
              </a:rPr>
              <a:t>000</a:t>
            </a:r>
          </a:p>
          <a:p>
            <a:pPr algn="ctr">
              <a:spcBef>
                <a:spcPct val="50000"/>
              </a:spcBef>
            </a:pPr>
            <a:r>
              <a:rPr lang="en-US" altLang="zh-CN" sz="2400" b="1">
                <a:solidFill>
                  <a:schemeClr val="accent1"/>
                </a:solidFill>
                <a:ea typeface="宋体" panose="02010600030101010101" pitchFamily="2" charset="-122"/>
              </a:rPr>
              <a:t> </a:t>
            </a:r>
          </a:p>
        </p:txBody>
      </p:sp>
      <p:pic>
        <p:nvPicPr>
          <p:cNvPr id="339972" name="Picture 4" descr="hand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91000" y="762000"/>
            <a:ext cx="4357688" cy="5603875"/>
          </a:xfrm>
          <a:ln/>
        </p:spPr>
      </p:pic>
      <p:sp>
        <p:nvSpPr>
          <p:cNvPr id="339973" name="Text Box 5"/>
          <p:cNvSpPr txBox="1">
            <a:spLocks noChangeArrowheads="1"/>
          </p:cNvSpPr>
          <p:nvPr/>
        </p:nvSpPr>
        <p:spPr bwMode="auto">
          <a:xfrm>
            <a:off x="-304800" y="61722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GB" sz="2400" b="1">
                <a:solidFill>
                  <a:schemeClr val="accent1"/>
                </a:solidFill>
                <a:ea typeface="宋体" panose="02010600030101010101" pitchFamily="2" charset="-122"/>
              </a:rPr>
              <a:t>被动吸烟者</a:t>
            </a:r>
            <a:endParaRPr lang="en-US" altLang="zh-CN" sz="2400" b="1">
              <a:solidFill>
                <a:schemeClr val="accent1"/>
              </a:solidFill>
              <a:ea typeface="宋体" panose="02010600030101010101" pitchFamily="2" charset="-122"/>
            </a:endParaRPr>
          </a:p>
        </p:txBody>
      </p:sp>
      <p:sp>
        <p:nvSpPr>
          <p:cNvPr id="339974" name="Text Box 6"/>
          <p:cNvSpPr txBox="1">
            <a:spLocks noChangeArrowheads="1"/>
          </p:cNvSpPr>
          <p:nvPr/>
        </p:nvSpPr>
        <p:spPr bwMode="auto">
          <a:xfrm>
            <a:off x="-457200" y="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GB" sz="2400" b="1">
                <a:solidFill>
                  <a:schemeClr val="accent1"/>
                </a:solidFill>
                <a:ea typeface="宋体" panose="02010600030101010101" pitchFamily="2" charset="-122"/>
              </a:rPr>
              <a:t>中国有</a:t>
            </a:r>
            <a:endParaRPr lang="en-US" altLang="zh-CN" sz="2400" b="1">
              <a:solidFill>
                <a:schemeClr val="accent1"/>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ext Box 2"/>
          <p:cNvSpPr txBox="1">
            <a:spLocks noChangeArrowheads="1"/>
          </p:cNvSpPr>
          <p:nvPr/>
        </p:nvSpPr>
        <p:spPr bwMode="auto">
          <a:xfrm>
            <a:off x="0" y="3048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a:solidFill>
                  <a:srgbClr val="0060A8"/>
                </a:solidFill>
              </a:rPr>
              <a:t>Cigarette sales trend in China</a:t>
            </a:r>
          </a:p>
          <a:p>
            <a:pPr>
              <a:spcBef>
                <a:spcPct val="50000"/>
              </a:spcBef>
            </a:pPr>
            <a:endParaRPr lang="en-US" altLang="zh-CN" sz="2000" b="1">
              <a:solidFill>
                <a:srgbClr val="0060A8"/>
              </a:solidFill>
              <a:ea typeface="宋体" panose="02010600030101010101" pitchFamily="2" charset="-122"/>
            </a:endParaRPr>
          </a:p>
        </p:txBody>
      </p:sp>
      <p:pic>
        <p:nvPicPr>
          <p:cNvPr id="286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017588"/>
            <a:ext cx="6626225" cy="4822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p:nvPr>
        </p:nvSpPr>
        <p:spPr/>
        <p:txBody>
          <a:bodyPr/>
          <a:lstStyle/>
          <a:p>
            <a:endParaRPr lang="zh-CN" altLang="zh-CN"/>
          </a:p>
        </p:txBody>
      </p:sp>
      <p:pic>
        <p:nvPicPr>
          <p:cNvPr id="287747" name="Picture 3" descr="frozen-ice-wav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75363"/>
          </a:xfrm>
          <a:prstGeom prst="rect">
            <a:avLst/>
          </a:prstGeom>
          <a:solidFill>
            <a:schemeClr val="bg1"/>
          </a:solidFill>
        </p:spPr>
      </p:pic>
      <p:pic>
        <p:nvPicPr>
          <p:cNvPr id="287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40000">
            <a:off x="2403475" y="339725"/>
            <a:ext cx="418465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7749" name="Rectangle 5"/>
          <p:cNvSpPr>
            <a:spLocks noChangeArrowheads="1"/>
          </p:cNvSpPr>
          <p:nvPr/>
        </p:nvSpPr>
        <p:spPr bwMode="auto">
          <a:xfrm>
            <a:off x="1143000" y="1371600"/>
            <a:ext cx="66294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7750" name="Text Box 6"/>
          <p:cNvSpPr txBox="1">
            <a:spLocks noChangeArrowheads="1"/>
          </p:cNvSpPr>
          <p:nvPr/>
        </p:nvSpPr>
        <p:spPr bwMode="auto">
          <a:xfrm>
            <a:off x="4140200" y="2209800"/>
            <a:ext cx="863600" cy="3048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a:t>2012??</a:t>
            </a:r>
            <a:endParaRPr lang="en-US" altLang="zh-CN" sz="1400" b="1">
              <a:ea typeface="宋体" panose="02010600030101010101" pitchFamily="2" charset="-122"/>
            </a:endParaRPr>
          </a:p>
        </p:txBody>
      </p:sp>
      <p:sp>
        <p:nvSpPr>
          <p:cNvPr id="287751" name="Text Box 7"/>
          <p:cNvSpPr txBox="1">
            <a:spLocks noChangeArrowheads="1"/>
          </p:cNvSpPr>
          <p:nvPr/>
        </p:nvSpPr>
        <p:spPr bwMode="auto">
          <a:xfrm>
            <a:off x="5795963" y="2514600"/>
            <a:ext cx="936625" cy="3048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a:t>2042??</a:t>
            </a:r>
            <a:endParaRPr lang="en-US" altLang="zh-CN" sz="1400" b="1">
              <a:ea typeface="宋体" panose="02010600030101010101" pitchFamily="2" charset="-122"/>
            </a:endParaRPr>
          </a:p>
        </p:txBody>
      </p:sp>
      <p:sp>
        <p:nvSpPr>
          <p:cNvPr id="287752" name="Title 1"/>
          <p:cNvSpPr>
            <a:spLocks/>
          </p:cNvSpPr>
          <p:nvPr/>
        </p:nvSpPr>
        <p:spPr bwMode="auto">
          <a:xfrm>
            <a:off x="0" y="260350"/>
            <a:ext cx="9144000" cy="1219200"/>
          </a:xfrm>
          <a:prstGeom prst="rect">
            <a:avLst/>
          </a:prstGeom>
          <a:solidFill>
            <a:srgbClr val="33CCCC"/>
          </a:solidFill>
          <a:ln>
            <a:noFill/>
          </a:ln>
          <a:effectLst>
            <a:outerShdw dist="17961" dir="2700000" algn="ctr" rotWithShape="0">
              <a:srgbClr val="96CCEE"/>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zh-CN" sz="2400">
                <a:ea typeface="宋体" panose="02010600030101010101" pitchFamily="2" charset="-122"/>
              </a:rPr>
              <a:t>Wave of deaths in developed countries crests 30 years after smoking peak  </a:t>
            </a:r>
            <a:br>
              <a:rPr lang="en-US" altLang="zh-CN" sz="2400">
                <a:ea typeface="宋体" panose="02010600030101010101" pitchFamily="2" charset="-122"/>
              </a:rPr>
            </a:br>
            <a:r>
              <a:rPr lang="en-US" altLang="zh-CN" sz="2400">
                <a:ea typeface="宋体" panose="02010600030101010101" pitchFamily="2" charset="-122"/>
              </a:rPr>
              <a:t>Disease and deaths look set to climb at least until 2042</a:t>
            </a:r>
            <a:r>
              <a:rPr lang="en-US" altLang="zh-CN" sz="4000">
                <a:ea typeface="宋体" panose="02010600030101010101" pitchFamily="2" charset="-122"/>
              </a:rPr>
              <a:t>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228600" y="304800"/>
            <a:ext cx="8686800" cy="1025525"/>
          </a:xfrm>
        </p:spPr>
        <p:txBody>
          <a:bodyPr/>
          <a:lstStyle/>
          <a:p>
            <a:r>
              <a:rPr lang="en-GB" sz="4000"/>
              <a:t/>
            </a:r>
            <a:br>
              <a:rPr lang="en-GB" sz="4000"/>
            </a:br>
            <a:r>
              <a:rPr lang="en-GB" sz="4000"/>
              <a:t>You can stop the coming Tobacco death tsunami from hitting China</a:t>
            </a:r>
            <a:endParaRPr lang="en-US" altLang="zh-CN" sz="4000">
              <a:ea typeface="宋体" panose="02010600030101010101" pitchFamily="2" charset="-122"/>
            </a:endParaRPr>
          </a:p>
        </p:txBody>
      </p:sp>
      <p:sp>
        <p:nvSpPr>
          <p:cNvPr id="288771" name="Rectangle 3"/>
          <p:cNvSpPr>
            <a:spLocks noGrp="1" noChangeArrowheads="1"/>
          </p:cNvSpPr>
          <p:nvPr>
            <p:ph sz="half" idx="1"/>
          </p:nvPr>
        </p:nvSpPr>
        <p:spPr/>
        <p:txBody>
          <a:bodyPr/>
          <a:lstStyle/>
          <a:p>
            <a:endParaRPr lang="zh-CN" altLang="zh-CN" sz="2800"/>
          </a:p>
        </p:txBody>
      </p:sp>
      <p:sp>
        <p:nvSpPr>
          <p:cNvPr id="288772" name="Rectangle 4"/>
          <p:cNvSpPr>
            <a:spLocks noGrp="1" noChangeArrowheads="1"/>
          </p:cNvSpPr>
          <p:nvPr>
            <p:ph sz="half" idx="2"/>
          </p:nvPr>
        </p:nvSpPr>
        <p:spPr>
          <a:xfrm>
            <a:off x="4646613" y="1600200"/>
            <a:ext cx="4040187" cy="4525963"/>
          </a:xfrm>
        </p:spPr>
        <p:txBody>
          <a:bodyPr/>
          <a:lstStyle/>
          <a:p>
            <a:endParaRPr lang="zh-CN" altLang="zh-CN" sz="2800"/>
          </a:p>
        </p:txBody>
      </p:sp>
      <p:pic>
        <p:nvPicPr>
          <p:cNvPr id="288773" name="Picture 5" descr="tsunami_wav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5105400" cy="4933950"/>
          </a:xfrm>
          <a:prstGeom prst="rect">
            <a:avLst/>
          </a:prstGeom>
          <a:noFill/>
          <a:extLst>
            <a:ext uri="{909E8E84-426E-40DD-AFC4-6F175D3DCCD1}">
              <a14:hiddenFill xmlns:a14="http://schemas.microsoft.com/office/drawing/2010/main">
                <a:solidFill>
                  <a:srgbClr val="FFFFFF"/>
                </a:solidFill>
              </a14:hiddenFill>
            </a:ext>
          </a:extLst>
        </p:spPr>
      </p:pic>
      <p:pic>
        <p:nvPicPr>
          <p:cNvPr id="288774" name="Picture 6" descr="2796266_68ab71e4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05000"/>
            <a:ext cx="4038600" cy="4953000"/>
          </a:xfrm>
          <a:prstGeom prst="rect">
            <a:avLst/>
          </a:prstGeom>
          <a:noFill/>
          <a:extLst>
            <a:ext uri="{909E8E84-426E-40DD-AFC4-6F175D3DCCD1}">
              <a14:hiddenFill xmlns:a14="http://schemas.microsoft.com/office/drawing/2010/main">
                <a:solidFill>
                  <a:srgbClr val="FFFFFF"/>
                </a:solidFill>
              </a14:hiddenFill>
            </a:ext>
          </a:extLst>
        </p:spPr>
      </p:pic>
      <p:sp>
        <p:nvSpPr>
          <p:cNvPr id="288775" name="Text Box 7"/>
          <p:cNvSpPr txBox="1">
            <a:spLocks noChangeArrowheads="1"/>
          </p:cNvSpPr>
          <p:nvPr/>
        </p:nvSpPr>
        <p:spPr bwMode="auto">
          <a:xfrm>
            <a:off x="0" y="3844925"/>
            <a:ext cx="5105400" cy="3013075"/>
          </a:xfrm>
          <a:prstGeom prst="rect">
            <a:avLst/>
          </a:prstGeom>
          <a:solidFill>
            <a:srgbClr val="985A0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a:solidFill>
                  <a:schemeClr val="bg1"/>
                </a:solidFill>
              </a:rPr>
              <a:t>Estimated tobacco costs in China  (2006)</a:t>
            </a:r>
          </a:p>
          <a:p>
            <a:pPr algn="ctr">
              <a:spcBef>
                <a:spcPct val="50000"/>
              </a:spcBef>
            </a:pPr>
            <a:r>
              <a:rPr lang="en-GB" sz="2400" b="1">
                <a:solidFill>
                  <a:schemeClr val="bg1"/>
                </a:solidFill>
              </a:rPr>
              <a:t>1 million deaths</a:t>
            </a:r>
          </a:p>
          <a:p>
            <a:pPr algn="ctr">
              <a:spcBef>
                <a:spcPct val="50000"/>
              </a:spcBef>
            </a:pPr>
            <a:r>
              <a:rPr lang="en-GB" sz="2400" b="1">
                <a:solidFill>
                  <a:schemeClr val="bg1"/>
                </a:solidFill>
              </a:rPr>
              <a:t>74 billion yuan direct costs</a:t>
            </a:r>
          </a:p>
          <a:p>
            <a:pPr algn="ctr">
              <a:spcBef>
                <a:spcPct val="50000"/>
              </a:spcBef>
            </a:pPr>
            <a:r>
              <a:rPr lang="en-GB" sz="2400" b="1">
                <a:solidFill>
                  <a:schemeClr val="bg1"/>
                </a:solidFill>
              </a:rPr>
              <a:t>8% of total health spending </a:t>
            </a:r>
          </a:p>
          <a:p>
            <a:pPr algn="ctr">
              <a:spcBef>
                <a:spcPct val="50000"/>
              </a:spcBef>
            </a:pPr>
            <a:r>
              <a:rPr lang="en-GB" sz="2400" b="1">
                <a:solidFill>
                  <a:schemeClr val="bg1"/>
                </a:solidFill>
              </a:rPr>
              <a:t>420 million working days lost </a:t>
            </a:r>
            <a:endParaRPr lang="en-US" altLang="zh-CN" sz="2400" b="1">
              <a:solidFill>
                <a:schemeClr val="bg1"/>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ChangeArrowheads="1"/>
          </p:cNvSpPr>
          <p:nvPr/>
        </p:nvSpPr>
        <p:spPr bwMode="auto">
          <a:xfrm>
            <a:off x="0" y="2924175"/>
            <a:ext cx="9144000" cy="358775"/>
          </a:xfrm>
          <a:prstGeom prst="rect">
            <a:avLst/>
          </a:prstGeom>
          <a:gradFill rotWithShape="1">
            <a:gsLst>
              <a:gs pos="0">
                <a:srgbClr val="FF0000">
                  <a:alpha val="39999"/>
                </a:srgbClr>
              </a:gs>
              <a:gs pos="50000">
                <a:schemeClr val="bg1">
                  <a:alpha val="60001"/>
                </a:schemeClr>
              </a:gs>
              <a:gs pos="100000">
                <a:srgbClr val="FF0000">
                  <a:alpha val="39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9795" name="Rectangle 3"/>
          <p:cNvSpPr>
            <a:spLocks noGrp="1" noChangeArrowheads="1"/>
          </p:cNvSpPr>
          <p:nvPr>
            <p:ph type="title"/>
          </p:nvPr>
        </p:nvSpPr>
        <p:spPr/>
        <p:txBody>
          <a:bodyPr/>
          <a:lstStyle/>
          <a:p>
            <a:r>
              <a:rPr lang="en-GB" sz="4000">
                <a:ea typeface="MS PGothic" panose="020B0600070205080204" pitchFamily="34" charset="-128"/>
              </a:rPr>
              <a:t>NCDs and Poverty </a:t>
            </a:r>
            <a:br>
              <a:rPr lang="en-GB" sz="4000">
                <a:ea typeface="MS PGothic" panose="020B0600070205080204" pitchFamily="34" charset="-128"/>
              </a:rPr>
            </a:br>
            <a:r>
              <a:rPr lang="en-GB" sz="2000" b="1"/>
              <a:t>Macro-economic level</a:t>
            </a:r>
            <a:endParaRPr lang="en-US" altLang="zh-CN" sz="2000" b="1">
              <a:ea typeface="宋体" panose="02010600030101010101" pitchFamily="2" charset="-122"/>
            </a:endParaRPr>
          </a:p>
        </p:txBody>
      </p:sp>
      <p:graphicFrame>
        <p:nvGraphicFramePr>
          <p:cNvPr id="289796" name="Group 4"/>
          <p:cNvGraphicFramePr>
            <a:graphicFrameLocks noGrp="1"/>
          </p:cNvGraphicFramePr>
          <p:nvPr/>
        </p:nvGraphicFramePr>
        <p:xfrm>
          <a:off x="755650" y="1341438"/>
          <a:ext cx="7561263" cy="3509962"/>
        </p:xfrm>
        <a:graphic>
          <a:graphicData uri="http://schemas.openxmlformats.org/drawingml/2006/table">
            <a:tbl>
              <a:tblPr rtl="1"/>
              <a:tblGrid>
                <a:gridCol w="2362200"/>
                <a:gridCol w="2520950"/>
                <a:gridCol w="2678113"/>
              </a:tblGrid>
              <a:tr h="758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5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2006-2015 (cumulative)</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2005</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Lost national income from premature deaths due to heart disease, stroke and diabetes</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5381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Lost national income (billions)</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Lost national income (billions)</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Countries</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159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49</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3</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Brazil</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558</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18</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China</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237</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9</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India</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8</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0.4</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Nigeria</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31</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1</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Pakistan</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303</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11</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Russian Federation</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3</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0.1</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Tanzania</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289838" name="Group 73"/>
          <p:cNvGrpSpPr>
            <a:grpSpLocks/>
          </p:cNvGrpSpPr>
          <p:nvPr/>
        </p:nvGrpSpPr>
        <p:grpSpPr bwMode="auto">
          <a:xfrm>
            <a:off x="611188" y="5013325"/>
            <a:ext cx="7777162" cy="928688"/>
            <a:chOff x="385" y="2160"/>
            <a:chExt cx="4899" cy="585"/>
          </a:xfrm>
        </p:grpSpPr>
        <p:sp>
          <p:nvSpPr>
            <p:cNvPr id="289839" name="Rectangle 74"/>
            <p:cNvSpPr>
              <a:spLocks noChangeArrowheads="1"/>
            </p:cNvSpPr>
            <p:nvPr/>
          </p:nvSpPr>
          <p:spPr bwMode="auto">
            <a:xfrm>
              <a:off x="385" y="2160"/>
              <a:ext cx="4899" cy="585"/>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endParaRPr lang="en-GB" sz="3900" b="1">
                <a:solidFill>
                  <a:srgbClr val="000066"/>
                </a:solidFill>
              </a:endParaRPr>
            </a:p>
          </p:txBody>
        </p:sp>
        <p:sp>
          <p:nvSpPr>
            <p:cNvPr id="289840" name="Text Box 75"/>
            <p:cNvSpPr txBox="1">
              <a:spLocks noChangeArrowheads="1"/>
            </p:cNvSpPr>
            <p:nvPr/>
          </p:nvSpPr>
          <p:spPr bwMode="auto">
            <a:xfrm>
              <a:off x="385" y="2160"/>
              <a:ext cx="4899"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b="1">
                  <a:solidFill>
                    <a:schemeClr val="bg1"/>
                  </a:solidFill>
                </a:rPr>
                <a:t>WHO: "Heart disease, stroke and diabetes alone are estimated to reduce GDP between 1 to 5% per year in low- and middle-income countries experiencing rapid economic growth"</a:t>
              </a:r>
              <a:endParaRPr lang="en-US" altLang="zh-CN" b="1">
                <a:solidFill>
                  <a:schemeClr val="bg1"/>
                </a:solidFill>
                <a:ea typeface="宋体" panose="02010600030101010101" pitchFamily="2" charset="-122"/>
              </a:endParaRP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Oval 2"/>
          <p:cNvSpPr>
            <a:spLocks noChangeArrowheads="1"/>
          </p:cNvSpPr>
          <p:nvPr/>
        </p:nvSpPr>
        <p:spPr bwMode="auto">
          <a:xfrm>
            <a:off x="1690688" y="1196975"/>
            <a:ext cx="5257800" cy="4824413"/>
          </a:xfrm>
          <a:prstGeom prst="ellipse">
            <a:avLst/>
          </a:prstGeom>
          <a:gradFill rotWithShape="1">
            <a:gsLst>
              <a:gs pos="0">
                <a:srgbClr val="008080">
                  <a:alpha val="30000"/>
                </a:srgbClr>
              </a:gs>
              <a:gs pos="100000">
                <a:srgbClr val="008080">
                  <a:gamma/>
                  <a:shade val="46275"/>
                  <a:invGamma/>
                  <a:alpha val="8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291843" name="Text Box 3"/>
          <p:cNvSpPr txBox="1">
            <a:spLocks noChangeArrowheads="1"/>
          </p:cNvSpPr>
          <p:nvPr/>
        </p:nvSpPr>
        <p:spPr bwMode="auto">
          <a:xfrm>
            <a:off x="468313" y="2997200"/>
            <a:ext cx="8027987"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GB" sz="4000" b="1">
                <a:solidFill>
                  <a:srgbClr val="FF3300"/>
                </a:solidFill>
                <a:ea typeface="굴림" pitchFamily="34" charset="-127"/>
              </a:rPr>
              <a:t>Mechanisms of Tobacco Control</a:t>
            </a:r>
          </a:p>
          <a:p>
            <a:pPr algn="ctr">
              <a:spcBef>
                <a:spcPct val="20000"/>
              </a:spcBef>
            </a:pPr>
            <a:endParaRPr lang="en-US" altLang="ko-KR" sz="4000" b="1">
              <a:solidFill>
                <a:srgbClr val="FF3300"/>
              </a:solidFill>
              <a:ea typeface="굴림"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5458"/>
                                        </p:tgtEl>
                                        <p:attrNameLst>
                                          <p:attrName>style.visibility</p:attrName>
                                        </p:attrNameLst>
                                      </p:cBhvr>
                                      <p:to>
                                        <p:strVal val="visible"/>
                                      </p:to>
                                    </p:set>
                                    <p:animEffect transition="in" filter="fade">
                                      <p:cBhvr>
                                        <p:cTn id="7" dur="2000"/>
                                        <p:tgtEl>
                                          <p:spTgt spid="275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2" descr="World_TobaccoConvention_status_20090710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021388"/>
          </a:xfrm>
          <a:prstGeom prst="rect">
            <a:avLst/>
          </a:prstGeom>
          <a:noFill/>
          <a:extLst>
            <a:ext uri="{909E8E84-426E-40DD-AFC4-6F175D3DCCD1}">
              <a14:hiddenFill xmlns:a14="http://schemas.microsoft.com/office/drawing/2010/main">
                <a:solidFill>
                  <a:srgbClr val="FFFFFF"/>
                </a:solidFill>
              </a14:hiddenFill>
            </a:ext>
          </a:extLst>
        </p:spPr>
      </p:pic>
      <p:sp>
        <p:nvSpPr>
          <p:cNvPr id="293891" name="Text Box 3"/>
          <p:cNvSpPr txBox="1">
            <a:spLocks noChangeArrowheads="1"/>
          </p:cNvSpPr>
          <p:nvPr/>
        </p:nvSpPr>
        <p:spPr bwMode="auto">
          <a:xfrm>
            <a:off x="2195513" y="1125538"/>
            <a:ext cx="6481762" cy="2101850"/>
          </a:xfrm>
          <a:prstGeom prst="rect">
            <a:avLst/>
          </a:prstGeom>
          <a:solidFill>
            <a:schemeClr val="bg1">
              <a:alpha val="48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a:defRPr>
                <a:solidFill>
                  <a:schemeClr val="tx1"/>
                </a:solidFill>
                <a:latin typeface="Arial" panose="020B0604020202020204" pitchFamily="34" charset="0"/>
                <a:cs typeface="Arial" panose="020B0604020202020204" pitchFamily="34" charset="0"/>
              </a:defRPr>
            </a:lvl1pPr>
            <a:lvl2pPr defTabSz="1042988">
              <a:defRPr>
                <a:solidFill>
                  <a:schemeClr val="tx1"/>
                </a:solidFill>
                <a:latin typeface="Arial" panose="020B0604020202020204" pitchFamily="34" charset="0"/>
                <a:cs typeface="Arial" panose="020B0604020202020204" pitchFamily="34" charset="0"/>
              </a:defRPr>
            </a:lvl2pPr>
            <a:lvl3pPr defTabSz="1042988">
              <a:defRPr>
                <a:solidFill>
                  <a:schemeClr val="tx1"/>
                </a:solidFill>
                <a:latin typeface="Arial" panose="020B0604020202020204" pitchFamily="34" charset="0"/>
                <a:cs typeface="Arial" panose="020B0604020202020204" pitchFamily="34" charset="0"/>
              </a:defRPr>
            </a:lvl3pPr>
            <a:lvl4pPr defTabSz="1042988">
              <a:defRPr>
                <a:solidFill>
                  <a:schemeClr val="tx1"/>
                </a:solidFill>
                <a:latin typeface="Arial" panose="020B0604020202020204" pitchFamily="34" charset="0"/>
                <a:cs typeface="Arial" panose="020B0604020202020204" pitchFamily="34" charset="0"/>
              </a:defRPr>
            </a:lvl4pPr>
            <a:lvl5pPr defTabSz="1042988">
              <a:defRPr>
                <a:solidFill>
                  <a:schemeClr val="tx1"/>
                </a:solidFill>
                <a:latin typeface="Arial" panose="020B0604020202020204" pitchFamily="34" charset="0"/>
                <a:cs typeface="Arial" panose="020B0604020202020204" pitchFamily="34" charset="0"/>
              </a:defRPr>
            </a:lvl5pPr>
            <a:lvl6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spcBef>
                <a:spcPct val="50000"/>
              </a:spcBef>
            </a:pPr>
            <a:r>
              <a:rPr lang="en-GB" sz="3900" b="1">
                <a:solidFill>
                  <a:srgbClr val="000066"/>
                </a:solidFill>
              </a:rPr>
              <a:t>THE WHO FCTC is a landmark in public health.  </a:t>
            </a:r>
            <a:r>
              <a:rPr lang="en-GB" altLang="zh-CN" sz="5400" b="1">
                <a:solidFill>
                  <a:srgbClr val="000066"/>
                </a:solidFill>
                <a:ea typeface="宋体" panose="02010600030101010101" pitchFamily="2" charset="-122"/>
              </a:rPr>
              <a:t>172</a:t>
            </a:r>
            <a:r>
              <a:rPr lang="en-GB" sz="5400" b="1">
                <a:solidFill>
                  <a:srgbClr val="000066"/>
                </a:solidFill>
              </a:rPr>
              <a:t> parties</a:t>
            </a:r>
            <a:r>
              <a:rPr lang="en-GB" sz="3900" b="1">
                <a:solidFill>
                  <a:srgbClr val="000066"/>
                </a:solidFill>
              </a:rPr>
              <a:t> </a:t>
            </a:r>
            <a:endParaRPr lang="en-US" altLang="zh-CN" sz="3900" b="1">
              <a:solidFill>
                <a:srgbClr val="000066"/>
              </a:solidFill>
              <a:ea typeface="宋体" panose="02010600030101010101" pitchFamily="2" charset="-122"/>
            </a:endParaRPr>
          </a:p>
        </p:txBody>
      </p:sp>
      <p:pic>
        <p:nvPicPr>
          <p:cNvPr id="29389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125538"/>
            <a:ext cx="1619250"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GB"/>
              <a:t>The WHO FCTC in China </a:t>
            </a:r>
            <a:endParaRPr lang="en-US" altLang="zh-CN">
              <a:ea typeface="宋体" panose="02010600030101010101" pitchFamily="2" charset="-122"/>
            </a:endParaRPr>
          </a:p>
        </p:txBody>
      </p:sp>
      <p:sp>
        <p:nvSpPr>
          <p:cNvPr id="295939" name="Rectangle 3"/>
          <p:cNvSpPr>
            <a:spLocks noGrp="1" noChangeArrowheads="1"/>
          </p:cNvSpPr>
          <p:nvPr>
            <p:ph type="body" sz="half" idx="2"/>
          </p:nvPr>
        </p:nvSpPr>
        <p:spPr>
          <a:xfrm>
            <a:off x="3492500" y="2060575"/>
            <a:ext cx="5435600" cy="4797425"/>
          </a:xfrm>
        </p:spPr>
        <p:txBody>
          <a:bodyPr/>
          <a:lstStyle/>
          <a:p>
            <a:pPr>
              <a:lnSpc>
                <a:spcPct val="90000"/>
              </a:lnSpc>
            </a:pPr>
            <a:r>
              <a:rPr lang="en-GB" sz="2400"/>
              <a:t>Smoke-free public places, workplaces and public transport as well as tobacco advertising bans are required under the WHO Framework Convention for Tobacco Control.</a:t>
            </a:r>
          </a:p>
          <a:p>
            <a:pPr>
              <a:lnSpc>
                <a:spcPct val="90000"/>
              </a:lnSpc>
            </a:pPr>
            <a:r>
              <a:rPr lang="en-GB" sz="2400"/>
              <a:t>China ratified in October 2005</a:t>
            </a:r>
          </a:p>
          <a:p>
            <a:pPr>
              <a:lnSpc>
                <a:spcPct val="90000"/>
              </a:lnSpc>
            </a:pPr>
            <a:r>
              <a:rPr lang="en-GB" sz="2400" b="1">
                <a:solidFill>
                  <a:srgbClr val="FF3300"/>
                </a:solidFill>
              </a:rPr>
              <a:t> WHO FCTC is binding law in China.</a:t>
            </a:r>
            <a:endParaRPr lang="en-US" altLang="zh-CN" sz="2400" b="1">
              <a:solidFill>
                <a:srgbClr val="FF3300"/>
              </a:solidFill>
              <a:ea typeface="宋体" panose="02010600030101010101" pitchFamily="2" charset="-122"/>
            </a:endParaRPr>
          </a:p>
        </p:txBody>
      </p:sp>
      <p:pic>
        <p:nvPicPr>
          <p:cNvPr id="295940" name="Picture 9"/>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250825" y="1916113"/>
            <a:ext cx="3024188" cy="396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5941" name="Line 5"/>
          <p:cNvSpPr>
            <a:spLocks noChangeShapeType="1"/>
          </p:cNvSpPr>
          <p:nvPr/>
        </p:nvSpPr>
        <p:spPr bwMode="auto">
          <a:xfrm>
            <a:off x="1763713" y="1844675"/>
            <a:ext cx="5761037" cy="0"/>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295942" name="Picture 6" descr="WHO-EN-C-H"/>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6151563"/>
            <a:ext cx="1730375" cy="517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idx="4294967295"/>
          </p:nvPr>
        </p:nvSpPr>
        <p:spPr/>
        <p:txBody>
          <a:bodyPr/>
          <a:lstStyle/>
          <a:p>
            <a:r>
              <a:rPr lang="en-GB" sz="3700"/>
              <a:t>MPOWER Technical Assistance Programme: implementing the WHO FCTC demand reduction measures</a:t>
            </a:r>
            <a:endParaRPr lang="en-US" altLang="zh-CN" sz="3700">
              <a:ea typeface="宋体" panose="02010600030101010101" pitchFamily="2" charset="-122"/>
            </a:endParaRPr>
          </a:p>
        </p:txBody>
      </p:sp>
      <p:sp>
        <p:nvSpPr>
          <p:cNvPr id="296963" name="Line 4"/>
          <p:cNvSpPr>
            <a:spLocks noChangeShapeType="1"/>
          </p:cNvSpPr>
          <p:nvPr/>
        </p:nvSpPr>
        <p:spPr bwMode="auto">
          <a:xfrm>
            <a:off x="323850" y="1268413"/>
            <a:ext cx="8353425" cy="0"/>
          </a:xfrm>
          <a:prstGeom prst="line">
            <a:avLst/>
          </a:prstGeom>
          <a:noFill/>
          <a:ln w="28575">
            <a:solidFill>
              <a:srgbClr val="00CC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296964" name="Picture 17" descr="sh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138" y="3079750"/>
            <a:ext cx="95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6965" name="Group 5"/>
          <p:cNvGrpSpPr>
            <a:grpSpLocks/>
          </p:cNvGrpSpPr>
          <p:nvPr/>
        </p:nvGrpSpPr>
        <p:grpSpPr bwMode="auto">
          <a:xfrm>
            <a:off x="250825" y="1989138"/>
            <a:ext cx="2520950" cy="2665412"/>
            <a:chOff x="3016" y="1026"/>
            <a:chExt cx="2449" cy="2676"/>
          </a:xfrm>
        </p:grpSpPr>
        <p:sp>
          <p:nvSpPr>
            <p:cNvPr id="296966" name="Oval 5"/>
            <p:cNvSpPr>
              <a:spLocks noChangeArrowheads="1"/>
            </p:cNvSpPr>
            <p:nvPr/>
          </p:nvSpPr>
          <p:spPr bwMode="auto">
            <a:xfrm>
              <a:off x="3288" y="1026"/>
              <a:ext cx="1633" cy="1542"/>
            </a:xfrm>
            <a:prstGeom prst="ellipse">
              <a:avLst/>
            </a:prstGeom>
            <a:noFill/>
            <a:ln w="9525" algn="ctr">
              <a:solidFill>
                <a:srgbClr val="FF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296967" name="Oval 6"/>
            <p:cNvSpPr>
              <a:spLocks noChangeArrowheads="1"/>
            </p:cNvSpPr>
            <p:nvPr/>
          </p:nvSpPr>
          <p:spPr bwMode="auto">
            <a:xfrm>
              <a:off x="3470" y="1888"/>
              <a:ext cx="1587" cy="1497"/>
            </a:xfrm>
            <a:prstGeom prst="ellipse">
              <a:avLst/>
            </a:prstGeom>
            <a:noFill/>
            <a:ln w="9525" algn="ctr">
              <a:solidFill>
                <a:srgbClr val="FF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296968" name="Oval 7"/>
            <p:cNvSpPr>
              <a:spLocks noChangeArrowheads="1"/>
            </p:cNvSpPr>
            <p:nvPr/>
          </p:nvSpPr>
          <p:spPr bwMode="auto">
            <a:xfrm>
              <a:off x="3107" y="2115"/>
              <a:ext cx="1587" cy="1497"/>
            </a:xfrm>
            <a:prstGeom prst="ellipse">
              <a:avLst/>
            </a:prstGeom>
            <a:noFill/>
            <a:ln w="9525" algn="ctr">
              <a:solidFill>
                <a:srgbClr val="FF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296969" name="Oval 8"/>
            <p:cNvSpPr>
              <a:spLocks noChangeArrowheads="1"/>
            </p:cNvSpPr>
            <p:nvPr/>
          </p:nvSpPr>
          <p:spPr bwMode="auto">
            <a:xfrm>
              <a:off x="3016" y="1253"/>
              <a:ext cx="1587" cy="1497"/>
            </a:xfrm>
            <a:prstGeom prst="ellipse">
              <a:avLst/>
            </a:prstGeom>
            <a:noFill/>
            <a:ln w="9525" algn="ctr">
              <a:solidFill>
                <a:srgbClr val="FF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296970" name="Oval 9"/>
            <p:cNvSpPr>
              <a:spLocks noChangeArrowheads="1"/>
            </p:cNvSpPr>
            <p:nvPr/>
          </p:nvSpPr>
          <p:spPr bwMode="auto">
            <a:xfrm>
              <a:off x="3833" y="2205"/>
              <a:ext cx="1587" cy="1497"/>
            </a:xfrm>
            <a:prstGeom prst="ellipse">
              <a:avLst/>
            </a:prstGeom>
            <a:noFill/>
            <a:ln w="9525" algn="ctr">
              <a:solidFill>
                <a:srgbClr val="FF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294922" name="Oval 10"/>
            <p:cNvSpPr>
              <a:spLocks noChangeArrowheads="1"/>
            </p:cNvSpPr>
            <p:nvPr/>
          </p:nvSpPr>
          <p:spPr bwMode="auto">
            <a:xfrm>
              <a:off x="4830" y="1979"/>
              <a:ext cx="635" cy="635"/>
            </a:xfrm>
            <a:prstGeom prst="ellipse">
              <a:avLst/>
            </a:prstGeom>
            <a:solidFill>
              <a:srgbClr val="008080">
                <a:alpha val="70000"/>
              </a:srgb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294923" name="Oval 11"/>
            <p:cNvSpPr>
              <a:spLocks noChangeArrowheads="1"/>
            </p:cNvSpPr>
            <p:nvPr/>
          </p:nvSpPr>
          <p:spPr bwMode="auto">
            <a:xfrm>
              <a:off x="4830" y="1253"/>
              <a:ext cx="635" cy="635"/>
            </a:xfrm>
            <a:prstGeom prst="ellipse">
              <a:avLst/>
            </a:prstGeom>
            <a:solidFill>
              <a:srgbClr val="008080">
                <a:alpha val="70000"/>
              </a:srgb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294924" name="Oval 12"/>
            <p:cNvSpPr>
              <a:spLocks noChangeArrowheads="1"/>
            </p:cNvSpPr>
            <p:nvPr/>
          </p:nvSpPr>
          <p:spPr bwMode="auto">
            <a:xfrm>
              <a:off x="4830" y="2704"/>
              <a:ext cx="635" cy="635"/>
            </a:xfrm>
            <a:prstGeom prst="ellipse">
              <a:avLst/>
            </a:prstGeom>
            <a:solidFill>
              <a:srgbClr val="008080">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294925" name="Oval 13"/>
            <p:cNvSpPr>
              <a:spLocks noChangeArrowheads="1"/>
            </p:cNvSpPr>
            <p:nvPr/>
          </p:nvSpPr>
          <p:spPr bwMode="auto">
            <a:xfrm>
              <a:off x="4150" y="1661"/>
              <a:ext cx="589" cy="590"/>
            </a:xfrm>
            <a:prstGeom prst="ellipse">
              <a:avLst/>
            </a:prstGeom>
            <a:solidFill>
              <a:srgbClr val="008080">
                <a:alpha val="70000"/>
              </a:srgb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294926" name="Oval 14"/>
            <p:cNvSpPr>
              <a:spLocks noChangeArrowheads="1"/>
            </p:cNvSpPr>
            <p:nvPr/>
          </p:nvSpPr>
          <p:spPr bwMode="auto">
            <a:xfrm>
              <a:off x="4195" y="2387"/>
              <a:ext cx="590" cy="589"/>
            </a:xfrm>
            <a:prstGeom prst="ellipse">
              <a:avLst/>
            </a:prstGeom>
            <a:solidFill>
              <a:srgbClr val="008080">
                <a:alpha val="70000"/>
              </a:srgb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294927" name="Oval 15"/>
            <p:cNvSpPr>
              <a:spLocks noChangeArrowheads="1"/>
            </p:cNvSpPr>
            <p:nvPr/>
          </p:nvSpPr>
          <p:spPr bwMode="auto">
            <a:xfrm>
              <a:off x="3606" y="2069"/>
              <a:ext cx="544" cy="545"/>
            </a:xfrm>
            <a:prstGeom prst="ellipse">
              <a:avLst/>
            </a:prstGeom>
            <a:solidFill>
              <a:srgbClr val="008080">
                <a:alpha val="70000"/>
              </a:srgb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grpSp>
      <p:sp>
        <p:nvSpPr>
          <p:cNvPr id="296977" name="Rectangle 17"/>
          <p:cNvSpPr>
            <a:spLocks noChangeArrowheads="1"/>
          </p:cNvSpPr>
          <p:nvPr/>
        </p:nvSpPr>
        <p:spPr bwMode="auto">
          <a:xfrm>
            <a:off x="3276600" y="2349500"/>
            <a:ext cx="5688013"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pPr>
            <a:r>
              <a:rPr lang="en-US" altLang="ko-KR" sz="2400" b="1" u="sng">
                <a:solidFill>
                  <a:srgbClr val="FF0000"/>
                </a:solidFill>
                <a:ea typeface="굴림" pitchFamily="34" charset="-127"/>
              </a:rPr>
              <a:t>m</a:t>
            </a:r>
            <a:r>
              <a:rPr lang="en-US" altLang="ko-KR" sz="2400">
                <a:ea typeface="굴림" pitchFamily="34" charset="-127"/>
              </a:rPr>
              <a:t>onitor tobacco use and prevention policies</a:t>
            </a:r>
          </a:p>
          <a:p>
            <a:pPr>
              <a:spcBef>
                <a:spcPct val="50000"/>
              </a:spcBef>
            </a:pPr>
            <a:r>
              <a:rPr lang="en-US" altLang="ko-KR" sz="2400" b="1" u="sng">
                <a:solidFill>
                  <a:srgbClr val="FF0000"/>
                </a:solidFill>
                <a:ea typeface="굴림" pitchFamily="34" charset="-127"/>
              </a:rPr>
              <a:t>p</a:t>
            </a:r>
            <a:r>
              <a:rPr lang="en-US" altLang="ko-KR" sz="2400">
                <a:ea typeface="굴림" pitchFamily="34" charset="-127"/>
              </a:rPr>
              <a:t>rotect people from tobacco smoke</a:t>
            </a:r>
          </a:p>
          <a:p>
            <a:pPr>
              <a:spcBef>
                <a:spcPct val="50000"/>
              </a:spcBef>
            </a:pPr>
            <a:r>
              <a:rPr lang="en-US" altLang="ko-KR" sz="2400" b="1" u="sng">
                <a:solidFill>
                  <a:srgbClr val="FF0000"/>
                </a:solidFill>
                <a:ea typeface="굴림" pitchFamily="34" charset="-127"/>
              </a:rPr>
              <a:t>o</a:t>
            </a:r>
            <a:r>
              <a:rPr lang="en-US" altLang="ko-KR" sz="2400">
                <a:ea typeface="굴림" pitchFamily="34" charset="-127"/>
              </a:rPr>
              <a:t>ffer help to quit tobacco use</a:t>
            </a:r>
          </a:p>
          <a:p>
            <a:pPr>
              <a:spcBef>
                <a:spcPct val="50000"/>
              </a:spcBef>
            </a:pPr>
            <a:r>
              <a:rPr lang="en-US" altLang="ko-KR" sz="2400" b="1" u="sng">
                <a:solidFill>
                  <a:srgbClr val="FF0000"/>
                </a:solidFill>
                <a:ea typeface="굴림" pitchFamily="34" charset="-127"/>
              </a:rPr>
              <a:t>w</a:t>
            </a:r>
            <a:r>
              <a:rPr lang="en-US" altLang="ko-KR" sz="2400">
                <a:ea typeface="굴림" pitchFamily="34" charset="-127"/>
              </a:rPr>
              <a:t>arn about the dangers of tobacco</a:t>
            </a:r>
          </a:p>
          <a:p>
            <a:pPr>
              <a:spcBef>
                <a:spcPct val="50000"/>
              </a:spcBef>
            </a:pPr>
            <a:r>
              <a:rPr lang="en-US" altLang="ko-KR" sz="2400" b="1" u="sng">
                <a:solidFill>
                  <a:srgbClr val="FF0000"/>
                </a:solidFill>
                <a:ea typeface="굴림" pitchFamily="34" charset="-127"/>
              </a:rPr>
              <a:t>e</a:t>
            </a:r>
            <a:r>
              <a:rPr lang="en-US" altLang="ko-KR" sz="2400">
                <a:ea typeface="굴림" pitchFamily="34" charset="-127"/>
              </a:rPr>
              <a:t>nforce bans on tobacco advertising, promotion and sponsorship</a:t>
            </a:r>
          </a:p>
          <a:p>
            <a:pPr>
              <a:spcBef>
                <a:spcPct val="50000"/>
              </a:spcBef>
            </a:pPr>
            <a:r>
              <a:rPr lang="en-US" altLang="ko-KR" sz="2400" b="1" u="sng">
                <a:solidFill>
                  <a:srgbClr val="FF0000"/>
                </a:solidFill>
                <a:ea typeface="굴림" pitchFamily="34" charset="-127"/>
              </a:rPr>
              <a:t>r</a:t>
            </a:r>
            <a:r>
              <a:rPr lang="en-US" altLang="ko-KR" sz="2400">
                <a:ea typeface="굴림" pitchFamily="34" charset="-127"/>
              </a:rPr>
              <a:t>aise taxes on tobacco</a:t>
            </a:r>
          </a:p>
        </p:txBody>
      </p:sp>
      <p:sp>
        <p:nvSpPr>
          <p:cNvPr id="296978" name="Rectangle 18"/>
          <p:cNvSpPr>
            <a:spLocks noChangeArrowheads="1"/>
          </p:cNvSpPr>
          <p:nvPr/>
        </p:nvSpPr>
        <p:spPr bwMode="auto">
          <a:xfrm>
            <a:off x="0" y="1773238"/>
            <a:ext cx="9144000" cy="41910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GB" sz="2400">
                <a:solidFill>
                  <a:srgbClr val="FF3300"/>
                </a:solidFill>
              </a:rPr>
              <a:t>MPOWER: Six Interventions to Reverse the Tobacco Epidemic</a:t>
            </a:r>
            <a:endParaRPr lang="en-US" altLang="ko-KR" sz="2400">
              <a:solidFill>
                <a:srgbClr val="FF3300"/>
              </a:solidFill>
              <a:ea typeface="굴림" pitchFamily="34" charset="-127"/>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Picture 2" descr="FCTC"/>
          <p:cNvPicPr>
            <a:picLocks noChangeAspect="1" noChangeArrowheads="1"/>
          </p:cNvPicPr>
          <p:nvPr/>
        </p:nvPicPr>
        <p:blipFill>
          <a:blip r:embed="rId3">
            <a:lum bright="-28000" contrast="-70000"/>
            <a:extLst>
              <a:ext uri="{28A0092B-C50C-407E-A947-70E740481C1C}">
                <a14:useLocalDpi xmlns:a14="http://schemas.microsoft.com/office/drawing/2010/main" val="0"/>
              </a:ext>
            </a:extLst>
          </a:blip>
          <a:srcRect/>
          <a:stretch>
            <a:fillRect/>
          </a:stretch>
        </p:blipFill>
        <p:spPr bwMode="auto">
          <a:xfrm>
            <a:off x="7534275" y="4508500"/>
            <a:ext cx="1501775" cy="1501775"/>
          </a:xfrm>
          <a:prstGeom prst="rect">
            <a:avLst/>
          </a:prstGeom>
          <a:noFill/>
          <a:extLst>
            <a:ext uri="{909E8E84-426E-40DD-AFC4-6F175D3DCCD1}">
              <a14:hiddenFill xmlns:a14="http://schemas.microsoft.com/office/drawing/2010/main">
                <a:solidFill>
                  <a:srgbClr val="FFFFFF"/>
                </a:solidFill>
              </a14:hiddenFill>
            </a:ext>
          </a:extLst>
        </p:spPr>
      </p:pic>
      <p:pic>
        <p:nvPicPr>
          <p:cNvPr id="297987" name="Picture 3" descr="FCTC"/>
          <p:cNvPicPr>
            <a:picLocks noChangeAspect="1" noChangeArrowheads="1"/>
          </p:cNvPicPr>
          <p:nvPr/>
        </p:nvPicPr>
        <p:blipFill>
          <a:blip r:embed="rId3">
            <a:lum bright="-28000" contrast="-70000"/>
            <a:extLst>
              <a:ext uri="{28A0092B-C50C-407E-A947-70E740481C1C}">
                <a14:useLocalDpi xmlns:a14="http://schemas.microsoft.com/office/drawing/2010/main" val="0"/>
              </a:ext>
            </a:extLst>
          </a:blip>
          <a:srcRect/>
          <a:stretch>
            <a:fillRect/>
          </a:stretch>
        </p:blipFill>
        <p:spPr bwMode="auto">
          <a:xfrm>
            <a:off x="3070225" y="2781300"/>
            <a:ext cx="1439863" cy="1439863"/>
          </a:xfrm>
          <a:prstGeom prst="rect">
            <a:avLst/>
          </a:prstGeom>
          <a:noFill/>
          <a:extLst>
            <a:ext uri="{909E8E84-426E-40DD-AFC4-6F175D3DCCD1}">
              <a14:hiddenFill xmlns:a14="http://schemas.microsoft.com/office/drawing/2010/main">
                <a:solidFill>
                  <a:srgbClr val="FFFFFF"/>
                </a:solidFill>
              </a14:hiddenFill>
            </a:ext>
          </a:extLst>
        </p:spPr>
      </p:pic>
      <p:pic>
        <p:nvPicPr>
          <p:cNvPr id="297988" name="Picture 4" descr="FCTC"/>
          <p:cNvPicPr>
            <a:picLocks noChangeAspect="1" noChangeArrowheads="1"/>
          </p:cNvPicPr>
          <p:nvPr/>
        </p:nvPicPr>
        <p:blipFill>
          <a:blip r:embed="rId3">
            <a:lum bright="-28000" contrast="-70000"/>
            <a:extLst>
              <a:ext uri="{28A0092B-C50C-407E-A947-70E740481C1C}">
                <a14:useLocalDpi xmlns:a14="http://schemas.microsoft.com/office/drawing/2010/main" val="0"/>
              </a:ext>
            </a:extLst>
          </a:blip>
          <a:srcRect/>
          <a:stretch>
            <a:fillRect/>
          </a:stretch>
        </p:blipFill>
        <p:spPr bwMode="auto">
          <a:xfrm>
            <a:off x="5805488" y="4508500"/>
            <a:ext cx="1501775" cy="1501775"/>
          </a:xfrm>
          <a:prstGeom prst="rect">
            <a:avLst/>
          </a:prstGeom>
          <a:noFill/>
          <a:extLst>
            <a:ext uri="{909E8E84-426E-40DD-AFC4-6F175D3DCCD1}">
              <a14:hiddenFill xmlns:a14="http://schemas.microsoft.com/office/drawing/2010/main">
                <a:solidFill>
                  <a:srgbClr val="FFFFFF"/>
                </a:solidFill>
              </a14:hiddenFill>
            </a:ext>
          </a:extLst>
        </p:spPr>
      </p:pic>
      <p:pic>
        <p:nvPicPr>
          <p:cNvPr id="297989" name="Picture 5" descr="FCTC"/>
          <p:cNvPicPr>
            <a:picLocks noChangeAspect="1" noChangeArrowheads="1"/>
          </p:cNvPicPr>
          <p:nvPr/>
        </p:nvPicPr>
        <p:blipFill>
          <a:blip r:embed="rId3">
            <a:lum bright="-28000" contrast="-70000"/>
            <a:extLst>
              <a:ext uri="{28A0092B-C50C-407E-A947-70E740481C1C}">
                <a14:useLocalDpi xmlns:a14="http://schemas.microsoft.com/office/drawing/2010/main" val="0"/>
              </a:ext>
            </a:extLst>
          </a:blip>
          <a:srcRect/>
          <a:stretch>
            <a:fillRect/>
          </a:stretch>
        </p:blipFill>
        <p:spPr bwMode="auto">
          <a:xfrm>
            <a:off x="4006850" y="4508500"/>
            <a:ext cx="1501775" cy="1501775"/>
          </a:xfrm>
          <a:prstGeom prst="rect">
            <a:avLst/>
          </a:prstGeom>
          <a:noFill/>
          <a:extLst>
            <a:ext uri="{909E8E84-426E-40DD-AFC4-6F175D3DCCD1}">
              <a14:hiddenFill xmlns:a14="http://schemas.microsoft.com/office/drawing/2010/main">
                <a:solidFill>
                  <a:srgbClr val="FFFFFF"/>
                </a:solidFill>
              </a14:hiddenFill>
            </a:ext>
          </a:extLst>
        </p:spPr>
      </p:pic>
      <p:pic>
        <p:nvPicPr>
          <p:cNvPr id="297990" name="Picture 6" descr="FCTC"/>
          <p:cNvPicPr>
            <a:picLocks noChangeAspect="1" noChangeArrowheads="1"/>
          </p:cNvPicPr>
          <p:nvPr/>
        </p:nvPicPr>
        <p:blipFill>
          <a:blip r:embed="rId3">
            <a:lum bright="-28000" contrast="-70000"/>
            <a:extLst>
              <a:ext uri="{28A0092B-C50C-407E-A947-70E740481C1C}">
                <a14:useLocalDpi xmlns:a14="http://schemas.microsoft.com/office/drawing/2010/main" val="0"/>
              </a:ext>
            </a:extLst>
          </a:blip>
          <a:srcRect/>
          <a:stretch>
            <a:fillRect/>
          </a:stretch>
        </p:blipFill>
        <p:spPr bwMode="auto">
          <a:xfrm>
            <a:off x="6526213" y="2781300"/>
            <a:ext cx="1501775" cy="1501775"/>
          </a:xfrm>
          <a:prstGeom prst="rect">
            <a:avLst/>
          </a:prstGeom>
          <a:noFill/>
          <a:extLst>
            <a:ext uri="{909E8E84-426E-40DD-AFC4-6F175D3DCCD1}">
              <a14:hiddenFill xmlns:a14="http://schemas.microsoft.com/office/drawing/2010/main">
                <a:solidFill>
                  <a:srgbClr val="FFFFFF"/>
                </a:solidFill>
              </a14:hiddenFill>
            </a:ext>
          </a:extLst>
        </p:spPr>
      </p:pic>
      <p:pic>
        <p:nvPicPr>
          <p:cNvPr id="297991" name="Picture 7" descr="FCTC"/>
          <p:cNvPicPr>
            <a:picLocks noChangeAspect="1" noChangeArrowheads="1"/>
          </p:cNvPicPr>
          <p:nvPr/>
        </p:nvPicPr>
        <p:blipFill>
          <a:blip r:embed="rId3">
            <a:lum bright="-28000" contrast="-70000"/>
            <a:extLst>
              <a:ext uri="{28A0092B-C50C-407E-A947-70E740481C1C}">
                <a14:useLocalDpi xmlns:a14="http://schemas.microsoft.com/office/drawing/2010/main" val="0"/>
              </a:ext>
            </a:extLst>
          </a:blip>
          <a:srcRect/>
          <a:stretch>
            <a:fillRect/>
          </a:stretch>
        </p:blipFill>
        <p:spPr bwMode="auto">
          <a:xfrm>
            <a:off x="4725988" y="2781300"/>
            <a:ext cx="1501775" cy="1501775"/>
          </a:xfrm>
          <a:prstGeom prst="rect">
            <a:avLst/>
          </a:prstGeom>
          <a:noFill/>
          <a:extLst>
            <a:ext uri="{909E8E84-426E-40DD-AFC4-6F175D3DCCD1}">
              <a14:hiddenFill xmlns:a14="http://schemas.microsoft.com/office/drawing/2010/main">
                <a:solidFill>
                  <a:srgbClr val="FFFFFF"/>
                </a:solidFill>
              </a14:hiddenFill>
            </a:ext>
          </a:extLst>
        </p:spPr>
      </p:pic>
      <p:sp>
        <p:nvSpPr>
          <p:cNvPr id="297992" name="Rectangle 8"/>
          <p:cNvSpPr>
            <a:spLocks noGrp="1" noChangeArrowheads="1"/>
          </p:cNvSpPr>
          <p:nvPr>
            <p:ph type="title"/>
          </p:nvPr>
        </p:nvSpPr>
        <p:spPr/>
        <p:txBody>
          <a:bodyPr/>
          <a:lstStyle/>
          <a:p>
            <a:r>
              <a:rPr lang="en-GB" sz="4000">
                <a:ea typeface="宋体" panose="02010600030101010101" pitchFamily="2" charset="-122"/>
              </a:rPr>
              <a:t>WHO FCTC  and MPOWER</a:t>
            </a:r>
            <a:endParaRPr lang="en-US" altLang="ko-KR" sz="4000">
              <a:ea typeface="굴림" pitchFamily="34" charset="-127"/>
            </a:endParaRPr>
          </a:p>
        </p:txBody>
      </p:sp>
      <p:sp>
        <p:nvSpPr>
          <p:cNvPr id="297993" name="Rectangle 9"/>
          <p:cNvSpPr>
            <a:spLocks noGrp="1" noChangeArrowheads="1"/>
          </p:cNvSpPr>
          <p:nvPr>
            <p:ph type="body" idx="1"/>
          </p:nvPr>
        </p:nvSpPr>
        <p:spPr>
          <a:xfrm>
            <a:off x="468313" y="1268413"/>
            <a:ext cx="8507412" cy="604837"/>
          </a:xfrm>
        </p:spPr>
        <p:txBody>
          <a:bodyPr/>
          <a:lstStyle/>
          <a:p>
            <a:pPr>
              <a:lnSpc>
                <a:spcPct val="90000"/>
              </a:lnSpc>
              <a:buFontTx/>
              <a:buNone/>
            </a:pPr>
            <a:r>
              <a:rPr lang="en-GB" sz="2400"/>
              <a:t> </a:t>
            </a:r>
            <a:r>
              <a:rPr lang="en-GB" sz="2400" b="1"/>
              <a:t>An evidence-based tool for tobacco control</a:t>
            </a:r>
            <a:endParaRPr lang="en-US" altLang="ko-KR" sz="2400" b="1">
              <a:ea typeface="굴림" pitchFamily="34" charset="-127"/>
            </a:endParaRPr>
          </a:p>
        </p:txBody>
      </p:sp>
      <p:sp>
        <p:nvSpPr>
          <p:cNvPr id="297994" name="Text Box 10"/>
          <p:cNvSpPr txBox="1">
            <a:spLocks noChangeArrowheads="1"/>
          </p:cNvSpPr>
          <p:nvPr/>
        </p:nvSpPr>
        <p:spPr bwMode="auto">
          <a:xfrm>
            <a:off x="3132138" y="3284538"/>
            <a:ext cx="13065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b="1">
                <a:solidFill>
                  <a:srgbClr val="333399"/>
                </a:solidFill>
                <a:latin typeface="Arial Narrow" panose="020B0606020202030204" pitchFamily="34" charset="0"/>
              </a:rPr>
              <a:t>Article 6, 15</a:t>
            </a:r>
            <a:endParaRPr lang="en-US" altLang="ko-KR" b="1">
              <a:solidFill>
                <a:srgbClr val="333399"/>
              </a:solidFill>
              <a:latin typeface="Arial Narrow" panose="020B0606020202030204" pitchFamily="34" charset="0"/>
              <a:ea typeface="굴림" pitchFamily="34" charset="-127"/>
            </a:endParaRPr>
          </a:p>
        </p:txBody>
      </p:sp>
      <p:sp>
        <p:nvSpPr>
          <p:cNvPr id="297995" name="Text Box 11"/>
          <p:cNvSpPr txBox="1">
            <a:spLocks noChangeArrowheads="1"/>
          </p:cNvSpPr>
          <p:nvPr/>
        </p:nvSpPr>
        <p:spPr bwMode="auto">
          <a:xfrm>
            <a:off x="4870450" y="3357563"/>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b="1">
                <a:solidFill>
                  <a:srgbClr val="333399"/>
                </a:solidFill>
                <a:latin typeface="Arial Narrow" panose="020B0606020202030204" pitchFamily="34" charset="0"/>
              </a:rPr>
              <a:t>Article 8</a:t>
            </a:r>
            <a:endParaRPr lang="en-US" altLang="ko-KR" b="1">
              <a:solidFill>
                <a:srgbClr val="333399"/>
              </a:solidFill>
              <a:latin typeface="Arial Narrow" panose="020B0606020202030204" pitchFamily="34" charset="0"/>
              <a:ea typeface="굴림" pitchFamily="34" charset="-127"/>
            </a:endParaRPr>
          </a:p>
        </p:txBody>
      </p:sp>
      <p:sp>
        <p:nvSpPr>
          <p:cNvPr id="297996" name="Text Box 12"/>
          <p:cNvSpPr txBox="1">
            <a:spLocks noChangeArrowheads="1"/>
          </p:cNvSpPr>
          <p:nvPr/>
        </p:nvSpPr>
        <p:spPr bwMode="auto">
          <a:xfrm>
            <a:off x="7596188" y="5078413"/>
            <a:ext cx="137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b="1">
                <a:solidFill>
                  <a:srgbClr val="333399"/>
                </a:solidFill>
                <a:latin typeface="Arial Narrow" panose="020B0606020202030204" pitchFamily="34" charset="0"/>
              </a:rPr>
              <a:t>Article 20, 21</a:t>
            </a:r>
            <a:endParaRPr lang="en-US" altLang="ko-KR" b="1">
              <a:solidFill>
                <a:srgbClr val="333399"/>
              </a:solidFill>
              <a:latin typeface="Arial Narrow" panose="020B0606020202030204" pitchFamily="34" charset="0"/>
              <a:ea typeface="굴림" pitchFamily="34" charset="-127"/>
            </a:endParaRPr>
          </a:p>
        </p:txBody>
      </p:sp>
      <p:sp>
        <p:nvSpPr>
          <p:cNvPr id="297997" name="Text Box 13"/>
          <p:cNvSpPr txBox="1">
            <a:spLocks noChangeArrowheads="1"/>
          </p:cNvSpPr>
          <p:nvPr/>
        </p:nvSpPr>
        <p:spPr bwMode="auto">
          <a:xfrm>
            <a:off x="4222750" y="5078413"/>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b="1">
                <a:solidFill>
                  <a:srgbClr val="333399"/>
                </a:solidFill>
                <a:latin typeface="Arial Narrow" panose="020B0606020202030204" pitchFamily="34" charset="0"/>
              </a:rPr>
              <a:t>Article 13</a:t>
            </a:r>
            <a:endParaRPr lang="en-US" altLang="ko-KR" b="1">
              <a:solidFill>
                <a:srgbClr val="333399"/>
              </a:solidFill>
              <a:latin typeface="Arial Narrow" panose="020B0606020202030204" pitchFamily="34" charset="0"/>
              <a:ea typeface="굴림" pitchFamily="34" charset="-127"/>
            </a:endParaRPr>
          </a:p>
        </p:txBody>
      </p:sp>
      <p:sp>
        <p:nvSpPr>
          <p:cNvPr id="297998" name="Text Box 14"/>
          <p:cNvSpPr txBox="1">
            <a:spLocks noChangeArrowheads="1"/>
          </p:cNvSpPr>
          <p:nvPr/>
        </p:nvSpPr>
        <p:spPr bwMode="auto">
          <a:xfrm>
            <a:off x="3573463" y="2916238"/>
            <a:ext cx="3413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solidFill>
                  <a:srgbClr val="FF3300"/>
                </a:solidFill>
                <a:latin typeface="Arial Black" panose="020B0A04020102020204" pitchFamily="34" charset="0"/>
              </a:rPr>
              <a:t>r</a:t>
            </a:r>
            <a:endParaRPr lang="en-US" altLang="ko-KR" sz="2800">
              <a:solidFill>
                <a:srgbClr val="FF3300"/>
              </a:solidFill>
              <a:latin typeface="Arial Black" panose="020B0A04020102020204" pitchFamily="34" charset="0"/>
              <a:ea typeface="굴림" pitchFamily="34" charset="-127"/>
            </a:endParaRPr>
          </a:p>
        </p:txBody>
      </p:sp>
      <p:sp>
        <p:nvSpPr>
          <p:cNvPr id="297999" name="Text Box 15"/>
          <p:cNvSpPr txBox="1">
            <a:spLocks noChangeArrowheads="1"/>
          </p:cNvSpPr>
          <p:nvPr/>
        </p:nvSpPr>
        <p:spPr bwMode="auto">
          <a:xfrm>
            <a:off x="5240338" y="2922588"/>
            <a:ext cx="4206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solidFill>
                  <a:srgbClr val="FF3300"/>
                </a:solidFill>
                <a:latin typeface="Arial Black" panose="020B0A04020102020204" pitchFamily="34" charset="0"/>
              </a:rPr>
              <a:t>p</a:t>
            </a:r>
            <a:endParaRPr lang="en-US" altLang="ko-KR" sz="2800">
              <a:solidFill>
                <a:srgbClr val="FF3300"/>
              </a:solidFill>
              <a:latin typeface="Arial Black" panose="020B0A04020102020204" pitchFamily="34" charset="0"/>
              <a:ea typeface="굴림" pitchFamily="34" charset="-127"/>
            </a:endParaRPr>
          </a:p>
        </p:txBody>
      </p:sp>
      <p:sp>
        <p:nvSpPr>
          <p:cNvPr id="298000" name="Text Box 16"/>
          <p:cNvSpPr txBox="1">
            <a:spLocks noChangeArrowheads="1"/>
          </p:cNvSpPr>
          <p:nvPr/>
        </p:nvSpPr>
        <p:spPr bwMode="auto">
          <a:xfrm>
            <a:off x="7029450" y="2922588"/>
            <a:ext cx="519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solidFill>
                  <a:srgbClr val="FF3300"/>
                </a:solidFill>
                <a:latin typeface="Arial Black" panose="020B0A04020102020204" pitchFamily="34" charset="0"/>
              </a:rPr>
              <a:t>w</a:t>
            </a:r>
            <a:endParaRPr lang="en-US" altLang="ko-KR" sz="2800">
              <a:solidFill>
                <a:srgbClr val="FF3300"/>
              </a:solidFill>
              <a:latin typeface="Arial Black" panose="020B0A04020102020204" pitchFamily="34" charset="0"/>
              <a:ea typeface="굴림" pitchFamily="34" charset="-127"/>
            </a:endParaRPr>
          </a:p>
        </p:txBody>
      </p:sp>
      <p:sp>
        <p:nvSpPr>
          <p:cNvPr id="298001" name="Text Box 17"/>
          <p:cNvSpPr txBox="1">
            <a:spLocks noChangeArrowheads="1"/>
          </p:cNvSpPr>
          <p:nvPr/>
        </p:nvSpPr>
        <p:spPr bwMode="auto">
          <a:xfrm>
            <a:off x="4570413" y="4578350"/>
            <a:ext cx="4206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solidFill>
                  <a:srgbClr val="FF3300"/>
                </a:solidFill>
                <a:latin typeface="Arial Black" panose="020B0A04020102020204" pitchFamily="34" charset="0"/>
              </a:rPr>
              <a:t>e</a:t>
            </a:r>
            <a:endParaRPr lang="en-US" altLang="ko-KR" sz="2800">
              <a:solidFill>
                <a:srgbClr val="FF3300"/>
              </a:solidFill>
              <a:latin typeface="Arial Black" panose="020B0A04020102020204" pitchFamily="34" charset="0"/>
              <a:ea typeface="굴림" pitchFamily="34" charset="-127"/>
            </a:endParaRPr>
          </a:p>
        </p:txBody>
      </p:sp>
      <p:sp>
        <p:nvSpPr>
          <p:cNvPr id="298002" name="Text Box 18"/>
          <p:cNvSpPr txBox="1">
            <a:spLocks noChangeArrowheads="1"/>
          </p:cNvSpPr>
          <p:nvPr/>
        </p:nvSpPr>
        <p:spPr bwMode="auto">
          <a:xfrm>
            <a:off x="6299200" y="4578350"/>
            <a:ext cx="420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solidFill>
                  <a:srgbClr val="FF3300"/>
                </a:solidFill>
                <a:latin typeface="Arial Black" panose="020B0A04020102020204" pitchFamily="34" charset="0"/>
              </a:rPr>
              <a:t>o</a:t>
            </a:r>
            <a:endParaRPr lang="en-US" altLang="ko-KR" sz="2800">
              <a:solidFill>
                <a:srgbClr val="FF3300"/>
              </a:solidFill>
              <a:latin typeface="Arial Black" panose="020B0A04020102020204" pitchFamily="34" charset="0"/>
              <a:ea typeface="굴림" pitchFamily="34" charset="-127"/>
            </a:endParaRPr>
          </a:p>
        </p:txBody>
      </p:sp>
      <p:sp>
        <p:nvSpPr>
          <p:cNvPr id="298003" name="Text Box 19"/>
          <p:cNvSpPr txBox="1">
            <a:spLocks noChangeArrowheads="1"/>
          </p:cNvSpPr>
          <p:nvPr/>
        </p:nvSpPr>
        <p:spPr bwMode="auto">
          <a:xfrm>
            <a:off x="8027988" y="4578350"/>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solidFill>
                  <a:srgbClr val="FF3300"/>
                </a:solidFill>
                <a:latin typeface="Arial Black" panose="020B0A04020102020204" pitchFamily="34" charset="0"/>
              </a:rPr>
              <a:t>m</a:t>
            </a:r>
            <a:endParaRPr lang="en-US" altLang="ko-KR" sz="2800">
              <a:solidFill>
                <a:srgbClr val="FF3300"/>
              </a:solidFill>
              <a:latin typeface="Arial Black" panose="020B0A04020102020204" pitchFamily="34" charset="0"/>
              <a:ea typeface="굴림" pitchFamily="34" charset="-127"/>
            </a:endParaRPr>
          </a:p>
        </p:txBody>
      </p:sp>
      <p:sp>
        <p:nvSpPr>
          <p:cNvPr id="298004" name="Text Box 20"/>
          <p:cNvSpPr txBox="1">
            <a:spLocks noChangeArrowheads="1"/>
          </p:cNvSpPr>
          <p:nvPr/>
        </p:nvSpPr>
        <p:spPr bwMode="auto">
          <a:xfrm>
            <a:off x="5949950" y="5078413"/>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b="1">
                <a:solidFill>
                  <a:srgbClr val="333399"/>
                </a:solidFill>
                <a:latin typeface="Arial Narrow" panose="020B0606020202030204" pitchFamily="34" charset="0"/>
              </a:rPr>
              <a:t>Article 14</a:t>
            </a:r>
            <a:endParaRPr lang="en-US" altLang="ko-KR" b="1">
              <a:solidFill>
                <a:srgbClr val="333399"/>
              </a:solidFill>
              <a:latin typeface="Arial Narrow" panose="020B0606020202030204" pitchFamily="34" charset="0"/>
              <a:ea typeface="굴림" pitchFamily="34" charset="-127"/>
            </a:endParaRPr>
          </a:p>
        </p:txBody>
      </p:sp>
      <p:sp>
        <p:nvSpPr>
          <p:cNvPr id="298005" name="Text Box 21"/>
          <p:cNvSpPr txBox="1">
            <a:spLocks noChangeArrowheads="1"/>
          </p:cNvSpPr>
          <p:nvPr/>
        </p:nvSpPr>
        <p:spPr bwMode="auto">
          <a:xfrm>
            <a:off x="6597650" y="3357563"/>
            <a:ext cx="1358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b="1">
                <a:solidFill>
                  <a:srgbClr val="333399"/>
                </a:solidFill>
                <a:latin typeface="Arial Narrow" panose="020B0606020202030204" pitchFamily="34" charset="0"/>
              </a:rPr>
              <a:t>Article 11, 12</a:t>
            </a:r>
            <a:endParaRPr lang="en-US" altLang="ko-KR" b="1">
              <a:solidFill>
                <a:srgbClr val="333399"/>
              </a:solidFill>
              <a:latin typeface="Arial Narrow" panose="020B0606020202030204" pitchFamily="34" charset="0"/>
              <a:ea typeface="굴림" pitchFamily="34" charset="-127"/>
            </a:endParaRPr>
          </a:p>
        </p:txBody>
      </p:sp>
      <p:sp>
        <p:nvSpPr>
          <p:cNvPr id="298006" name="Oval 10"/>
          <p:cNvSpPr>
            <a:spLocks noChangeArrowheads="1"/>
          </p:cNvSpPr>
          <p:nvPr/>
        </p:nvSpPr>
        <p:spPr bwMode="auto">
          <a:xfrm>
            <a:off x="611188" y="4438650"/>
            <a:ext cx="503237" cy="503238"/>
          </a:xfrm>
          <a:prstGeom prst="ellipse">
            <a:avLst/>
          </a:prstGeom>
          <a:gradFill rotWithShape="1">
            <a:gsLst>
              <a:gs pos="0">
                <a:srgbClr val="067578">
                  <a:alpha val="37000"/>
                </a:srgbClr>
              </a:gs>
              <a:gs pos="100000">
                <a:srgbClr val="067578">
                  <a:gamma/>
                  <a:tint val="83137"/>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p>
        </p:txBody>
      </p:sp>
      <p:sp>
        <p:nvSpPr>
          <p:cNvPr id="298007" name="Oval 10"/>
          <p:cNvSpPr>
            <a:spLocks noChangeArrowheads="1"/>
          </p:cNvSpPr>
          <p:nvPr/>
        </p:nvSpPr>
        <p:spPr bwMode="auto">
          <a:xfrm>
            <a:off x="611188" y="4943475"/>
            <a:ext cx="503237" cy="503238"/>
          </a:xfrm>
          <a:prstGeom prst="ellipse">
            <a:avLst/>
          </a:prstGeom>
          <a:gradFill rotWithShape="1">
            <a:gsLst>
              <a:gs pos="0">
                <a:srgbClr val="067578">
                  <a:alpha val="37000"/>
                </a:srgbClr>
              </a:gs>
              <a:gs pos="100000">
                <a:srgbClr val="067578">
                  <a:gamma/>
                  <a:tint val="83137"/>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p>
        </p:txBody>
      </p:sp>
      <p:sp>
        <p:nvSpPr>
          <p:cNvPr id="298008" name="Oval 10"/>
          <p:cNvSpPr>
            <a:spLocks noChangeArrowheads="1"/>
          </p:cNvSpPr>
          <p:nvPr/>
        </p:nvSpPr>
        <p:spPr bwMode="auto">
          <a:xfrm>
            <a:off x="611188" y="5446713"/>
            <a:ext cx="503237" cy="503237"/>
          </a:xfrm>
          <a:prstGeom prst="ellipse">
            <a:avLst/>
          </a:prstGeom>
          <a:gradFill rotWithShape="1">
            <a:gsLst>
              <a:gs pos="0">
                <a:srgbClr val="067578">
                  <a:alpha val="37000"/>
                </a:srgbClr>
              </a:gs>
              <a:gs pos="100000">
                <a:srgbClr val="067578">
                  <a:gamma/>
                  <a:tint val="83137"/>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p>
        </p:txBody>
      </p:sp>
      <p:sp>
        <p:nvSpPr>
          <p:cNvPr id="298009" name="Oval 10"/>
          <p:cNvSpPr>
            <a:spLocks noChangeArrowheads="1"/>
          </p:cNvSpPr>
          <p:nvPr/>
        </p:nvSpPr>
        <p:spPr bwMode="auto">
          <a:xfrm>
            <a:off x="1042988" y="4727575"/>
            <a:ext cx="503237" cy="503238"/>
          </a:xfrm>
          <a:prstGeom prst="ellipse">
            <a:avLst/>
          </a:prstGeom>
          <a:gradFill rotWithShape="1">
            <a:gsLst>
              <a:gs pos="0">
                <a:srgbClr val="067578">
                  <a:alpha val="37000"/>
                </a:srgbClr>
              </a:gs>
              <a:gs pos="100000">
                <a:srgbClr val="067578">
                  <a:gamma/>
                  <a:tint val="83137"/>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p>
        </p:txBody>
      </p:sp>
      <p:sp>
        <p:nvSpPr>
          <p:cNvPr id="298010" name="Oval 10"/>
          <p:cNvSpPr>
            <a:spLocks noChangeArrowheads="1"/>
          </p:cNvSpPr>
          <p:nvPr/>
        </p:nvSpPr>
        <p:spPr bwMode="auto">
          <a:xfrm>
            <a:off x="1042988" y="5230813"/>
            <a:ext cx="503237" cy="503237"/>
          </a:xfrm>
          <a:prstGeom prst="ellipse">
            <a:avLst/>
          </a:prstGeom>
          <a:gradFill rotWithShape="1">
            <a:gsLst>
              <a:gs pos="0">
                <a:srgbClr val="067578">
                  <a:alpha val="37000"/>
                </a:srgbClr>
              </a:gs>
              <a:gs pos="100000">
                <a:srgbClr val="067578">
                  <a:gamma/>
                  <a:tint val="83137"/>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p>
        </p:txBody>
      </p:sp>
      <p:sp>
        <p:nvSpPr>
          <p:cNvPr id="298011" name="Oval 10"/>
          <p:cNvSpPr>
            <a:spLocks noChangeArrowheads="1"/>
          </p:cNvSpPr>
          <p:nvPr/>
        </p:nvSpPr>
        <p:spPr bwMode="auto">
          <a:xfrm>
            <a:off x="1474788" y="4943475"/>
            <a:ext cx="503237" cy="503238"/>
          </a:xfrm>
          <a:prstGeom prst="ellipse">
            <a:avLst/>
          </a:prstGeom>
          <a:gradFill rotWithShape="1">
            <a:gsLst>
              <a:gs pos="0">
                <a:srgbClr val="067578">
                  <a:alpha val="37000"/>
                </a:srgbClr>
              </a:gs>
              <a:gs pos="100000">
                <a:srgbClr val="067578">
                  <a:gamma/>
                  <a:tint val="83137"/>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3628 -0.01642 L -0.86319 -0.33125 " pathEditMode="relative" rAng="0" ptsTypes="AA">
                                      <p:cBhvr>
                                        <p:cTn id="6" dur="2000" fill="hold"/>
                                        <p:tgtEl>
                                          <p:spTgt spid="298003"/>
                                        </p:tgtEl>
                                        <p:attrNameLst>
                                          <p:attrName>ppt_x</p:attrName>
                                          <p:attrName>ppt_y</p:attrName>
                                        </p:attrNameLst>
                                      </p:cBhvr>
                                      <p:rCtr x="-41354" y="-15753"/>
                                    </p:animMotion>
                                  </p:childTnLst>
                                </p:cTn>
                              </p:par>
                              <p:par>
                                <p:cTn id="7" presetID="0" presetClass="path" presetSubtype="0" accel="50000" decel="50000" fill="hold" grpId="0" nodeType="withEffect">
                                  <p:stCondLst>
                                    <p:cond delay="0"/>
                                  </p:stCondLst>
                                  <p:childTnLst>
                                    <p:animMotion origin="layout" path="M -0.05 -0.00579 L -0.55399 -0.02684 " pathEditMode="relative" rAng="0" ptsTypes="AA">
                                      <p:cBhvr>
                                        <p:cTn id="8" dur="2000" fill="hold"/>
                                        <p:tgtEl>
                                          <p:spTgt spid="297999"/>
                                        </p:tgtEl>
                                        <p:attrNameLst>
                                          <p:attrName>ppt_x</p:attrName>
                                          <p:attrName>ppt_y</p:attrName>
                                        </p:attrNameLst>
                                      </p:cBhvr>
                                      <p:rCtr x="-25208" y="-1064"/>
                                    </p:animMotion>
                                  </p:childTnLst>
                                </p:cTn>
                              </p:par>
                              <p:par>
                                <p:cTn id="9" presetID="0" presetClass="path" presetSubtype="0" accel="50000" decel="50000" fill="hold" grpId="0" nodeType="withEffect">
                                  <p:stCondLst>
                                    <p:cond delay="0"/>
                                  </p:stCondLst>
                                  <p:childTnLst>
                                    <p:animMotion origin="layout" path="M -0.05764 0.01504 L -0.67188 -0.20518 " pathEditMode="relative" rAng="0" ptsTypes="AA">
                                      <p:cBhvr>
                                        <p:cTn id="10" dur="2000" fill="hold"/>
                                        <p:tgtEl>
                                          <p:spTgt spid="298002"/>
                                        </p:tgtEl>
                                        <p:attrNameLst>
                                          <p:attrName>ppt_x</p:attrName>
                                          <p:attrName>ppt_y</p:attrName>
                                        </p:attrNameLst>
                                      </p:cBhvr>
                                      <p:rCtr x="-30712" y="-11011"/>
                                    </p:animMotion>
                                  </p:childTnLst>
                                </p:cTn>
                              </p:par>
                              <p:par>
                                <p:cTn id="11" presetID="0" presetClass="path" presetSubtype="0" accel="50000" decel="50000" fill="hold" grpId="0" nodeType="withEffect">
                                  <p:stCondLst>
                                    <p:cond delay="0"/>
                                  </p:stCondLst>
                                  <p:childTnLst>
                                    <p:animMotion origin="layout" path="M -0.06997 0.02544 L -0.75504 0.099 " pathEditMode="relative" rAng="0" ptsTypes="AA">
                                      <p:cBhvr>
                                        <p:cTn id="12" dur="2000" fill="hold"/>
                                        <p:tgtEl>
                                          <p:spTgt spid="298000"/>
                                        </p:tgtEl>
                                        <p:attrNameLst>
                                          <p:attrName>ppt_x</p:attrName>
                                          <p:attrName>ppt_y</p:attrName>
                                        </p:attrNameLst>
                                      </p:cBhvr>
                                      <p:rCtr x="-34253" y="3678"/>
                                    </p:animMotion>
                                  </p:childTnLst>
                                </p:cTn>
                              </p:par>
                              <p:par>
                                <p:cTn id="13" presetID="0" presetClass="path" presetSubtype="0" accel="50000" decel="50000" fill="hold" grpId="0" nodeType="withEffect">
                                  <p:stCondLst>
                                    <p:cond delay="0"/>
                                  </p:stCondLst>
                                  <p:childTnLst>
                                    <p:animMotion origin="layout" path="M -0.06336 0.02568 L -0.48073 -0.08952 " pathEditMode="relative" rAng="0" ptsTypes="AA">
                                      <p:cBhvr>
                                        <p:cTn id="14" dur="2000" fill="hold"/>
                                        <p:tgtEl>
                                          <p:spTgt spid="298001"/>
                                        </p:tgtEl>
                                        <p:attrNameLst>
                                          <p:attrName>ppt_x</p:attrName>
                                          <p:attrName>ppt_y</p:attrName>
                                        </p:attrNameLst>
                                      </p:cBhvr>
                                      <p:rCtr x="-20868" y="-5760"/>
                                    </p:animMotion>
                                  </p:childTnLst>
                                </p:cTn>
                              </p:par>
                              <p:par>
                                <p:cTn id="15" presetID="0" presetClass="path" presetSubtype="0" accel="50000" decel="50000" fill="hold" grpId="0" nodeType="withEffect">
                                  <p:stCondLst>
                                    <p:cond delay="0"/>
                                  </p:stCondLst>
                                  <p:childTnLst>
                                    <p:animMotion origin="layout" path="M -0.06197 0.03701 L -0.3691 0.21536 " pathEditMode="relative" rAng="0" ptsTypes="AA">
                                      <p:cBhvr>
                                        <p:cTn id="16" dur="2000" fill="hold"/>
                                        <p:tgtEl>
                                          <p:spTgt spid="297998"/>
                                        </p:tgtEl>
                                        <p:attrNameLst>
                                          <p:attrName>ppt_x</p:attrName>
                                          <p:attrName>ppt_y</p:attrName>
                                        </p:attrNameLst>
                                      </p:cBhvr>
                                      <p:rCtr x="-15365" y="8906"/>
                                    </p:animMotion>
                                  </p:childTnLst>
                                </p:cTn>
                              </p:par>
                              <p:par>
                                <p:cTn id="17" presetID="0" presetClass="path" presetSubtype="0" accel="50000" decel="50000" fill="hold" grpId="0" nodeType="withEffect">
                                  <p:stCondLst>
                                    <p:cond delay="0"/>
                                  </p:stCondLst>
                                  <p:childTnLst>
                                    <p:animMotion origin="layout" path="M -0.09149 0.04696 L -0.25694 0.1728 " pathEditMode="relative" rAng="0" ptsTypes="AA">
                                      <p:cBhvr>
                                        <p:cTn id="18" dur="2000" fill="hold"/>
                                        <p:tgtEl>
                                          <p:spTgt spid="297994"/>
                                        </p:tgtEl>
                                        <p:attrNameLst>
                                          <p:attrName>ppt_x</p:attrName>
                                          <p:attrName>ppt_y</p:attrName>
                                        </p:attrNameLst>
                                      </p:cBhvr>
                                      <p:rCtr x="-8281" y="6292"/>
                                    </p:animMotion>
                                  </p:childTnLst>
                                </p:cTn>
                              </p:par>
                              <p:par>
                                <p:cTn id="19" presetID="0" presetClass="path" presetSubtype="0" accel="50000" decel="50000" fill="hold" grpId="0" nodeType="withEffect">
                                  <p:stCondLst>
                                    <p:cond delay="0"/>
                                  </p:stCondLst>
                                  <p:childTnLst>
                                    <p:animMotion origin="layout" path="M -0.08368 0.03053 L -0.43802 -0.07426 " pathEditMode="relative" rAng="0" ptsTypes="AA">
                                      <p:cBhvr>
                                        <p:cTn id="20" dur="2000" fill="hold"/>
                                        <p:tgtEl>
                                          <p:spTgt spid="297995"/>
                                        </p:tgtEl>
                                        <p:attrNameLst>
                                          <p:attrName>ppt_x</p:attrName>
                                          <p:attrName>ppt_y</p:attrName>
                                        </p:attrNameLst>
                                      </p:cBhvr>
                                      <p:rCtr x="-17726" y="-5251"/>
                                    </p:animMotion>
                                  </p:childTnLst>
                                </p:cTn>
                              </p:par>
                              <p:par>
                                <p:cTn id="21" presetID="0" presetClass="path" presetSubtype="0" accel="50000" decel="50000" fill="hold" grpId="0" nodeType="withEffect">
                                  <p:stCondLst>
                                    <p:cond delay="0"/>
                                  </p:stCondLst>
                                  <p:childTnLst>
                                    <p:animMotion origin="layout" path="M -0.06771 0.07009 L -0.62691 0.04904 " pathEditMode="relative" rAng="0" ptsTypes="AA">
                                      <p:cBhvr>
                                        <p:cTn id="22" dur="2000" fill="hold"/>
                                        <p:tgtEl>
                                          <p:spTgt spid="298005"/>
                                        </p:tgtEl>
                                        <p:attrNameLst>
                                          <p:attrName>ppt_x</p:attrName>
                                          <p:attrName>ppt_y</p:attrName>
                                        </p:attrNameLst>
                                      </p:cBhvr>
                                      <p:rCtr x="-27969" y="-1064"/>
                                    </p:animMotion>
                                  </p:childTnLst>
                                </p:cTn>
                              </p:par>
                              <p:par>
                                <p:cTn id="23" presetID="0" presetClass="path" presetSubtype="0" accel="50000" decel="50000" fill="hold" grpId="0" nodeType="withEffect">
                                  <p:stCondLst>
                                    <p:cond delay="0"/>
                                  </p:stCondLst>
                                  <p:childTnLst>
                                    <p:animMotion origin="layout" path="M -0.0915 0.0229 L -0.36719 -0.14504 " pathEditMode="relative" rAng="0" ptsTypes="AA">
                                      <p:cBhvr>
                                        <p:cTn id="24" dur="2000" fill="hold"/>
                                        <p:tgtEl>
                                          <p:spTgt spid="297997"/>
                                        </p:tgtEl>
                                        <p:attrNameLst>
                                          <p:attrName>ppt_x</p:attrName>
                                          <p:attrName>ppt_y</p:attrName>
                                        </p:attrNameLst>
                                      </p:cBhvr>
                                      <p:rCtr x="-13785" y="-8397"/>
                                    </p:animMotion>
                                  </p:childTnLst>
                                </p:cTn>
                              </p:par>
                              <p:par>
                                <p:cTn id="25" presetID="0" presetClass="path" presetSubtype="0" accel="50000" decel="50000" fill="hold" grpId="0" nodeType="withEffect">
                                  <p:stCondLst>
                                    <p:cond delay="0"/>
                                  </p:stCondLst>
                                  <p:childTnLst>
                                    <p:animMotion origin="layout" path="M -0.10729 -0.02961 L -0.75295 -0.38793 " pathEditMode="relative" rAng="0" ptsTypes="AA">
                                      <p:cBhvr>
                                        <p:cTn id="26" dur="2000" fill="hold"/>
                                        <p:tgtEl>
                                          <p:spTgt spid="297996"/>
                                        </p:tgtEl>
                                        <p:attrNameLst>
                                          <p:attrName>ppt_x</p:attrName>
                                          <p:attrName>ppt_y</p:attrName>
                                        </p:attrNameLst>
                                      </p:cBhvr>
                                      <p:rCtr x="-32292" y="-17927"/>
                                    </p:animMotion>
                                  </p:childTnLst>
                                </p:cTn>
                              </p:par>
                              <p:par>
                                <p:cTn id="27" presetID="0" presetClass="path" presetSubtype="0" accel="50000" decel="50000" fill="hold" grpId="0" nodeType="withEffect">
                                  <p:stCondLst>
                                    <p:cond delay="0"/>
                                  </p:stCondLst>
                                  <p:childTnLst>
                                    <p:animMotion origin="layout" path="M -0.07586 0.00601 L -0.55607 -0.26695 " pathEditMode="relative" rAng="0" ptsTypes="AA">
                                      <p:cBhvr>
                                        <p:cTn id="28" dur="2000" fill="hold"/>
                                        <p:tgtEl>
                                          <p:spTgt spid="298004"/>
                                        </p:tgtEl>
                                        <p:attrNameLst>
                                          <p:attrName>ppt_x</p:attrName>
                                          <p:attrName>ppt_y</p:attrName>
                                        </p:attrNameLst>
                                      </p:cBhvr>
                                      <p:rCtr x="-24010" y="-1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4" grpId="0"/>
      <p:bldP spid="297995" grpId="0"/>
      <p:bldP spid="297996" grpId="0"/>
      <p:bldP spid="297997" grpId="0"/>
      <p:bldP spid="297998" grpId="0"/>
      <p:bldP spid="297999" grpId="0"/>
      <p:bldP spid="298000" grpId="0"/>
      <p:bldP spid="298001" grpId="0"/>
      <p:bldP spid="298002" grpId="0"/>
      <p:bldP spid="298003" grpId="0"/>
      <p:bldP spid="298004" grpId="0"/>
      <p:bldP spid="29800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Oval 2"/>
          <p:cNvSpPr>
            <a:spLocks noChangeArrowheads="1"/>
          </p:cNvSpPr>
          <p:nvPr/>
        </p:nvSpPr>
        <p:spPr bwMode="auto">
          <a:xfrm>
            <a:off x="4175125" y="1484313"/>
            <a:ext cx="4968875" cy="4751387"/>
          </a:xfrm>
          <a:prstGeom prst="ellipse">
            <a:avLst/>
          </a:prstGeom>
          <a:gradFill rotWithShape="1">
            <a:gsLst>
              <a:gs pos="0">
                <a:srgbClr val="008080">
                  <a:alpha val="30000"/>
                </a:srgbClr>
              </a:gs>
              <a:gs pos="100000">
                <a:srgbClr val="008080">
                  <a:gamma/>
                  <a:shade val="46275"/>
                  <a:invGamma/>
                  <a:alpha val="8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327683" name="Text Box 3"/>
          <p:cNvSpPr txBox="1">
            <a:spLocks noChangeArrowheads="1"/>
          </p:cNvSpPr>
          <p:nvPr/>
        </p:nvSpPr>
        <p:spPr bwMode="auto">
          <a:xfrm>
            <a:off x="395288" y="692150"/>
            <a:ext cx="806450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en-GB" altLang="ko-KR" sz="4000" b="1">
                <a:solidFill>
                  <a:srgbClr val="0066FF"/>
                </a:solidFill>
                <a:ea typeface="굴림" pitchFamily="34" charset="-127"/>
              </a:rPr>
              <a:t>Presentation structure:</a:t>
            </a:r>
          </a:p>
          <a:p>
            <a:pPr>
              <a:spcBef>
                <a:spcPct val="20000"/>
              </a:spcBef>
              <a:buFontTx/>
              <a:buAutoNum type="arabicPeriod"/>
            </a:pPr>
            <a:r>
              <a:rPr lang="en-GB" altLang="ko-KR" sz="2800" b="1">
                <a:solidFill>
                  <a:srgbClr val="0066FF"/>
                </a:solidFill>
                <a:ea typeface="굴림" pitchFamily="34" charset="-127"/>
              </a:rPr>
              <a:t>Tobacco and the non-communicable disease burden</a:t>
            </a:r>
          </a:p>
          <a:p>
            <a:pPr>
              <a:spcBef>
                <a:spcPct val="20000"/>
              </a:spcBef>
              <a:buFontTx/>
              <a:buAutoNum type="arabicPeriod"/>
            </a:pPr>
            <a:r>
              <a:rPr lang="en-GB" altLang="ko-KR" sz="2800" b="1">
                <a:solidFill>
                  <a:srgbClr val="0066FF"/>
                </a:solidFill>
                <a:ea typeface="굴림" pitchFamily="34" charset="-127"/>
              </a:rPr>
              <a:t>Mechanisms of tobacco</a:t>
            </a:r>
            <a:r>
              <a:rPr lang="en-GB" altLang="ko-KR" sz="2800" b="1">
                <a:solidFill>
                  <a:schemeClr val="bg1"/>
                </a:solidFill>
                <a:ea typeface="굴림" pitchFamily="34" charset="-127"/>
              </a:rPr>
              <a:t> control</a:t>
            </a:r>
          </a:p>
          <a:p>
            <a:pPr>
              <a:spcBef>
                <a:spcPct val="20000"/>
              </a:spcBef>
              <a:buFontTx/>
              <a:buAutoNum type="arabicPeriod"/>
            </a:pPr>
            <a:r>
              <a:rPr lang="en-GB" altLang="ko-KR" sz="2800" b="1">
                <a:solidFill>
                  <a:srgbClr val="0066FF"/>
                </a:solidFill>
                <a:ea typeface="굴림" pitchFamily="34" charset="-127"/>
              </a:rPr>
              <a:t>International experie</a:t>
            </a:r>
            <a:r>
              <a:rPr lang="en-GB" altLang="ko-KR" sz="2800" b="1">
                <a:solidFill>
                  <a:schemeClr val="bg1"/>
                </a:solidFill>
                <a:ea typeface="굴림" pitchFamily="34" charset="-127"/>
              </a:rPr>
              <a:t>nce in implementing</a:t>
            </a:r>
            <a:r>
              <a:rPr lang="en-GB" altLang="ko-KR" sz="2800" b="1">
                <a:solidFill>
                  <a:srgbClr val="0066FF"/>
                </a:solidFill>
                <a:ea typeface="굴림" pitchFamily="34" charset="-127"/>
              </a:rPr>
              <a:t> the WHO FCTC</a:t>
            </a:r>
          </a:p>
          <a:p>
            <a:pPr>
              <a:spcBef>
                <a:spcPct val="20000"/>
              </a:spcBef>
              <a:buFontTx/>
              <a:buAutoNum type="arabicPeriod"/>
            </a:pPr>
            <a:r>
              <a:rPr lang="en-GB" altLang="ko-KR" sz="2800" b="1">
                <a:solidFill>
                  <a:srgbClr val="0066FF"/>
                </a:solidFill>
                <a:ea typeface="굴림" pitchFamily="34" charset="-127"/>
              </a:rPr>
              <a:t>Some thoughts on tob</a:t>
            </a:r>
            <a:r>
              <a:rPr lang="en-GB" altLang="ko-KR" sz="2800" b="1">
                <a:solidFill>
                  <a:schemeClr val="bg1"/>
                </a:solidFill>
                <a:ea typeface="굴림" pitchFamily="34" charset="-127"/>
              </a:rPr>
              <a:t>acco</a:t>
            </a:r>
            <a:r>
              <a:rPr lang="en-GB" altLang="ko-KR" sz="2800" b="1">
                <a:solidFill>
                  <a:srgbClr val="0066FF"/>
                </a:solidFill>
                <a:ea typeface="굴림" pitchFamily="34" charset="-127"/>
              </a:rPr>
              <a:t> </a:t>
            </a:r>
            <a:r>
              <a:rPr lang="en-GB" altLang="ko-KR" sz="2800" b="1">
                <a:solidFill>
                  <a:schemeClr val="bg1"/>
                </a:solidFill>
                <a:ea typeface="굴림" pitchFamily="34" charset="-127"/>
              </a:rPr>
              <a:t>control</a:t>
            </a:r>
          </a:p>
          <a:p>
            <a:pPr>
              <a:spcBef>
                <a:spcPct val="20000"/>
              </a:spcBef>
            </a:pPr>
            <a:endParaRPr lang="en-GB" altLang="ko-KR" sz="4000" b="1">
              <a:solidFill>
                <a:srgbClr val="0066FF"/>
              </a:solidFill>
              <a:ea typeface="굴림" pitchFamily="34" charset="-127"/>
            </a:endParaRPr>
          </a:p>
          <a:p>
            <a:pPr>
              <a:spcBef>
                <a:spcPct val="20000"/>
              </a:spcBef>
            </a:pPr>
            <a:endParaRPr lang="en-GB" altLang="ko-KR" sz="4000" b="1">
              <a:solidFill>
                <a:srgbClr val="0066FF"/>
              </a:solidFill>
              <a:ea typeface="굴림" pitchFamily="34" charset="-127"/>
            </a:endParaRPr>
          </a:p>
          <a:p>
            <a:pPr>
              <a:spcBef>
                <a:spcPct val="20000"/>
              </a:spcBef>
              <a:buFontTx/>
              <a:buChar char="-"/>
            </a:pPr>
            <a:endParaRPr lang="en-US" altLang="ko-KR" sz="2000" b="1">
              <a:solidFill>
                <a:srgbClr val="FF0000"/>
              </a:solidFill>
              <a:ea typeface="굴림"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8050"/>
                                        </p:tgtEl>
                                        <p:attrNameLst>
                                          <p:attrName>style.visibility</p:attrName>
                                        </p:attrNameLst>
                                      </p:cBhvr>
                                      <p:to>
                                        <p:strVal val="visible"/>
                                      </p:to>
                                    </p:set>
                                    <p:animEffect transition="in" filter="fade">
                                      <p:cBhvr>
                                        <p:cTn id="7" dur="2000"/>
                                        <p:tgtEl>
                                          <p:spTgt spid="258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Oval 2"/>
          <p:cNvSpPr>
            <a:spLocks noChangeArrowheads="1"/>
          </p:cNvSpPr>
          <p:nvPr/>
        </p:nvSpPr>
        <p:spPr bwMode="auto">
          <a:xfrm>
            <a:off x="1692275" y="1268413"/>
            <a:ext cx="5257800" cy="4752975"/>
          </a:xfrm>
          <a:prstGeom prst="ellipse">
            <a:avLst/>
          </a:prstGeom>
          <a:gradFill rotWithShape="1">
            <a:gsLst>
              <a:gs pos="0">
                <a:srgbClr val="008080">
                  <a:alpha val="30000"/>
                </a:srgbClr>
              </a:gs>
              <a:gs pos="100000">
                <a:srgbClr val="008080">
                  <a:gamma/>
                  <a:shade val="46275"/>
                  <a:invGamma/>
                  <a:alpha val="8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300035" name="Text Box 3"/>
          <p:cNvSpPr txBox="1">
            <a:spLocks noChangeArrowheads="1"/>
          </p:cNvSpPr>
          <p:nvPr/>
        </p:nvSpPr>
        <p:spPr bwMode="auto">
          <a:xfrm>
            <a:off x="395288" y="2420938"/>
            <a:ext cx="80645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GB" sz="3600" b="1">
                <a:solidFill>
                  <a:srgbClr val="0066FF"/>
                </a:solidFill>
              </a:rPr>
              <a:t>International Experiences in Implementing the WHO FCTC</a:t>
            </a:r>
          </a:p>
          <a:p>
            <a:pPr algn="ctr">
              <a:spcBef>
                <a:spcPct val="20000"/>
              </a:spcBef>
            </a:pPr>
            <a:r>
              <a:rPr lang="en-GB" sz="2800" b="1">
                <a:solidFill>
                  <a:srgbClr val="0066FF"/>
                </a:solidFill>
              </a:rPr>
              <a:t>Nigeria, Turkey, Mexico, England, Iran, Hong Kong, India, China, Panama, Thailand </a:t>
            </a:r>
            <a:endParaRPr lang="en-US" altLang="zh-CN" sz="2800" b="1">
              <a:solidFill>
                <a:srgbClr val="0066FF"/>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5458"/>
                                        </p:tgtEl>
                                        <p:attrNameLst>
                                          <p:attrName>style.visibility</p:attrName>
                                        </p:attrNameLst>
                                      </p:cBhvr>
                                      <p:to>
                                        <p:strVal val="visible"/>
                                      </p:to>
                                    </p:set>
                                    <p:animEffect transition="in" filter="fade">
                                      <p:cBhvr>
                                        <p:cTn id="7" dur="2000"/>
                                        <p:tgtEl>
                                          <p:spTgt spid="275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title" idx="4294967295"/>
          </p:nvPr>
        </p:nvSpPr>
        <p:spPr>
          <a:xfrm>
            <a:off x="457200" y="274638"/>
            <a:ext cx="8229600" cy="1055687"/>
          </a:xfrm>
        </p:spPr>
        <p:txBody>
          <a:bodyPr/>
          <a:lstStyle/>
          <a:p>
            <a:r>
              <a:rPr lang="en-GB" sz="4000"/>
              <a:t>WHO FCTC Article 20 &amp; 21</a:t>
            </a:r>
            <a:br>
              <a:rPr lang="en-GB" sz="4000"/>
            </a:br>
            <a:r>
              <a:rPr lang="en-GB" sz="2400"/>
              <a:t>(</a:t>
            </a:r>
            <a:r>
              <a:rPr lang="en-GB" sz="2400">
                <a:solidFill>
                  <a:srgbClr val="FF0000"/>
                </a:solidFill>
              </a:rPr>
              <a:t>M</a:t>
            </a:r>
            <a:r>
              <a:rPr lang="en-GB" sz="2400"/>
              <a:t>onitor Tobacco Use and Prevention Policies)</a:t>
            </a:r>
            <a:endParaRPr lang="en-US" altLang="zh-CN" sz="2400">
              <a:ea typeface="宋体" panose="02010600030101010101" pitchFamily="2" charset="-122"/>
            </a:endParaRPr>
          </a:p>
        </p:txBody>
      </p:sp>
      <p:sp>
        <p:nvSpPr>
          <p:cNvPr id="301059" name="Rectangle 6"/>
          <p:cNvSpPr>
            <a:spLocks noGrp="1" noChangeArrowheads="1"/>
          </p:cNvSpPr>
          <p:nvPr>
            <p:ph type="body" idx="4294967295"/>
          </p:nvPr>
        </p:nvSpPr>
        <p:spPr>
          <a:xfrm>
            <a:off x="0" y="1341438"/>
            <a:ext cx="8893175" cy="4608512"/>
          </a:xfrm>
        </p:spPr>
        <p:txBody>
          <a:bodyPr/>
          <a:lstStyle/>
          <a:p>
            <a:pPr marL="0" indent="0">
              <a:lnSpc>
                <a:spcPct val="30000"/>
              </a:lnSpc>
              <a:buFontTx/>
              <a:buNone/>
              <a:tabLst>
                <a:tab pos="182563" algn="l"/>
              </a:tabLst>
            </a:pPr>
            <a:endParaRPr lang="en-GB" sz="2400"/>
          </a:p>
          <a:p>
            <a:pPr marL="0" indent="0">
              <a:lnSpc>
                <a:spcPct val="90000"/>
              </a:lnSpc>
              <a:spcBef>
                <a:spcPct val="10000"/>
              </a:spcBef>
              <a:buFontTx/>
              <a:buNone/>
              <a:tabLst>
                <a:tab pos="182563" algn="l"/>
              </a:tabLst>
            </a:pPr>
            <a:r>
              <a:rPr lang="en-US" altLang="ko-KR" sz="3100" b="1">
                <a:ea typeface="굴림" pitchFamily="34" charset="-127"/>
              </a:rPr>
              <a:t>Monitoring tobacco industry </a:t>
            </a:r>
          </a:p>
          <a:p>
            <a:pPr marL="0" indent="0">
              <a:lnSpc>
                <a:spcPct val="90000"/>
              </a:lnSpc>
              <a:spcBef>
                <a:spcPct val="10000"/>
              </a:spcBef>
              <a:buFontTx/>
              <a:buNone/>
              <a:tabLst>
                <a:tab pos="182563" algn="l"/>
              </a:tabLst>
            </a:pPr>
            <a:r>
              <a:rPr lang="en-US" altLang="ko-KR" sz="3100" b="1">
                <a:ea typeface="굴림" pitchFamily="34" charset="-127"/>
              </a:rPr>
              <a:t>activities in Nigeria</a:t>
            </a:r>
            <a:endParaRPr lang="en-GB" altLang="ko-KR" sz="3100" b="1">
              <a:ea typeface="굴림" pitchFamily="34" charset="-127"/>
            </a:endParaRPr>
          </a:p>
          <a:p>
            <a:pPr marL="825500" lvl="1">
              <a:tabLst>
                <a:tab pos="182563" algn="l"/>
              </a:tabLst>
            </a:pPr>
            <a:r>
              <a:rPr lang="en-US" altLang="ko-KR" sz="2400">
                <a:ea typeface="굴림" pitchFamily="34" charset="-127"/>
              </a:rPr>
              <a:t>NGO "Environmental Rights Action/Friends of the Earth" (ERA/FOTE) has identified the industry’s unfair practices toward tobacco farmers and indifference to the use of child labor </a:t>
            </a:r>
          </a:p>
          <a:p>
            <a:pPr marL="825500" lvl="1">
              <a:tabLst>
                <a:tab pos="182563" algn="l"/>
              </a:tabLst>
            </a:pPr>
            <a:r>
              <a:rPr lang="en-US" altLang="ko-KR" sz="2400">
                <a:ea typeface="굴림" pitchFamily="34" charset="-127"/>
              </a:rPr>
              <a:t>Revealed the existence of industry-sponsored events that appeal to youth where cigarettes and tobacco-related merchandise have been distributed freely</a:t>
            </a:r>
          </a:p>
          <a:p>
            <a:pPr marL="825500" lvl="1">
              <a:tabLst>
                <a:tab pos="182563" algn="l"/>
              </a:tabLst>
            </a:pPr>
            <a:r>
              <a:rPr lang="en-US" altLang="ko-KR" sz="2400">
                <a:ea typeface="굴림" pitchFamily="34" charset="-127"/>
              </a:rPr>
              <a:t>Uncovered industry co-operation programs with various government institutions and corporate social responsibility initiatives </a:t>
            </a:r>
            <a:endParaRPr lang="en-US" altLang="zh-CN" sz="2400">
              <a:ea typeface="宋体" panose="02010600030101010101" pitchFamily="2" charset="-122"/>
            </a:endParaRPr>
          </a:p>
        </p:txBody>
      </p:sp>
      <p:pic>
        <p:nvPicPr>
          <p:cNvPr id="301060" name="Picture 4" descr="logo_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341438"/>
            <a:ext cx="2305050" cy="1139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6"/>
          <p:cNvSpPr>
            <a:spLocks noGrp="1" noChangeArrowheads="1"/>
          </p:cNvSpPr>
          <p:nvPr>
            <p:ph type="body" idx="4294967295"/>
          </p:nvPr>
        </p:nvSpPr>
        <p:spPr>
          <a:xfrm>
            <a:off x="250825" y="1196975"/>
            <a:ext cx="8604250" cy="647700"/>
          </a:xfrm>
        </p:spPr>
        <p:txBody>
          <a:bodyPr/>
          <a:lstStyle/>
          <a:p>
            <a:pPr marL="0" indent="0">
              <a:lnSpc>
                <a:spcPct val="30000"/>
              </a:lnSpc>
              <a:buFontTx/>
              <a:buNone/>
              <a:tabLst>
                <a:tab pos="182563" algn="l"/>
              </a:tabLst>
            </a:pPr>
            <a:endParaRPr lang="en-GB"/>
          </a:p>
          <a:p>
            <a:pPr marL="0" indent="0">
              <a:spcBef>
                <a:spcPct val="10000"/>
              </a:spcBef>
              <a:buFontTx/>
              <a:buNone/>
              <a:tabLst>
                <a:tab pos="182563" algn="l"/>
              </a:tabLst>
            </a:pPr>
            <a:r>
              <a:rPr lang="en-US" altLang="ko-KR" sz="3100" b="1">
                <a:ea typeface="굴림" pitchFamily="34" charset="-127"/>
              </a:rPr>
              <a:t>Monitoring tobacco industry activities in Nigeria, cont'd</a:t>
            </a:r>
            <a:endParaRPr lang="en-GB" altLang="ko-KR" sz="3100">
              <a:ea typeface="굴림" pitchFamily="34" charset="-127"/>
            </a:endParaRPr>
          </a:p>
        </p:txBody>
      </p:sp>
      <p:sp>
        <p:nvSpPr>
          <p:cNvPr id="303107" name="Rectangle 6"/>
          <p:cNvSpPr>
            <a:spLocks noChangeArrowheads="1"/>
          </p:cNvSpPr>
          <p:nvPr/>
        </p:nvSpPr>
        <p:spPr bwMode="auto">
          <a:xfrm>
            <a:off x="-396875" y="2133600"/>
            <a:ext cx="4608513" cy="38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tabLst>
                <a:tab pos="182563" algn="l"/>
              </a:tabLst>
              <a:defRPr sz="3200">
                <a:solidFill>
                  <a:schemeClr val="tx1"/>
                </a:solidFill>
                <a:latin typeface="Arial" panose="020B0604020202020204" pitchFamily="34" charset="0"/>
                <a:cs typeface="Arial" panose="020B0604020202020204" pitchFamily="34" charset="0"/>
              </a:defRPr>
            </a:lvl1pPr>
            <a:lvl2pPr marL="825500" indent="-285750">
              <a:spcBef>
                <a:spcPct val="20000"/>
              </a:spcBef>
              <a:buChar char="–"/>
              <a:tabLst>
                <a:tab pos="182563" algn="l"/>
              </a:tabLst>
              <a:defRPr sz="2800">
                <a:solidFill>
                  <a:schemeClr val="tx1"/>
                </a:solidFill>
                <a:latin typeface="Arial" panose="020B0604020202020204" pitchFamily="34" charset="0"/>
                <a:cs typeface="Arial" panose="020B0604020202020204" pitchFamily="34" charset="0"/>
              </a:defRPr>
            </a:lvl2pPr>
            <a:lvl3pPr marL="1233488" indent="-228600">
              <a:spcBef>
                <a:spcPct val="20000"/>
              </a:spcBef>
              <a:buChar char="•"/>
              <a:tabLst>
                <a:tab pos="182563" algn="l"/>
              </a:tabLst>
              <a:defRPr sz="2400">
                <a:solidFill>
                  <a:schemeClr val="tx1"/>
                </a:solidFill>
                <a:latin typeface="Arial" panose="020B0604020202020204" pitchFamily="34" charset="0"/>
                <a:cs typeface="Arial" panose="020B0604020202020204" pitchFamily="34" charset="0"/>
              </a:defRPr>
            </a:lvl3pPr>
            <a:lvl4pPr marL="1641475" indent="-228600">
              <a:spcBef>
                <a:spcPct val="20000"/>
              </a:spcBef>
              <a:buChar char="–"/>
              <a:tabLst>
                <a:tab pos="182563"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cs typeface="Arial" panose="020B0604020202020204" pitchFamily="34" charset="0"/>
              </a:defRPr>
            </a:lvl9pPr>
          </a:lstStyle>
          <a:p>
            <a:pPr>
              <a:lnSpc>
                <a:spcPct val="30000"/>
              </a:lnSpc>
              <a:buFontTx/>
              <a:buNone/>
            </a:pPr>
            <a:endParaRPr lang="en-GB"/>
          </a:p>
          <a:p>
            <a:pPr lvl="1"/>
            <a:r>
              <a:rPr lang="en-US" altLang="ko-KR" sz="2400">
                <a:ea typeface="굴림" pitchFamily="34" charset="-127"/>
              </a:rPr>
              <a:t>ERA/FOTE strengthened the capacity of smaller organizations to become engaged in industry monitoring and grassroots advocacy </a:t>
            </a:r>
          </a:p>
          <a:p>
            <a:pPr lvl="1"/>
            <a:r>
              <a:rPr lang="en-US" altLang="ko-KR" sz="2400">
                <a:ea typeface="굴림" pitchFamily="34" charset="-127"/>
              </a:rPr>
              <a:t>Spearheading formation of the Nigeria Tobacco Control Alliance, a coalition of NGOs active in the fight against tobacco</a:t>
            </a:r>
            <a:endParaRPr lang="en-US" altLang="zh-CN" sz="2400">
              <a:ea typeface="宋体" panose="02010600030101010101" pitchFamily="2" charset="-122"/>
            </a:endParaRPr>
          </a:p>
        </p:txBody>
      </p:sp>
      <p:pic>
        <p:nvPicPr>
          <p:cNvPr id="303108" name="Picture 4" descr="IWR2004-Nig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971675"/>
            <a:ext cx="467995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109" name="Rectangle 7"/>
          <p:cNvSpPr>
            <a:spLocks noChangeArrowheads="1"/>
          </p:cNvSpPr>
          <p:nvPr/>
        </p:nvSpPr>
        <p:spPr bwMode="auto">
          <a:xfrm>
            <a:off x="0" y="0"/>
            <a:ext cx="9144000" cy="114300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GB" sz="4000"/>
              <a:t>WHO FCTC Article 20 &amp; 21</a:t>
            </a:r>
            <a:br>
              <a:rPr lang="en-GB" sz="4000"/>
            </a:br>
            <a:r>
              <a:rPr lang="en-GB" sz="3300"/>
              <a:t>(</a:t>
            </a:r>
            <a:r>
              <a:rPr lang="en-GB" sz="3300">
                <a:solidFill>
                  <a:srgbClr val="FF0000"/>
                </a:solidFill>
              </a:rPr>
              <a:t>M</a:t>
            </a:r>
            <a:r>
              <a:rPr lang="en-GB" sz="3300"/>
              <a:t>onitor Tobacco Use and Prevention Policies)</a:t>
            </a:r>
            <a:endParaRPr lang="en-US" altLang="zh-CN" sz="3300">
              <a:ea typeface="宋体" panose="02010600030101010101"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6"/>
          <p:cNvSpPr>
            <a:spLocks noGrp="1" noChangeArrowheads="1"/>
          </p:cNvSpPr>
          <p:nvPr>
            <p:ph type="body" idx="4294967295"/>
          </p:nvPr>
        </p:nvSpPr>
        <p:spPr>
          <a:xfrm>
            <a:off x="0" y="1268413"/>
            <a:ext cx="9144000" cy="2016125"/>
          </a:xfrm>
        </p:spPr>
        <p:txBody>
          <a:bodyPr/>
          <a:lstStyle/>
          <a:p>
            <a:pPr marL="0" indent="0">
              <a:lnSpc>
                <a:spcPct val="30000"/>
              </a:lnSpc>
              <a:buFontTx/>
              <a:buNone/>
              <a:tabLst>
                <a:tab pos="182563" algn="l"/>
              </a:tabLst>
            </a:pPr>
            <a:endParaRPr lang="en-GB"/>
          </a:p>
          <a:p>
            <a:pPr marL="0" indent="0">
              <a:spcBef>
                <a:spcPct val="10000"/>
              </a:spcBef>
              <a:buFontTx/>
              <a:buNone/>
              <a:tabLst>
                <a:tab pos="182563" algn="l"/>
              </a:tabLst>
            </a:pPr>
            <a:r>
              <a:rPr lang="en-US" altLang="ko-KR" b="1">
                <a:ea typeface="굴림" pitchFamily="34" charset="-127"/>
              </a:rPr>
              <a:t>Turkey expands tobacco use surveys</a:t>
            </a:r>
            <a:r>
              <a:rPr lang="en-US" altLang="ko-KR">
                <a:ea typeface="굴림" pitchFamily="34" charset="-127"/>
              </a:rPr>
              <a:t> </a:t>
            </a:r>
            <a:endParaRPr lang="en-GB" altLang="ko-KR" sz="2400">
              <a:ea typeface="굴림" pitchFamily="34" charset="-127"/>
            </a:endParaRPr>
          </a:p>
          <a:p>
            <a:pPr marL="825500" lvl="1">
              <a:tabLst>
                <a:tab pos="182563" algn="l"/>
              </a:tabLst>
            </a:pPr>
            <a:r>
              <a:rPr lang="en-US" altLang="ko-KR" sz="2400">
                <a:ea typeface="굴림" pitchFamily="34" charset="-127"/>
              </a:rPr>
              <a:t>Turkey first implemented the Global Youth Tobacco Survey (GYTS) and WHO’s World Health Survey in 2003</a:t>
            </a:r>
            <a:endParaRPr lang="en-GB" altLang="ko-KR" sz="2400">
              <a:ea typeface="굴림" pitchFamily="34" charset="-127"/>
            </a:endParaRPr>
          </a:p>
          <a:p>
            <a:pPr marL="0" indent="0">
              <a:buFontTx/>
              <a:buNone/>
              <a:tabLst>
                <a:tab pos="182563" algn="l"/>
              </a:tabLst>
            </a:pPr>
            <a:endParaRPr lang="en-US" altLang="zh-CN" sz="2400">
              <a:ea typeface="宋体" panose="02010600030101010101" pitchFamily="2" charset="-122"/>
            </a:endParaRPr>
          </a:p>
        </p:txBody>
      </p:sp>
      <p:pic>
        <p:nvPicPr>
          <p:cNvPr id="305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763" y="4005263"/>
            <a:ext cx="3805237" cy="2527300"/>
          </a:xfrm>
          <a:prstGeom prst="rect">
            <a:avLst/>
          </a:prstGeom>
          <a:noFill/>
          <a:extLst>
            <a:ext uri="{909E8E84-426E-40DD-AFC4-6F175D3DCCD1}">
              <a14:hiddenFill xmlns:a14="http://schemas.microsoft.com/office/drawing/2010/main">
                <a:solidFill>
                  <a:srgbClr val="FFFFFF"/>
                </a:solidFill>
              </a14:hiddenFill>
            </a:ext>
          </a:extLst>
        </p:spPr>
      </p:pic>
      <p:sp>
        <p:nvSpPr>
          <p:cNvPr id="305156" name="Rectangle 6"/>
          <p:cNvSpPr>
            <a:spLocks noChangeArrowheads="1"/>
          </p:cNvSpPr>
          <p:nvPr/>
        </p:nvSpPr>
        <p:spPr bwMode="auto">
          <a:xfrm>
            <a:off x="0" y="2852738"/>
            <a:ext cx="4787900"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tabLst>
                <a:tab pos="182563" algn="l"/>
              </a:tabLst>
              <a:defRPr sz="3200">
                <a:solidFill>
                  <a:schemeClr val="tx1"/>
                </a:solidFill>
                <a:latin typeface="Arial" panose="020B0604020202020204" pitchFamily="34" charset="0"/>
                <a:cs typeface="Arial" panose="020B0604020202020204" pitchFamily="34" charset="0"/>
              </a:defRPr>
            </a:lvl1pPr>
            <a:lvl2pPr marL="825500" indent="-285750">
              <a:spcBef>
                <a:spcPct val="20000"/>
              </a:spcBef>
              <a:buChar char="–"/>
              <a:tabLst>
                <a:tab pos="182563" algn="l"/>
              </a:tabLst>
              <a:defRPr sz="2800">
                <a:solidFill>
                  <a:schemeClr val="tx1"/>
                </a:solidFill>
                <a:latin typeface="Arial" panose="020B0604020202020204" pitchFamily="34" charset="0"/>
                <a:cs typeface="Arial" panose="020B0604020202020204" pitchFamily="34" charset="0"/>
              </a:defRPr>
            </a:lvl2pPr>
            <a:lvl3pPr marL="1233488" indent="-228600">
              <a:spcBef>
                <a:spcPct val="20000"/>
              </a:spcBef>
              <a:buChar char="•"/>
              <a:tabLst>
                <a:tab pos="182563" algn="l"/>
              </a:tabLst>
              <a:defRPr sz="2400">
                <a:solidFill>
                  <a:schemeClr val="tx1"/>
                </a:solidFill>
                <a:latin typeface="Arial" panose="020B0604020202020204" pitchFamily="34" charset="0"/>
                <a:cs typeface="Arial" panose="020B0604020202020204" pitchFamily="34" charset="0"/>
              </a:defRPr>
            </a:lvl3pPr>
            <a:lvl4pPr marL="1641475" indent="-228600">
              <a:spcBef>
                <a:spcPct val="20000"/>
              </a:spcBef>
              <a:buChar char="–"/>
              <a:tabLst>
                <a:tab pos="182563"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cs typeface="Arial" panose="020B0604020202020204" pitchFamily="34" charset="0"/>
              </a:defRPr>
            </a:lvl9pPr>
          </a:lstStyle>
          <a:p>
            <a:pPr>
              <a:lnSpc>
                <a:spcPct val="30000"/>
              </a:lnSpc>
              <a:buFontTx/>
              <a:buNone/>
            </a:pPr>
            <a:endParaRPr lang="en-GB" sz="2400"/>
          </a:p>
          <a:p>
            <a:pPr lvl="1"/>
            <a:r>
              <a:rPr lang="en-US" altLang="ko-KR" sz="2400">
                <a:ea typeface="굴림" pitchFamily="34" charset="-127"/>
              </a:rPr>
              <a:t>In 2009, repeated the GYTS with nationally representative sample</a:t>
            </a:r>
          </a:p>
          <a:p>
            <a:pPr lvl="1"/>
            <a:r>
              <a:rPr lang="en-US" altLang="ko-KR" sz="2400">
                <a:ea typeface="굴림" pitchFamily="34" charset="-127"/>
              </a:rPr>
              <a:t>In January 2009, Turkey was the first country to complete data collection for the Global Adult Tobacco Survey (GATS)</a:t>
            </a:r>
            <a:endParaRPr lang="en-US" altLang="zh-CN" sz="2400">
              <a:ea typeface="宋体" panose="02010600030101010101" pitchFamily="2" charset="-122"/>
            </a:endParaRPr>
          </a:p>
        </p:txBody>
      </p:sp>
      <p:sp>
        <p:nvSpPr>
          <p:cNvPr id="305157" name="Rectangle 7"/>
          <p:cNvSpPr>
            <a:spLocks noChangeArrowheads="1"/>
          </p:cNvSpPr>
          <p:nvPr/>
        </p:nvSpPr>
        <p:spPr bwMode="auto">
          <a:xfrm>
            <a:off x="0" y="0"/>
            <a:ext cx="9144000" cy="114300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GB" sz="4000"/>
              <a:t>WHO FCTC Article 20 &amp; 21</a:t>
            </a:r>
            <a:br>
              <a:rPr lang="en-GB" sz="4000"/>
            </a:br>
            <a:r>
              <a:rPr lang="en-GB" sz="3300"/>
              <a:t>(</a:t>
            </a:r>
            <a:r>
              <a:rPr lang="en-GB" sz="3300">
                <a:solidFill>
                  <a:srgbClr val="FF0000"/>
                </a:solidFill>
              </a:rPr>
              <a:t>M</a:t>
            </a:r>
            <a:r>
              <a:rPr lang="en-GB" sz="3300"/>
              <a:t>onitor Tobacco Use and Prevention Policies)</a:t>
            </a:r>
            <a:endParaRPr lang="en-US" altLang="zh-CN" sz="3300">
              <a:ea typeface="宋体" panose="02010600030101010101"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6"/>
          <p:cNvSpPr>
            <a:spLocks noGrp="1" noChangeArrowheads="1"/>
          </p:cNvSpPr>
          <p:nvPr>
            <p:ph type="body" idx="4294967295"/>
          </p:nvPr>
        </p:nvSpPr>
        <p:spPr>
          <a:xfrm>
            <a:off x="179388" y="1484313"/>
            <a:ext cx="5832475" cy="4032250"/>
          </a:xfrm>
        </p:spPr>
        <p:txBody>
          <a:bodyPr/>
          <a:lstStyle/>
          <a:p>
            <a:pPr marL="0" indent="17463">
              <a:lnSpc>
                <a:spcPct val="90000"/>
              </a:lnSpc>
              <a:buFontTx/>
              <a:buNone/>
            </a:pPr>
            <a:r>
              <a:rPr lang="en-US" altLang="ko-KR" b="1">
                <a:ea typeface="굴림" pitchFamily="34" charset="-127"/>
              </a:rPr>
              <a:t>Mexico Federal District goes 100% smoke-free</a:t>
            </a:r>
            <a:r>
              <a:rPr lang="en-US" altLang="ko-KR">
                <a:ea typeface="굴림" pitchFamily="34" charset="-127"/>
              </a:rPr>
              <a:t> </a:t>
            </a:r>
          </a:p>
          <a:p>
            <a:pPr marL="825500" lvl="1"/>
            <a:r>
              <a:rPr lang="en-US" altLang="ko-KR" sz="2400">
                <a:ea typeface="굴림" pitchFamily="34" charset="-127"/>
              </a:rPr>
              <a:t>Mexico Distrito Federal (Mexico City or Mexico DF), with a population of nearly 9 million, passed a comprehensive smoke-free law in February 2008. </a:t>
            </a:r>
          </a:p>
          <a:p>
            <a:pPr marL="825500" lvl="1"/>
            <a:r>
              <a:rPr lang="en-US" altLang="ko-KR" sz="2400">
                <a:ea typeface="굴림" pitchFamily="34" charset="-127"/>
              </a:rPr>
              <a:t>By joining other large subnational jurisdictions that have become smoke-free, Mexico DF serves as a catalyst for similar action throughout Latin America and around the world. </a:t>
            </a:r>
          </a:p>
        </p:txBody>
      </p:sp>
      <p:sp>
        <p:nvSpPr>
          <p:cNvPr id="307203" name="Rectangle 7"/>
          <p:cNvSpPr>
            <a:spLocks noGrp="1" noChangeArrowheads="1"/>
          </p:cNvSpPr>
          <p:nvPr>
            <p:ph type="title" idx="4294967295"/>
          </p:nvPr>
        </p:nvSpPr>
        <p:spPr>
          <a:xfrm>
            <a:off x="457200" y="274638"/>
            <a:ext cx="8067675" cy="1055687"/>
          </a:xfrm>
        </p:spPr>
        <p:txBody>
          <a:bodyPr/>
          <a:lstStyle/>
          <a:p>
            <a:r>
              <a:rPr lang="en-GB" sz="4000"/>
              <a:t>WHO FCTC Article 8</a:t>
            </a:r>
            <a:br>
              <a:rPr lang="en-GB" sz="4000"/>
            </a:br>
            <a:r>
              <a:rPr lang="en-GB" sz="3300"/>
              <a:t>(</a:t>
            </a:r>
            <a:r>
              <a:rPr lang="en-GB" sz="3300" b="1">
                <a:solidFill>
                  <a:srgbClr val="FF3300"/>
                </a:solidFill>
              </a:rPr>
              <a:t>P</a:t>
            </a:r>
            <a:r>
              <a:rPr lang="en-GB" sz="3300" b="1"/>
              <a:t>rotect People from Tobacco Smoke</a:t>
            </a:r>
            <a:r>
              <a:rPr lang="en-GB" sz="3300"/>
              <a:t>)</a:t>
            </a:r>
            <a:endParaRPr lang="en-US" altLang="zh-CN" sz="3300">
              <a:ea typeface="宋体" panose="02010600030101010101" pitchFamily="2" charset="-122"/>
            </a:endParaRPr>
          </a:p>
        </p:txBody>
      </p:sp>
      <p:pic>
        <p:nvPicPr>
          <p:cNvPr id="307204" name="Picture 4" descr="Mex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628775"/>
            <a:ext cx="2921000" cy="3887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9730" name="Object 2"/>
          <p:cNvGraphicFramePr>
            <a:graphicFrameLocks noChangeAspect="1"/>
          </p:cNvGraphicFramePr>
          <p:nvPr>
            <p:ph/>
          </p:nvPr>
        </p:nvGraphicFramePr>
        <p:xfrm>
          <a:off x="6350" y="0"/>
          <a:ext cx="9137650" cy="6858000"/>
        </p:xfrm>
        <a:graphic>
          <a:graphicData uri="http://schemas.openxmlformats.org/presentationml/2006/ole">
            <mc:AlternateContent xmlns:mc="http://schemas.openxmlformats.org/markup-compatibility/2006">
              <mc:Choice xmlns:v="urn:schemas-microsoft-com:vml" Requires="v">
                <p:oleObj spid="_x0000_s329731" name="Chart" r:id="rId3" imgW="9439275" imgH="5229225" progId="Excel.Chart.8">
                  <p:embed/>
                </p:oleObj>
              </mc:Choice>
              <mc:Fallback>
                <p:oleObj name="Chart" r:id="rId3" imgW="9439275" imgH="5229225"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0"/>
                        <a:ext cx="91376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6"/>
          <p:cNvSpPr>
            <a:spLocks noGrp="1" noChangeArrowheads="1"/>
          </p:cNvSpPr>
          <p:nvPr>
            <p:ph type="body" idx="4294967295"/>
          </p:nvPr>
        </p:nvSpPr>
        <p:spPr>
          <a:xfrm>
            <a:off x="0" y="1268413"/>
            <a:ext cx="8893175" cy="936625"/>
          </a:xfrm>
        </p:spPr>
        <p:txBody>
          <a:bodyPr/>
          <a:lstStyle/>
          <a:p>
            <a:pPr marL="0" indent="0">
              <a:lnSpc>
                <a:spcPct val="0"/>
              </a:lnSpc>
              <a:buFontTx/>
              <a:buNone/>
            </a:pPr>
            <a:endParaRPr lang="en-GB"/>
          </a:p>
          <a:p>
            <a:pPr marL="0" indent="0">
              <a:spcBef>
                <a:spcPct val="10000"/>
              </a:spcBef>
              <a:buFontTx/>
              <a:buNone/>
            </a:pPr>
            <a:r>
              <a:rPr lang="en-US" altLang="zh-CN" b="1">
                <a:ea typeface="宋体" panose="02010600030101010101" pitchFamily="2" charset="-122"/>
              </a:rPr>
              <a:t>England provides free, comprehensive tobacco dependence treatment to all</a:t>
            </a:r>
            <a:endParaRPr lang="en-US" altLang="zh-CN">
              <a:ea typeface="宋体" panose="02010600030101010101" pitchFamily="2" charset="-122"/>
            </a:endParaRPr>
          </a:p>
          <a:p>
            <a:pPr marL="0" indent="0">
              <a:spcBef>
                <a:spcPct val="10000"/>
              </a:spcBef>
            </a:pPr>
            <a:endParaRPr lang="en-GB" sz="1900"/>
          </a:p>
        </p:txBody>
      </p:sp>
      <p:sp>
        <p:nvSpPr>
          <p:cNvPr id="309251" name="Rectangle 7"/>
          <p:cNvSpPr>
            <a:spLocks noGrp="1" noChangeArrowheads="1"/>
          </p:cNvSpPr>
          <p:nvPr>
            <p:ph type="title" idx="4294967295"/>
          </p:nvPr>
        </p:nvSpPr>
        <p:spPr>
          <a:xfrm>
            <a:off x="457200" y="274638"/>
            <a:ext cx="8229600" cy="1055687"/>
          </a:xfrm>
        </p:spPr>
        <p:txBody>
          <a:bodyPr/>
          <a:lstStyle/>
          <a:p>
            <a:r>
              <a:rPr lang="en-GB" sz="4000"/>
              <a:t>WHO FCTC Article 14</a:t>
            </a:r>
            <a:r>
              <a:rPr lang="en-GB" sz="4000">
                <a:solidFill>
                  <a:srgbClr val="FF3300"/>
                </a:solidFill>
              </a:rPr>
              <a:t> </a:t>
            </a:r>
            <a:r>
              <a:rPr lang="en-GB" sz="4000"/>
              <a:t/>
            </a:r>
            <a:br>
              <a:rPr lang="en-GB" sz="4000"/>
            </a:br>
            <a:r>
              <a:rPr lang="en-GB" sz="3300"/>
              <a:t> (</a:t>
            </a:r>
            <a:r>
              <a:rPr lang="en-GB" sz="3700" b="1">
                <a:solidFill>
                  <a:srgbClr val="FF3300"/>
                </a:solidFill>
              </a:rPr>
              <a:t>O</a:t>
            </a:r>
            <a:r>
              <a:rPr lang="en-GB" sz="3700" b="1"/>
              <a:t>ffer Help To Quit Tobacco Use</a:t>
            </a:r>
            <a:r>
              <a:rPr lang="en-GB" sz="3300"/>
              <a:t>)</a:t>
            </a:r>
            <a:endParaRPr lang="en-US" altLang="zh-CN" sz="3300">
              <a:ea typeface="宋体" panose="02010600030101010101" pitchFamily="2" charset="-122"/>
            </a:endParaRPr>
          </a:p>
        </p:txBody>
      </p:sp>
      <p:pic>
        <p:nvPicPr>
          <p:cNvPr id="309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781300"/>
            <a:ext cx="4032250" cy="2603500"/>
          </a:xfrm>
          <a:prstGeom prst="rect">
            <a:avLst/>
          </a:prstGeom>
          <a:noFill/>
          <a:extLst>
            <a:ext uri="{909E8E84-426E-40DD-AFC4-6F175D3DCCD1}">
              <a14:hiddenFill xmlns:a14="http://schemas.microsoft.com/office/drawing/2010/main">
                <a:solidFill>
                  <a:srgbClr val="FFFFFF"/>
                </a:solidFill>
              </a14:hiddenFill>
            </a:ext>
          </a:extLst>
        </p:spPr>
      </p:pic>
      <p:sp>
        <p:nvSpPr>
          <p:cNvPr id="309253" name="Rectangle 6"/>
          <p:cNvSpPr>
            <a:spLocks noChangeArrowheads="1"/>
          </p:cNvSpPr>
          <p:nvPr/>
        </p:nvSpPr>
        <p:spPr bwMode="auto">
          <a:xfrm>
            <a:off x="250825" y="2636838"/>
            <a:ext cx="4392613"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82550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233488"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41475"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0"/>
              </a:lnSpc>
              <a:buFontTx/>
              <a:buNone/>
            </a:pPr>
            <a:endParaRPr lang="en-GB"/>
          </a:p>
          <a:p>
            <a:pPr>
              <a:spcBef>
                <a:spcPct val="10000"/>
              </a:spcBef>
            </a:pPr>
            <a:r>
              <a:rPr lang="en-US" altLang="zh-CN" sz="2000">
                <a:ea typeface="宋体" panose="02010600030101010101" pitchFamily="2" charset="-122"/>
              </a:rPr>
              <a:t>Any smoker can go to a general practitioner and be referred to specialized treatment, or go directly to a treatment center, at no charge. </a:t>
            </a:r>
          </a:p>
          <a:p>
            <a:pPr>
              <a:spcBef>
                <a:spcPct val="10000"/>
              </a:spcBef>
            </a:pPr>
            <a:r>
              <a:rPr lang="en-US" altLang="zh-CN" sz="2000">
                <a:ea typeface="宋体" panose="02010600030101010101" pitchFamily="2" charset="-122"/>
              </a:rPr>
              <a:t> Two free national quit lines</a:t>
            </a:r>
          </a:p>
          <a:p>
            <a:pPr>
              <a:spcBef>
                <a:spcPct val="10000"/>
              </a:spcBef>
            </a:pPr>
            <a:r>
              <a:rPr lang="en-US" altLang="zh-CN" sz="2000">
                <a:ea typeface="宋体" panose="02010600030101010101" pitchFamily="2" charset="-122"/>
              </a:rPr>
              <a:t> NRT is available without prescription through pharmacies and in other stores. NRT and other smoking cessation medications are also available by prescription at a reduced charge.</a:t>
            </a:r>
            <a:endParaRPr lang="en-GB" sz="20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6"/>
          <p:cNvSpPr>
            <a:spLocks noGrp="1" noChangeArrowheads="1"/>
          </p:cNvSpPr>
          <p:nvPr>
            <p:ph type="body" idx="4294967295"/>
          </p:nvPr>
        </p:nvSpPr>
        <p:spPr>
          <a:xfrm>
            <a:off x="0" y="1412875"/>
            <a:ext cx="8893175" cy="936625"/>
          </a:xfrm>
        </p:spPr>
        <p:txBody>
          <a:bodyPr/>
          <a:lstStyle/>
          <a:p>
            <a:pPr marL="0" indent="0">
              <a:lnSpc>
                <a:spcPct val="0"/>
              </a:lnSpc>
              <a:buFontTx/>
              <a:buNone/>
            </a:pPr>
            <a:endParaRPr lang="en-GB" sz="2400"/>
          </a:p>
          <a:p>
            <a:pPr marL="0" indent="0">
              <a:spcBef>
                <a:spcPct val="10000"/>
              </a:spcBef>
              <a:buFontTx/>
              <a:buNone/>
            </a:pPr>
            <a:r>
              <a:rPr lang="en-US" altLang="zh-CN" sz="2400" b="1">
                <a:ea typeface="宋体" panose="02010600030101010101" pitchFamily="2" charset="-122"/>
              </a:rPr>
              <a:t>Nepal: integrate tobacco cessation service into TB care</a:t>
            </a:r>
            <a:endParaRPr lang="en-US" altLang="zh-CN" sz="2400">
              <a:ea typeface="宋体" panose="02010600030101010101" pitchFamily="2" charset="-122"/>
            </a:endParaRPr>
          </a:p>
          <a:p>
            <a:pPr marL="0" indent="0">
              <a:spcBef>
                <a:spcPct val="10000"/>
              </a:spcBef>
            </a:pPr>
            <a:endParaRPr lang="en-GB" sz="2400"/>
          </a:p>
        </p:txBody>
      </p:sp>
      <p:sp>
        <p:nvSpPr>
          <p:cNvPr id="311299" name="Rectangle 7"/>
          <p:cNvSpPr>
            <a:spLocks noGrp="1" noChangeArrowheads="1"/>
          </p:cNvSpPr>
          <p:nvPr>
            <p:ph type="title" idx="4294967295"/>
          </p:nvPr>
        </p:nvSpPr>
        <p:spPr>
          <a:xfrm>
            <a:off x="457200" y="274638"/>
            <a:ext cx="8229600" cy="1055687"/>
          </a:xfrm>
        </p:spPr>
        <p:txBody>
          <a:bodyPr/>
          <a:lstStyle/>
          <a:p>
            <a:r>
              <a:rPr lang="en-GB" sz="4000"/>
              <a:t>WHO FCTC Article 14</a:t>
            </a:r>
            <a:r>
              <a:rPr lang="en-GB" sz="4000">
                <a:solidFill>
                  <a:srgbClr val="FF3300"/>
                </a:solidFill>
              </a:rPr>
              <a:t> </a:t>
            </a:r>
            <a:r>
              <a:rPr lang="en-GB" sz="4000"/>
              <a:t/>
            </a:r>
            <a:br>
              <a:rPr lang="en-GB" sz="4000"/>
            </a:br>
            <a:r>
              <a:rPr lang="en-GB" sz="3300"/>
              <a:t> (</a:t>
            </a:r>
            <a:r>
              <a:rPr lang="en-GB" sz="3700" b="1">
                <a:solidFill>
                  <a:srgbClr val="FF3300"/>
                </a:solidFill>
              </a:rPr>
              <a:t>O</a:t>
            </a:r>
            <a:r>
              <a:rPr lang="en-GB" sz="3700" b="1"/>
              <a:t>ffer Help To Quit Tobacco Use</a:t>
            </a:r>
            <a:r>
              <a:rPr lang="en-GB" sz="3300"/>
              <a:t>)</a:t>
            </a:r>
            <a:endParaRPr lang="en-US" altLang="zh-CN" sz="3300">
              <a:ea typeface="宋体" panose="02010600030101010101" pitchFamily="2" charset="-122"/>
            </a:endParaRPr>
          </a:p>
        </p:txBody>
      </p:sp>
      <p:pic>
        <p:nvPicPr>
          <p:cNvPr id="253962" name="Picture 10" descr="smoking nep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916113"/>
            <a:ext cx="2792413" cy="2238375"/>
          </a:xfrm>
          <a:prstGeom prst="rect">
            <a:avLst/>
          </a:prstGeom>
          <a:noFill/>
          <a:ln w="9525">
            <a:solidFill>
              <a:srgbClr val="C0C0C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311302" name="Rectangle 9"/>
          <p:cNvSpPr>
            <a:spLocks noChangeArrowheads="1"/>
          </p:cNvSpPr>
          <p:nvPr/>
        </p:nvSpPr>
        <p:spPr bwMode="auto">
          <a:xfrm>
            <a:off x="179388" y="2276475"/>
            <a:ext cx="54006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35000"/>
              </a:spcBef>
              <a:buFontTx/>
              <a:buChar char="•"/>
            </a:pPr>
            <a:r>
              <a:rPr lang="en-GB" altLang="ko-KR" sz="1600" b="1">
                <a:solidFill>
                  <a:srgbClr val="000066"/>
                </a:solidFill>
                <a:ea typeface="굴림" pitchFamily="34" charset="-127"/>
              </a:rPr>
              <a:t>Under the leadership of National TB Programme of Nepal</a:t>
            </a:r>
          </a:p>
          <a:p>
            <a:pPr>
              <a:lnSpc>
                <a:spcPct val="85000"/>
              </a:lnSpc>
              <a:spcBef>
                <a:spcPct val="35000"/>
              </a:spcBef>
              <a:buFontTx/>
              <a:buChar char="•"/>
            </a:pPr>
            <a:r>
              <a:rPr lang="en-GB" altLang="ko-KR" sz="1600" b="1">
                <a:solidFill>
                  <a:srgbClr val="000066"/>
                </a:solidFill>
                <a:ea typeface="굴림" pitchFamily="34" charset="-127"/>
              </a:rPr>
              <a:t>Two pilot districts implementing tobacco cessation services through Practical Approach to Lung Health Strategy at all PHCs</a:t>
            </a:r>
          </a:p>
          <a:p>
            <a:pPr>
              <a:lnSpc>
                <a:spcPct val="85000"/>
              </a:lnSpc>
              <a:spcBef>
                <a:spcPct val="35000"/>
              </a:spcBef>
              <a:buFontTx/>
              <a:buChar char="•"/>
            </a:pPr>
            <a:r>
              <a:rPr lang="en-GB" altLang="ko-KR" sz="1600" b="1">
                <a:solidFill>
                  <a:srgbClr val="000066"/>
                </a:solidFill>
                <a:ea typeface="굴림" pitchFamily="34" charset="-127"/>
              </a:rPr>
              <a:t>146 health care workers from 25 PHC centres trained</a:t>
            </a:r>
          </a:p>
        </p:txBody>
      </p:sp>
      <p:sp>
        <p:nvSpPr>
          <p:cNvPr id="311303" name="Text Box 11"/>
          <p:cNvSpPr txBox="1">
            <a:spLocks noChangeArrowheads="1"/>
          </p:cNvSpPr>
          <p:nvPr/>
        </p:nvSpPr>
        <p:spPr bwMode="auto">
          <a:xfrm>
            <a:off x="755650" y="4005263"/>
            <a:ext cx="300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defTabSz="1041400">
              <a:defRPr>
                <a:solidFill>
                  <a:schemeClr val="tx1"/>
                </a:solidFill>
                <a:latin typeface="Arial" panose="020B0604020202020204" pitchFamily="34" charset="0"/>
                <a:cs typeface="Arial" panose="020B0604020202020204" pitchFamily="34" charset="0"/>
              </a:defRPr>
            </a:lvl1pPr>
            <a:lvl2pPr marL="742950" indent="-285750" defTabSz="1041400">
              <a:defRPr>
                <a:solidFill>
                  <a:schemeClr val="tx1"/>
                </a:solidFill>
                <a:latin typeface="Arial" panose="020B0604020202020204" pitchFamily="34" charset="0"/>
                <a:cs typeface="Arial" panose="020B0604020202020204" pitchFamily="34" charset="0"/>
              </a:defRPr>
            </a:lvl2pPr>
            <a:lvl3pPr marL="1143000" indent="-228600" defTabSz="1041400">
              <a:defRPr>
                <a:solidFill>
                  <a:schemeClr val="tx1"/>
                </a:solidFill>
                <a:latin typeface="Arial" panose="020B0604020202020204" pitchFamily="34" charset="0"/>
                <a:cs typeface="Arial" panose="020B0604020202020204" pitchFamily="34" charset="0"/>
              </a:defRPr>
            </a:lvl3pPr>
            <a:lvl4pPr marL="1600200" indent="-228600" defTabSz="1041400">
              <a:defRPr>
                <a:solidFill>
                  <a:schemeClr val="tx1"/>
                </a:solidFill>
                <a:latin typeface="Arial" panose="020B0604020202020204" pitchFamily="34" charset="0"/>
                <a:cs typeface="Arial" panose="020B0604020202020204" pitchFamily="34" charset="0"/>
              </a:defRPr>
            </a:lvl4pPr>
            <a:lvl5pPr marL="2057400" indent="-228600" defTabSz="1041400">
              <a:defRPr>
                <a:solidFill>
                  <a:schemeClr val="tx1"/>
                </a:solidFill>
                <a:latin typeface="Arial" panose="020B0604020202020204" pitchFamily="34" charset="0"/>
                <a:cs typeface="Arial" panose="020B0604020202020204" pitchFamily="34" charset="0"/>
              </a:defRPr>
            </a:lvl5pPr>
            <a:lvl6pPr marL="2514600" indent="-228600" defTabSz="10414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41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414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414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r>
              <a:rPr lang="en-GB" altLang="ko-KR" b="1" i="1">
                <a:solidFill>
                  <a:srgbClr val="FF0000"/>
                </a:solidFill>
                <a:ea typeface="굴림" pitchFamily="34" charset="-127"/>
              </a:rPr>
              <a:t>Preliminary achievements</a:t>
            </a:r>
            <a:endParaRPr lang="en-US" altLang="ko-KR" b="1" i="1">
              <a:solidFill>
                <a:srgbClr val="FF0000"/>
              </a:solidFill>
              <a:ea typeface="굴림" pitchFamily="34" charset="-127"/>
            </a:endParaRPr>
          </a:p>
        </p:txBody>
      </p:sp>
      <p:graphicFrame>
        <p:nvGraphicFramePr>
          <p:cNvPr id="311318" name="Group 22"/>
          <p:cNvGraphicFramePr>
            <a:graphicFrameLocks noGrp="1"/>
          </p:cNvGraphicFramePr>
          <p:nvPr/>
        </p:nvGraphicFramePr>
        <p:xfrm>
          <a:off x="539750" y="4437063"/>
          <a:ext cx="7993063" cy="1716087"/>
        </p:xfrm>
        <a:graphic>
          <a:graphicData uri="http://schemas.openxmlformats.org/drawingml/2006/table">
            <a:tbl>
              <a:tblPr/>
              <a:tblGrid>
                <a:gridCol w="7200900"/>
                <a:gridCol w="792163"/>
              </a:tblGrid>
              <a:tr h="4635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804863" indent="-280988">
                        <a:spcBef>
                          <a:spcPct val="20000"/>
                        </a:spcBef>
                        <a:defRPr sz="2400">
                          <a:solidFill>
                            <a:schemeClr val="tx1"/>
                          </a:solidFill>
                          <a:latin typeface="Arial" panose="020B0604020202020204" pitchFamily="34" charset="0"/>
                          <a:cs typeface="Arial" panose="020B0604020202020204" pitchFamily="34" charset="0"/>
                        </a:defRPr>
                      </a:lvl2pPr>
                      <a:lvl3pPr marL="1255713" indent="-269875">
                        <a:spcBef>
                          <a:spcPct val="20000"/>
                        </a:spcBef>
                        <a:defRPr sz="2000">
                          <a:solidFill>
                            <a:schemeClr val="tx1"/>
                          </a:solidFill>
                          <a:latin typeface="Arial" panose="020B0604020202020204" pitchFamily="34" charset="0"/>
                          <a:cs typeface="Arial" panose="020B0604020202020204" pitchFamily="34" charset="0"/>
                        </a:defRPr>
                      </a:lvl3pPr>
                      <a:lvl4pPr marL="1663700" indent="-227013">
                        <a:spcBef>
                          <a:spcPct val="20000"/>
                        </a:spcBef>
                        <a:defRPr>
                          <a:solidFill>
                            <a:schemeClr val="tx1"/>
                          </a:solidFill>
                          <a:latin typeface="Arial" panose="020B0604020202020204" pitchFamily="34" charset="0"/>
                          <a:cs typeface="Arial" panose="020B0604020202020204" pitchFamily="34" charset="0"/>
                        </a:defRPr>
                      </a:lvl4pPr>
                      <a:lvl5pPr marL="1989138" indent="-146050">
                        <a:spcBef>
                          <a:spcPct val="20000"/>
                        </a:spcBef>
                        <a:defRPr>
                          <a:solidFill>
                            <a:schemeClr val="tx1"/>
                          </a:solidFill>
                          <a:latin typeface="Arial" panose="020B0604020202020204" pitchFamily="34" charset="0"/>
                          <a:cs typeface="Arial" panose="020B0604020202020204" pitchFamily="34" charset="0"/>
                        </a:defRPr>
                      </a:lvl5pPr>
                      <a:lvl6pPr marL="24463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035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3607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179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9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Proportion of respiratory diseases among all patients in OPD and in hospitals</a:t>
                      </a:r>
                      <a:endParaRPr kumimoji="0" lang="en-US" altLang="ko-KR" sz="1900" b="0" i="0" u="none" strike="noStrike" cap="none" normalizeH="0" baseline="0" smtClean="0">
                        <a:ln>
                          <a:noFill/>
                        </a:ln>
                        <a:solidFill>
                          <a:schemeClr val="tx1"/>
                        </a:solidFill>
                        <a:effectLst/>
                        <a:latin typeface="Arial" panose="020B0604020202020204" pitchFamily="34" charset="0"/>
                        <a:ea typeface="굴림" pitchFamily="34" charset="-127"/>
                        <a:cs typeface="Arial" panose="020B0604020202020204" pitchFamily="34" charset="0"/>
                      </a:endParaRPr>
                    </a:p>
                  </a:txBody>
                  <a:tcPr marL="91424" marR="91424" marT="45712" marB="45712"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804863" indent="-280988">
                        <a:spcBef>
                          <a:spcPct val="20000"/>
                        </a:spcBef>
                        <a:defRPr sz="2400">
                          <a:solidFill>
                            <a:schemeClr val="tx1"/>
                          </a:solidFill>
                          <a:latin typeface="Arial" panose="020B0604020202020204" pitchFamily="34" charset="0"/>
                          <a:cs typeface="Arial" panose="020B0604020202020204" pitchFamily="34" charset="0"/>
                        </a:defRPr>
                      </a:lvl2pPr>
                      <a:lvl3pPr marL="1255713" indent="-269875">
                        <a:spcBef>
                          <a:spcPct val="20000"/>
                        </a:spcBef>
                        <a:defRPr sz="2000">
                          <a:solidFill>
                            <a:schemeClr val="tx1"/>
                          </a:solidFill>
                          <a:latin typeface="Arial" panose="020B0604020202020204" pitchFamily="34" charset="0"/>
                          <a:cs typeface="Arial" panose="020B0604020202020204" pitchFamily="34" charset="0"/>
                        </a:defRPr>
                      </a:lvl3pPr>
                      <a:lvl4pPr marL="1663700" indent="-227013">
                        <a:spcBef>
                          <a:spcPct val="20000"/>
                        </a:spcBef>
                        <a:defRPr>
                          <a:solidFill>
                            <a:schemeClr val="tx1"/>
                          </a:solidFill>
                          <a:latin typeface="Arial" panose="020B0604020202020204" pitchFamily="34" charset="0"/>
                          <a:cs typeface="Arial" panose="020B0604020202020204" pitchFamily="34" charset="0"/>
                        </a:defRPr>
                      </a:lvl4pPr>
                      <a:lvl5pPr marL="1989138" indent="-146050">
                        <a:spcBef>
                          <a:spcPct val="20000"/>
                        </a:spcBef>
                        <a:defRPr>
                          <a:solidFill>
                            <a:schemeClr val="tx1"/>
                          </a:solidFill>
                          <a:latin typeface="Arial" panose="020B0604020202020204" pitchFamily="34" charset="0"/>
                          <a:cs typeface="Arial" panose="020B0604020202020204" pitchFamily="34" charset="0"/>
                        </a:defRPr>
                      </a:lvl5pPr>
                      <a:lvl6pPr marL="24463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035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3607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179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zh-CN" sz="1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cs typeface="Arial" panose="020B0604020202020204" pitchFamily="34" charset="0"/>
                        </a:rPr>
                        <a:t>6-10%</a:t>
                      </a:r>
                      <a:endParaRPr kumimoji="0" lang="en-US" altLang="ko-KR" sz="1900" b="1" i="0" u="none" strike="noStrike" cap="none" normalizeH="0" baseline="0" smtClean="0">
                        <a:ln>
                          <a:noFill/>
                        </a:ln>
                        <a:solidFill>
                          <a:srgbClr val="FF3300"/>
                        </a:solidFill>
                        <a:effectLst/>
                        <a:latin typeface="Arial" panose="020B0604020202020204" pitchFamily="34" charset="0"/>
                        <a:ea typeface="굴림" pitchFamily="34" charset="-127"/>
                        <a:cs typeface="Arial" panose="020B0604020202020204" pitchFamily="34" charset="0"/>
                      </a:endParaRPr>
                    </a:p>
                  </a:txBody>
                  <a:tcPr marL="91424" marR="91424" marT="45712" marB="45712"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r>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804863" indent="-280988">
                        <a:spcBef>
                          <a:spcPct val="20000"/>
                        </a:spcBef>
                        <a:defRPr sz="2400">
                          <a:solidFill>
                            <a:schemeClr val="tx1"/>
                          </a:solidFill>
                          <a:latin typeface="Arial" panose="020B0604020202020204" pitchFamily="34" charset="0"/>
                          <a:cs typeface="Arial" panose="020B0604020202020204" pitchFamily="34" charset="0"/>
                        </a:defRPr>
                      </a:lvl2pPr>
                      <a:lvl3pPr marL="1255713" indent="-269875">
                        <a:spcBef>
                          <a:spcPct val="20000"/>
                        </a:spcBef>
                        <a:defRPr sz="2000">
                          <a:solidFill>
                            <a:schemeClr val="tx1"/>
                          </a:solidFill>
                          <a:latin typeface="Arial" panose="020B0604020202020204" pitchFamily="34" charset="0"/>
                          <a:cs typeface="Arial" panose="020B0604020202020204" pitchFamily="34" charset="0"/>
                        </a:defRPr>
                      </a:lvl3pPr>
                      <a:lvl4pPr marL="1663700" indent="-227013">
                        <a:spcBef>
                          <a:spcPct val="20000"/>
                        </a:spcBef>
                        <a:defRPr>
                          <a:solidFill>
                            <a:schemeClr val="tx1"/>
                          </a:solidFill>
                          <a:latin typeface="Arial" panose="020B0604020202020204" pitchFamily="34" charset="0"/>
                          <a:cs typeface="Arial" panose="020B0604020202020204" pitchFamily="34" charset="0"/>
                        </a:defRPr>
                      </a:lvl4pPr>
                      <a:lvl5pPr marL="1989138" indent="-146050">
                        <a:spcBef>
                          <a:spcPct val="20000"/>
                        </a:spcBef>
                        <a:defRPr>
                          <a:solidFill>
                            <a:schemeClr val="tx1"/>
                          </a:solidFill>
                          <a:latin typeface="Arial" panose="020B0604020202020204" pitchFamily="34" charset="0"/>
                          <a:cs typeface="Arial" panose="020B0604020202020204" pitchFamily="34" charset="0"/>
                        </a:defRPr>
                      </a:lvl5pPr>
                      <a:lvl6pPr marL="24463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035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3607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179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9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Number and % of smokers identified among respiratory patients</a:t>
                      </a:r>
                      <a:endParaRPr kumimoji="0" lang="en-US" altLang="ko-KR" sz="1900" b="0" i="0" u="none" strike="noStrike" cap="none" normalizeH="0" baseline="0" smtClean="0">
                        <a:ln>
                          <a:noFill/>
                        </a:ln>
                        <a:solidFill>
                          <a:schemeClr val="tx1"/>
                        </a:solidFill>
                        <a:effectLst/>
                        <a:latin typeface="Arial" panose="020B0604020202020204" pitchFamily="34" charset="0"/>
                        <a:ea typeface="굴림" pitchFamily="34" charset="-127"/>
                        <a:cs typeface="Arial" panose="020B0604020202020204" pitchFamily="34" charset="0"/>
                      </a:endParaRPr>
                    </a:p>
                  </a:txBody>
                  <a:tcPr marL="91424" marR="91424" marT="45712" marB="45712"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804863" indent="-280988">
                        <a:spcBef>
                          <a:spcPct val="20000"/>
                        </a:spcBef>
                        <a:defRPr sz="2400">
                          <a:solidFill>
                            <a:schemeClr val="tx1"/>
                          </a:solidFill>
                          <a:latin typeface="Arial" panose="020B0604020202020204" pitchFamily="34" charset="0"/>
                          <a:cs typeface="Arial" panose="020B0604020202020204" pitchFamily="34" charset="0"/>
                        </a:defRPr>
                      </a:lvl2pPr>
                      <a:lvl3pPr marL="1255713" indent="-269875">
                        <a:spcBef>
                          <a:spcPct val="20000"/>
                        </a:spcBef>
                        <a:defRPr sz="2000">
                          <a:solidFill>
                            <a:schemeClr val="tx1"/>
                          </a:solidFill>
                          <a:latin typeface="Arial" panose="020B0604020202020204" pitchFamily="34" charset="0"/>
                          <a:cs typeface="Arial" panose="020B0604020202020204" pitchFamily="34" charset="0"/>
                        </a:defRPr>
                      </a:lvl3pPr>
                      <a:lvl4pPr marL="1663700" indent="-227013">
                        <a:spcBef>
                          <a:spcPct val="20000"/>
                        </a:spcBef>
                        <a:defRPr>
                          <a:solidFill>
                            <a:schemeClr val="tx1"/>
                          </a:solidFill>
                          <a:latin typeface="Arial" panose="020B0604020202020204" pitchFamily="34" charset="0"/>
                          <a:cs typeface="Arial" panose="020B0604020202020204" pitchFamily="34" charset="0"/>
                        </a:defRPr>
                      </a:lvl4pPr>
                      <a:lvl5pPr marL="1989138" indent="-146050">
                        <a:spcBef>
                          <a:spcPct val="20000"/>
                        </a:spcBef>
                        <a:defRPr>
                          <a:solidFill>
                            <a:schemeClr val="tx1"/>
                          </a:solidFill>
                          <a:latin typeface="Arial" panose="020B0604020202020204" pitchFamily="34" charset="0"/>
                          <a:cs typeface="Arial" panose="020B0604020202020204" pitchFamily="34" charset="0"/>
                        </a:defRPr>
                      </a:lvl5pPr>
                      <a:lvl6pPr marL="24463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035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3607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179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zh-CN" sz="1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cs typeface="Arial" panose="020B0604020202020204" pitchFamily="34" charset="0"/>
                        </a:rPr>
                        <a:t>59% </a:t>
                      </a:r>
                      <a:endParaRPr kumimoji="0" lang="en-US" altLang="ko-KR" sz="1900" b="1" i="0" u="none" strike="noStrike" cap="none" normalizeH="0" baseline="0" smtClean="0">
                        <a:ln>
                          <a:noFill/>
                        </a:ln>
                        <a:solidFill>
                          <a:srgbClr val="FF3300"/>
                        </a:solidFill>
                        <a:effectLst/>
                        <a:latin typeface="Arial" panose="020B0604020202020204" pitchFamily="34" charset="0"/>
                        <a:ea typeface="굴림" pitchFamily="34" charset="-127"/>
                        <a:cs typeface="Arial" panose="020B0604020202020204" pitchFamily="34" charset="0"/>
                      </a:endParaRPr>
                    </a:p>
                  </a:txBody>
                  <a:tcPr marL="91424" marR="91424" marT="45712" marB="45712"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r>
              <a:tr h="504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804863" indent="-280988">
                        <a:spcBef>
                          <a:spcPct val="20000"/>
                        </a:spcBef>
                        <a:defRPr sz="2400">
                          <a:solidFill>
                            <a:schemeClr val="tx1"/>
                          </a:solidFill>
                          <a:latin typeface="Arial" panose="020B0604020202020204" pitchFamily="34" charset="0"/>
                          <a:cs typeface="Arial" panose="020B0604020202020204" pitchFamily="34" charset="0"/>
                        </a:defRPr>
                      </a:lvl2pPr>
                      <a:lvl3pPr marL="1255713" indent="-269875">
                        <a:spcBef>
                          <a:spcPct val="20000"/>
                        </a:spcBef>
                        <a:defRPr sz="2000">
                          <a:solidFill>
                            <a:schemeClr val="tx1"/>
                          </a:solidFill>
                          <a:latin typeface="Arial" panose="020B0604020202020204" pitchFamily="34" charset="0"/>
                          <a:cs typeface="Arial" panose="020B0604020202020204" pitchFamily="34" charset="0"/>
                        </a:defRPr>
                      </a:lvl3pPr>
                      <a:lvl4pPr marL="1663700" indent="-227013">
                        <a:spcBef>
                          <a:spcPct val="20000"/>
                        </a:spcBef>
                        <a:defRPr>
                          <a:solidFill>
                            <a:schemeClr val="tx1"/>
                          </a:solidFill>
                          <a:latin typeface="Arial" panose="020B0604020202020204" pitchFamily="34" charset="0"/>
                          <a:cs typeface="Arial" panose="020B0604020202020204" pitchFamily="34" charset="0"/>
                        </a:defRPr>
                      </a:lvl4pPr>
                      <a:lvl5pPr marL="1989138" indent="-146050">
                        <a:spcBef>
                          <a:spcPct val="20000"/>
                        </a:spcBef>
                        <a:defRPr>
                          <a:solidFill>
                            <a:schemeClr val="tx1"/>
                          </a:solidFill>
                          <a:latin typeface="Arial" panose="020B0604020202020204" pitchFamily="34" charset="0"/>
                          <a:cs typeface="Arial" panose="020B0604020202020204" pitchFamily="34" charset="0"/>
                        </a:defRPr>
                      </a:lvl5pPr>
                      <a:lvl6pPr marL="24463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035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3607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179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9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Number and % of patients with respiratory diseases who are current smokers who have been given counseling to quit smoking</a:t>
                      </a:r>
                      <a:endParaRPr kumimoji="0" lang="en-US" altLang="ko-KR" sz="1900" b="0" i="0" u="none" strike="noStrike" cap="none" normalizeH="0" baseline="0" smtClean="0">
                        <a:ln>
                          <a:noFill/>
                        </a:ln>
                        <a:solidFill>
                          <a:schemeClr val="tx1"/>
                        </a:solidFill>
                        <a:effectLst/>
                        <a:latin typeface="Arial" panose="020B0604020202020204" pitchFamily="34" charset="0"/>
                        <a:ea typeface="굴림" pitchFamily="34" charset="-127"/>
                        <a:cs typeface="Arial" panose="020B0604020202020204" pitchFamily="34" charset="0"/>
                      </a:endParaRPr>
                    </a:p>
                  </a:txBody>
                  <a:tcPr marL="91424" marR="91424" marT="45712" marB="45712"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804863" indent="-280988">
                        <a:spcBef>
                          <a:spcPct val="20000"/>
                        </a:spcBef>
                        <a:defRPr sz="2400">
                          <a:solidFill>
                            <a:schemeClr val="tx1"/>
                          </a:solidFill>
                          <a:latin typeface="Arial" panose="020B0604020202020204" pitchFamily="34" charset="0"/>
                          <a:cs typeface="Arial" panose="020B0604020202020204" pitchFamily="34" charset="0"/>
                        </a:defRPr>
                      </a:lvl2pPr>
                      <a:lvl3pPr marL="1255713" indent="-269875">
                        <a:spcBef>
                          <a:spcPct val="20000"/>
                        </a:spcBef>
                        <a:defRPr sz="2000">
                          <a:solidFill>
                            <a:schemeClr val="tx1"/>
                          </a:solidFill>
                          <a:latin typeface="Arial" panose="020B0604020202020204" pitchFamily="34" charset="0"/>
                          <a:cs typeface="Arial" panose="020B0604020202020204" pitchFamily="34" charset="0"/>
                        </a:defRPr>
                      </a:lvl3pPr>
                      <a:lvl4pPr marL="1663700" indent="-227013">
                        <a:spcBef>
                          <a:spcPct val="20000"/>
                        </a:spcBef>
                        <a:defRPr>
                          <a:solidFill>
                            <a:schemeClr val="tx1"/>
                          </a:solidFill>
                          <a:latin typeface="Arial" panose="020B0604020202020204" pitchFamily="34" charset="0"/>
                          <a:cs typeface="Arial" panose="020B0604020202020204" pitchFamily="34" charset="0"/>
                        </a:defRPr>
                      </a:lvl4pPr>
                      <a:lvl5pPr marL="1989138" indent="-146050">
                        <a:spcBef>
                          <a:spcPct val="20000"/>
                        </a:spcBef>
                        <a:defRPr>
                          <a:solidFill>
                            <a:schemeClr val="tx1"/>
                          </a:solidFill>
                          <a:latin typeface="Arial" panose="020B0604020202020204" pitchFamily="34" charset="0"/>
                          <a:cs typeface="Arial" panose="020B0604020202020204" pitchFamily="34" charset="0"/>
                        </a:defRPr>
                      </a:lvl5pPr>
                      <a:lvl6pPr marL="24463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035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3607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17938" indent="-14605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zh-CN" sz="1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cs typeface="Arial" panose="020B0604020202020204" pitchFamily="34" charset="0"/>
                        </a:rPr>
                        <a:t>22%</a:t>
                      </a:r>
                      <a:endParaRPr kumimoji="0" lang="en-US" altLang="ko-KR" sz="1900" b="1" i="0" u="none" strike="noStrike" cap="none" normalizeH="0" baseline="0" smtClean="0">
                        <a:ln>
                          <a:noFill/>
                        </a:ln>
                        <a:solidFill>
                          <a:srgbClr val="FF3300"/>
                        </a:solidFill>
                        <a:effectLst/>
                        <a:latin typeface="Arial" panose="020B0604020202020204" pitchFamily="34" charset="0"/>
                        <a:ea typeface="굴림" pitchFamily="34" charset="-127"/>
                        <a:cs typeface="Arial" panose="020B0604020202020204" pitchFamily="34" charset="0"/>
                      </a:endParaRPr>
                    </a:p>
                  </a:txBody>
                  <a:tcPr marL="91424" marR="91424" marT="45712" marB="45712"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6"/>
          <p:cNvSpPr>
            <a:spLocks noGrp="1" noChangeArrowheads="1"/>
          </p:cNvSpPr>
          <p:nvPr>
            <p:ph type="body" idx="4294967295"/>
          </p:nvPr>
        </p:nvSpPr>
        <p:spPr>
          <a:xfrm>
            <a:off x="250825" y="1628775"/>
            <a:ext cx="5761038" cy="4392613"/>
          </a:xfrm>
        </p:spPr>
        <p:txBody>
          <a:bodyPr/>
          <a:lstStyle/>
          <a:p>
            <a:pPr marL="0" indent="0">
              <a:lnSpc>
                <a:spcPct val="90000"/>
              </a:lnSpc>
              <a:buFontTx/>
              <a:buNone/>
            </a:pPr>
            <a:r>
              <a:rPr lang="en-US" altLang="zh-CN" sz="3800" b="1">
                <a:ea typeface="宋体" panose="02010600030101010101" pitchFamily="2" charset="-122"/>
              </a:rPr>
              <a:t>Iran implements strong pack warning labels</a:t>
            </a:r>
          </a:p>
          <a:p>
            <a:pPr marL="841375" lvl="1">
              <a:lnSpc>
                <a:spcPct val="90000"/>
              </a:lnSpc>
            </a:pPr>
            <a:r>
              <a:rPr lang="en-US" altLang="zh-CN" sz="2400">
                <a:ea typeface="宋体" panose="02010600030101010101" pitchFamily="2" charset="-122"/>
              </a:rPr>
              <a:t>In 2008, Iran strengthened its law to require pictorial warnings on all cigarette packages sold in the country beginning in January 2009</a:t>
            </a:r>
          </a:p>
          <a:p>
            <a:pPr marL="841375" lvl="1">
              <a:lnSpc>
                <a:spcPct val="90000"/>
              </a:lnSpc>
              <a:buFontTx/>
              <a:buNone/>
            </a:pPr>
            <a:endParaRPr lang="en-US" altLang="zh-CN" sz="2400">
              <a:ea typeface="宋体" panose="02010600030101010101" pitchFamily="2" charset="-122"/>
            </a:endParaRPr>
          </a:p>
          <a:p>
            <a:pPr marL="841375" lvl="1">
              <a:lnSpc>
                <a:spcPct val="90000"/>
              </a:lnSpc>
            </a:pPr>
            <a:r>
              <a:rPr lang="en-US" altLang="zh-CN" sz="2400">
                <a:ea typeface="宋体" panose="02010600030101010101" pitchFamily="2" charset="-122"/>
              </a:rPr>
              <a:t>Health warnings cover 50% of both the front and back of all cigarette packages</a:t>
            </a:r>
            <a:endParaRPr lang="en-GB" sz="2400"/>
          </a:p>
        </p:txBody>
      </p:sp>
      <p:sp>
        <p:nvSpPr>
          <p:cNvPr id="313347" name="Rectangle 7"/>
          <p:cNvSpPr>
            <a:spLocks noGrp="1" noChangeArrowheads="1"/>
          </p:cNvSpPr>
          <p:nvPr>
            <p:ph type="title" idx="4294967295"/>
          </p:nvPr>
        </p:nvSpPr>
        <p:spPr>
          <a:xfrm>
            <a:off x="457200" y="274638"/>
            <a:ext cx="8229600" cy="1055687"/>
          </a:xfrm>
        </p:spPr>
        <p:txBody>
          <a:bodyPr/>
          <a:lstStyle/>
          <a:p>
            <a:r>
              <a:rPr lang="en-GB" sz="4000"/>
              <a:t>WHO FCTC Articles 11 &amp; 12</a:t>
            </a:r>
            <a:r>
              <a:rPr lang="en-GB">
                <a:solidFill>
                  <a:srgbClr val="FF0000"/>
                </a:solidFill>
              </a:rPr>
              <a:t> </a:t>
            </a:r>
            <a:r>
              <a:rPr lang="en-GB" sz="4000"/>
              <a:t>	</a:t>
            </a:r>
            <a:br>
              <a:rPr lang="en-GB" sz="4000"/>
            </a:br>
            <a:r>
              <a:rPr lang="en-GB" sz="3300"/>
              <a:t>(</a:t>
            </a:r>
            <a:r>
              <a:rPr lang="en-GB" sz="3300">
                <a:solidFill>
                  <a:srgbClr val="FF0000"/>
                </a:solidFill>
              </a:rPr>
              <a:t>W</a:t>
            </a:r>
            <a:r>
              <a:rPr lang="en-GB" sz="3300"/>
              <a:t>arn About the Dangers of Tobacco</a:t>
            </a:r>
            <a:r>
              <a:rPr lang="en-GB" sz="4000"/>
              <a:t> </a:t>
            </a:r>
            <a:r>
              <a:rPr lang="en-GB" sz="3300"/>
              <a:t>)</a:t>
            </a:r>
          </a:p>
        </p:txBody>
      </p:sp>
      <p:pic>
        <p:nvPicPr>
          <p:cNvPr id="313348" name="Picture 4" descr="egypt_warning_man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341438"/>
            <a:ext cx="2662238" cy="2159000"/>
          </a:xfrm>
          <a:prstGeom prst="rect">
            <a:avLst/>
          </a:prstGeom>
          <a:noFill/>
          <a:extLst>
            <a:ext uri="{909E8E84-426E-40DD-AFC4-6F175D3DCCD1}">
              <a14:hiddenFill xmlns:a14="http://schemas.microsoft.com/office/drawing/2010/main">
                <a:solidFill>
                  <a:srgbClr val="FFFFFF"/>
                </a:solidFill>
              </a14:hiddenFill>
            </a:ext>
          </a:extLst>
        </p:spPr>
      </p:pic>
      <p:pic>
        <p:nvPicPr>
          <p:cNvPr id="313349" name="Picture 5" descr="egypt_bent_cig_warning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3716338"/>
            <a:ext cx="2592388" cy="2017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6"/>
          <p:cNvSpPr>
            <a:spLocks noGrp="1" noChangeArrowheads="1"/>
          </p:cNvSpPr>
          <p:nvPr>
            <p:ph type="body" idx="4294967295"/>
          </p:nvPr>
        </p:nvSpPr>
        <p:spPr>
          <a:xfrm>
            <a:off x="323850" y="1268413"/>
            <a:ext cx="5761038" cy="4681537"/>
          </a:xfrm>
        </p:spPr>
        <p:txBody>
          <a:bodyPr/>
          <a:lstStyle/>
          <a:p>
            <a:pPr marL="0" indent="0">
              <a:lnSpc>
                <a:spcPct val="110000"/>
              </a:lnSpc>
              <a:buFontTx/>
              <a:buNone/>
            </a:pPr>
            <a:r>
              <a:rPr lang="en-GB" sz="3100" b="1"/>
              <a:t>China and India:</a:t>
            </a:r>
            <a:r>
              <a:rPr lang="en-US" altLang="zh-CN" sz="3100">
                <a:ea typeface="宋体" panose="02010600030101010101" pitchFamily="2" charset="-122"/>
              </a:rPr>
              <a:t> </a:t>
            </a:r>
            <a:r>
              <a:rPr lang="en-US" altLang="zh-CN" sz="3100" b="1">
                <a:ea typeface="宋体" panose="02010600030101010101" pitchFamily="2" charset="-122"/>
              </a:rPr>
              <a:t>Mass media campaign</a:t>
            </a:r>
          </a:p>
          <a:p>
            <a:pPr marL="841375" lvl="1">
              <a:lnSpc>
                <a:spcPct val="110000"/>
              </a:lnSpc>
            </a:pPr>
            <a:r>
              <a:rPr lang="en-US" altLang="zh-CN" sz="2000">
                <a:ea typeface="宋体" panose="02010600030101010101" pitchFamily="2" charset="-122"/>
              </a:rPr>
              <a:t>China and India ran the ad “Sponge,” originally developed by the Cancer Institute New South Wales in Australia.</a:t>
            </a:r>
          </a:p>
          <a:p>
            <a:pPr marL="841375" lvl="1">
              <a:lnSpc>
                <a:spcPct val="110000"/>
              </a:lnSpc>
            </a:pPr>
            <a:r>
              <a:rPr lang="en-US" altLang="zh-CN" sz="2000">
                <a:ea typeface="宋体" panose="02010600030101010101" pitchFamily="2" charset="-122"/>
              </a:rPr>
              <a:t>The ad graphically depicts the amount of cancer-producing tar that an average smoker’s lungs soak up in just one year. </a:t>
            </a:r>
          </a:p>
          <a:p>
            <a:pPr marL="841375" lvl="1">
              <a:lnSpc>
                <a:spcPct val="110000"/>
              </a:lnSpc>
            </a:pPr>
            <a:r>
              <a:rPr lang="en-US" altLang="zh-CN" sz="2000">
                <a:ea typeface="宋体" panose="02010600030101010101" pitchFamily="2" charset="-122"/>
              </a:rPr>
              <a:t>The Government of India spent about USD 1 million for the campaign, which ran for a six-week period in June and July 2009, on 40 national and regional television channels. </a:t>
            </a:r>
            <a:endParaRPr lang="en-GB" sz="2000"/>
          </a:p>
        </p:txBody>
      </p:sp>
      <p:sp>
        <p:nvSpPr>
          <p:cNvPr id="315395" name="Rectangle 3"/>
          <p:cNvSpPr>
            <a:spLocks noChangeArrowheads="1"/>
          </p:cNvSpPr>
          <p:nvPr/>
        </p:nvSpPr>
        <p:spPr bwMode="auto">
          <a:xfrm>
            <a:off x="6300788" y="4743450"/>
            <a:ext cx="23034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a:defRPr>
                <a:solidFill>
                  <a:schemeClr val="tx1"/>
                </a:solidFill>
                <a:latin typeface="Arial" panose="020B0604020202020204" pitchFamily="34" charset="0"/>
                <a:cs typeface="Arial" panose="020B0604020202020204" pitchFamily="34" charset="0"/>
              </a:defRPr>
            </a:lvl1pPr>
            <a:lvl2pPr defTabSz="1042988">
              <a:defRPr>
                <a:solidFill>
                  <a:schemeClr val="tx1"/>
                </a:solidFill>
                <a:latin typeface="Arial" panose="020B0604020202020204" pitchFamily="34" charset="0"/>
                <a:cs typeface="Arial" panose="020B0604020202020204" pitchFamily="34" charset="0"/>
              </a:defRPr>
            </a:lvl2pPr>
            <a:lvl3pPr defTabSz="1042988">
              <a:defRPr>
                <a:solidFill>
                  <a:schemeClr val="tx1"/>
                </a:solidFill>
                <a:latin typeface="Arial" panose="020B0604020202020204" pitchFamily="34" charset="0"/>
                <a:cs typeface="Arial" panose="020B0604020202020204" pitchFamily="34" charset="0"/>
              </a:defRPr>
            </a:lvl3pPr>
            <a:lvl4pPr defTabSz="1042988">
              <a:defRPr>
                <a:solidFill>
                  <a:schemeClr val="tx1"/>
                </a:solidFill>
                <a:latin typeface="Arial" panose="020B0604020202020204" pitchFamily="34" charset="0"/>
                <a:cs typeface="Arial" panose="020B0604020202020204" pitchFamily="34" charset="0"/>
              </a:defRPr>
            </a:lvl4pPr>
            <a:lvl5pPr defTabSz="1042988">
              <a:defRPr>
                <a:solidFill>
                  <a:schemeClr val="tx1"/>
                </a:solidFill>
                <a:latin typeface="Arial" panose="020B0604020202020204" pitchFamily="34" charset="0"/>
                <a:cs typeface="Arial" panose="020B0604020202020204" pitchFamily="34" charset="0"/>
              </a:defRPr>
            </a:lvl5pPr>
            <a:lvl6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r>
              <a:rPr lang="en-US" altLang="zh-CN" sz="1000" b="1">
                <a:solidFill>
                  <a:srgbClr val="FF3300"/>
                </a:solidFill>
                <a:ea typeface="宋体" panose="02010600030101010101" pitchFamily="2" charset="-122"/>
              </a:rPr>
              <a:t>Available at http://www.encyclopedia.com/video/Yj_bW8rKB44-india-sponge-campaign-by-world.aspx</a:t>
            </a:r>
          </a:p>
        </p:txBody>
      </p:sp>
      <p:pic>
        <p:nvPicPr>
          <p:cNvPr id="315396" name="Picture 4" descr="spongeCampa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341438"/>
            <a:ext cx="2246312" cy="3313112"/>
          </a:xfrm>
          <a:prstGeom prst="rect">
            <a:avLst/>
          </a:prstGeom>
          <a:noFill/>
          <a:extLst>
            <a:ext uri="{909E8E84-426E-40DD-AFC4-6F175D3DCCD1}">
              <a14:hiddenFill xmlns:a14="http://schemas.microsoft.com/office/drawing/2010/main">
                <a:solidFill>
                  <a:srgbClr val="FFFFFF"/>
                </a:solidFill>
              </a14:hiddenFill>
            </a:ext>
          </a:extLst>
        </p:spPr>
      </p:pic>
      <p:sp>
        <p:nvSpPr>
          <p:cNvPr id="315397" name="Rectangle 7"/>
          <p:cNvSpPr>
            <a:spLocks noChangeArrowheads="1"/>
          </p:cNvSpPr>
          <p:nvPr/>
        </p:nvSpPr>
        <p:spPr bwMode="auto">
          <a:xfrm>
            <a:off x="0" y="0"/>
            <a:ext cx="9144000" cy="114300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GB" sz="4000"/>
              <a:t>WHO FCTC Articles 11 &amp; 12</a:t>
            </a:r>
            <a:r>
              <a:rPr lang="en-GB">
                <a:solidFill>
                  <a:srgbClr val="FF0000"/>
                </a:solidFill>
              </a:rPr>
              <a:t> </a:t>
            </a:r>
            <a:r>
              <a:rPr lang="en-GB" sz="4000"/>
              <a:t>	</a:t>
            </a:r>
            <a:br>
              <a:rPr lang="en-GB" sz="4000"/>
            </a:br>
            <a:r>
              <a:rPr lang="en-GB" sz="3300"/>
              <a:t>(</a:t>
            </a:r>
            <a:r>
              <a:rPr lang="en-GB" sz="3300">
                <a:solidFill>
                  <a:srgbClr val="FF0000"/>
                </a:solidFill>
              </a:rPr>
              <a:t>W</a:t>
            </a:r>
            <a:r>
              <a:rPr lang="en-GB" sz="3300"/>
              <a:t>arn About the Dangers of Tobacco</a:t>
            </a:r>
            <a:r>
              <a:rPr lang="en-GB" sz="4000"/>
              <a:t> </a:t>
            </a:r>
            <a:r>
              <a:rPr lang="en-GB" sz="330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Oval 2"/>
          <p:cNvSpPr>
            <a:spLocks noChangeArrowheads="1"/>
          </p:cNvSpPr>
          <p:nvPr/>
        </p:nvSpPr>
        <p:spPr bwMode="auto">
          <a:xfrm>
            <a:off x="1908175" y="1270000"/>
            <a:ext cx="4968875" cy="4751388"/>
          </a:xfrm>
          <a:prstGeom prst="ellipse">
            <a:avLst/>
          </a:prstGeom>
          <a:gradFill rotWithShape="1">
            <a:gsLst>
              <a:gs pos="0">
                <a:srgbClr val="008080">
                  <a:alpha val="30000"/>
                </a:srgbClr>
              </a:gs>
              <a:gs pos="100000">
                <a:srgbClr val="008080">
                  <a:gamma/>
                  <a:shade val="46275"/>
                  <a:invGamma/>
                  <a:alpha val="8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278531" name="Text Box 3"/>
          <p:cNvSpPr txBox="1">
            <a:spLocks noChangeArrowheads="1"/>
          </p:cNvSpPr>
          <p:nvPr/>
        </p:nvSpPr>
        <p:spPr bwMode="auto">
          <a:xfrm>
            <a:off x="468313" y="2420938"/>
            <a:ext cx="80645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GB" altLang="ko-KR" sz="4000" b="1">
                <a:solidFill>
                  <a:srgbClr val="0066FF"/>
                </a:solidFill>
                <a:ea typeface="굴림" pitchFamily="34" charset="-127"/>
              </a:rPr>
              <a:t>Tobacco and the Non-Communicable Disease Burden</a:t>
            </a:r>
          </a:p>
          <a:p>
            <a:pPr>
              <a:spcBef>
                <a:spcPct val="20000"/>
              </a:spcBef>
              <a:buFontTx/>
              <a:buChar char="-"/>
            </a:pPr>
            <a:endParaRPr lang="en-US" altLang="ko-KR" sz="2000" b="1">
              <a:solidFill>
                <a:srgbClr val="FF0000"/>
              </a:solidFill>
              <a:ea typeface="굴림"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8050"/>
                                        </p:tgtEl>
                                        <p:attrNameLst>
                                          <p:attrName>style.visibility</p:attrName>
                                        </p:attrNameLst>
                                      </p:cBhvr>
                                      <p:to>
                                        <p:strVal val="visible"/>
                                      </p:to>
                                    </p:set>
                                    <p:animEffect transition="in" filter="fade">
                                      <p:cBhvr>
                                        <p:cTn id="7" dur="2000"/>
                                        <p:tgtEl>
                                          <p:spTgt spid="258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6"/>
          <p:cNvSpPr>
            <a:spLocks noGrp="1" noChangeArrowheads="1"/>
          </p:cNvSpPr>
          <p:nvPr>
            <p:ph type="body" idx="4294967295"/>
          </p:nvPr>
        </p:nvSpPr>
        <p:spPr>
          <a:xfrm>
            <a:off x="179388" y="1628775"/>
            <a:ext cx="5327650" cy="4535488"/>
          </a:xfrm>
        </p:spPr>
        <p:txBody>
          <a:bodyPr/>
          <a:lstStyle/>
          <a:p>
            <a:pPr marL="0" indent="0">
              <a:lnSpc>
                <a:spcPct val="0"/>
              </a:lnSpc>
              <a:buFontTx/>
              <a:buNone/>
            </a:pPr>
            <a:endParaRPr lang="en-GB" sz="2800"/>
          </a:p>
          <a:p>
            <a:pPr marL="0" indent="0">
              <a:lnSpc>
                <a:spcPct val="90000"/>
              </a:lnSpc>
              <a:spcBef>
                <a:spcPct val="10000"/>
              </a:spcBef>
              <a:buFontTx/>
              <a:buNone/>
            </a:pPr>
            <a:r>
              <a:rPr lang="en-US" altLang="zh-CN" sz="2400" b="1">
                <a:ea typeface="宋体" panose="02010600030101010101" pitchFamily="2" charset="-122"/>
              </a:rPr>
              <a:t>Panama bans all tobacco advertising, promotion and sponsorship</a:t>
            </a:r>
            <a:r>
              <a:rPr lang="en-US" altLang="zh-CN" sz="2400">
                <a:ea typeface="宋体" panose="02010600030101010101" pitchFamily="2" charset="-122"/>
              </a:rPr>
              <a:t> </a:t>
            </a:r>
          </a:p>
          <a:p>
            <a:pPr marL="825500" lvl="1">
              <a:lnSpc>
                <a:spcPct val="90000"/>
              </a:lnSpc>
              <a:spcBef>
                <a:spcPct val="10000"/>
              </a:spcBef>
            </a:pPr>
            <a:r>
              <a:rPr lang="en-US" altLang="zh-CN" sz="2400">
                <a:ea typeface="宋体" panose="02010600030101010101" pitchFamily="2" charset="-122"/>
              </a:rPr>
              <a:t>In 2008, Panama became the first country in the Americas to enact a total ban on all advertising, promotion and sponsorship of tobacco products.</a:t>
            </a:r>
          </a:p>
          <a:p>
            <a:pPr marL="825500" lvl="1">
              <a:lnSpc>
                <a:spcPct val="90000"/>
              </a:lnSpc>
              <a:spcBef>
                <a:spcPct val="10000"/>
              </a:spcBef>
            </a:pPr>
            <a:r>
              <a:rPr lang="en-US" altLang="zh-CN" sz="2400">
                <a:ea typeface="宋体" panose="02010600030101010101" pitchFamily="2" charset="-122"/>
              </a:rPr>
              <a:t>Even though Panama’s law has been in place for less than two years, levels of compliance are extremely high, ranking 95 out of a possible 100 points. </a:t>
            </a:r>
            <a:endParaRPr lang="en-GB" sz="2400"/>
          </a:p>
        </p:txBody>
      </p:sp>
      <p:sp>
        <p:nvSpPr>
          <p:cNvPr id="317443" name="Rectangle 7"/>
          <p:cNvSpPr>
            <a:spLocks noGrp="1" noChangeArrowheads="1"/>
          </p:cNvSpPr>
          <p:nvPr>
            <p:ph type="title" idx="4294967295"/>
          </p:nvPr>
        </p:nvSpPr>
        <p:spPr>
          <a:xfrm>
            <a:off x="0" y="274638"/>
            <a:ext cx="9144000" cy="1055687"/>
          </a:xfrm>
        </p:spPr>
        <p:txBody>
          <a:bodyPr/>
          <a:lstStyle/>
          <a:p>
            <a:r>
              <a:rPr lang="en-GB" sz="3700"/>
              <a:t>WHO FCTC Article 13</a:t>
            </a:r>
            <a:r>
              <a:rPr lang="en-GB" sz="4000">
                <a:solidFill>
                  <a:srgbClr val="FF0000"/>
                </a:solidFill>
              </a:rPr>
              <a:t> </a:t>
            </a:r>
            <a:br>
              <a:rPr lang="en-GB" sz="4000">
                <a:solidFill>
                  <a:srgbClr val="FF0000"/>
                </a:solidFill>
              </a:rPr>
            </a:br>
            <a:r>
              <a:rPr lang="en-GB" sz="2200"/>
              <a:t>(</a:t>
            </a:r>
            <a:r>
              <a:rPr lang="en-GB" sz="2200">
                <a:solidFill>
                  <a:srgbClr val="FF0000"/>
                </a:solidFill>
              </a:rPr>
              <a:t>E</a:t>
            </a:r>
            <a:r>
              <a:rPr lang="en-GB" sz="2200"/>
              <a:t>nforce Bans on Tobacco Advertising, Promotion and Sponsorship)</a:t>
            </a:r>
            <a:endParaRPr lang="en-US" altLang="zh-CN" sz="2200">
              <a:ea typeface="宋体" panose="02010600030101010101" pitchFamily="2" charset="-122"/>
            </a:endParaRPr>
          </a:p>
        </p:txBody>
      </p:sp>
      <p:pic>
        <p:nvPicPr>
          <p:cNvPr id="317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268413"/>
            <a:ext cx="2808288" cy="210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411538"/>
            <a:ext cx="2808288"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46" name="Text Box 6"/>
          <p:cNvSpPr txBox="1">
            <a:spLocks noChangeArrowheads="1"/>
          </p:cNvSpPr>
          <p:nvPr/>
        </p:nvSpPr>
        <p:spPr bwMode="auto">
          <a:xfrm>
            <a:off x="5795963" y="5589588"/>
            <a:ext cx="3025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a:defRPr>
                <a:solidFill>
                  <a:schemeClr val="tx1"/>
                </a:solidFill>
                <a:latin typeface="Arial" panose="020B0604020202020204" pitchFamily="34" charset="0"/>
                <a:cs typeface="Arial" panose="020B0604020202020204" pitchFamily="34" charset="0"/>
              </a:defRPr>
            </a:lvl1pPr>
            <a:lvl2pPr defTabSz="1042988">
              <a:defRPr>
                <a:solidFill>
                  <a:schemeClr val="tx1"/>
                </a:solidFill>
                <a:latin typeface="Arial" panose="020B0604020202020204" pitchFamily="34" charset="0"/>
                <a:cs typeface="Arial" panose="020B0604020202020204" pitchFamily="34" charset="0"/>
              </a:defRPr>
            </a:lvl2pPr>
            <a:lvl3pPr defTabSz="1042988">
              <a:defRPr>
                <a:solidFill>
                  <a:schemeClr val="tx1"/>
                </a:solidFill>
                <a:latin typeface="Arial" panose="020B0604020202020204" pitchFamily="34" charset="0"/>
                <a:cs typeface="Arial" panose="020B0604020202020204" pitchFamily="34" charset="0"/>
              </a:defRPr>
            </a:lvl3pPr>
            <a:lvl4pPr defTabSz="1042988">
              <a:defRPr>
                <a:solidFill>
                  <a:schemeClr val="tx1"/>
                </a:solidFill>
                <a:latin typeface="Arial" panose="020B0604020202020204" pitchFamily="34" charset="0"/>
                <a:cs typeface="Arial" panose="020B0604020202020204" pitchFamily="34" charset="0"/>
              </a:defRPr>
            </a:lvl4pPr>
            <a:lvl5pPr defTabSz="1042988">
              <a:defRPr>
                <a:solidFill>
                  <a:schemeClr val="tx1"/>
                </a:solidFill>
                <a:latin typeface="Arial" panose="020B0604020202020204" pitchFamily="34" charset="0"/>
                <a:cs typeface="Arial" panose="020B0604020202020204" pitchFamily="34" charset="0"/>
              </a:defRPr>
            </a:lvl5pPr>
            <a:lvl6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spcBef>
                <a:spcPct val="50000"/>
              </a:spcBef>
            </a:pPr>
            <a:r>
              <a:rPr lang="en-GB" sz="1400" b="1">
                <a:solidFill>
                  <a:srgbClr val="000066"/>
                </a:solidFill>
              </a:rPr>
              <a:t>Signing of the new legislation</a:t>
            </a:r>
            <a:endParaRPr lang="en-US" altLang="zh-CN" sz="1400" b="1">
              <a:solidFill>
                <a:srgbClr val="000066"/>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title" idx="4294967295"/>
          </p:nvPr>
        </p:nvSpPr>
        <p:spPr>
          <a:xfrm>
            <a:off x="457200" y="274638"/>
            <a:ext cx="8229600" cy="1055687"/>
          </a:xfrm>
        </p:spPr>
        <p:txBody>
          <a:bodyPr/>
          <a:lstStyle/>
          <a:p>
            <a:r>
              <a:rPr lang="en-GB" sz="3200" b="1"/>
              <a:t>WHO FCTC Article 6</a:t>
            </a:r>
            <a:r>
              <a:rPr lang="en-GB" sz="3200">
                <a:solidFill>
                  <a:srgbClr val="FF0000"/>
                </a:solidFill>
              </a:rPr>
              <a:t> </a:t>
            </a:r>
            <a:r>
              <a:rPr lang="en-GB" sz="3200"/>
              <a:t/>
            </a:r>
            <a:br>
              <a:rPr lang="en-GB" sz="3200"/>
            </a:br>
            <a:r>
              <a:rPr lang="en-GB" sz="3200"/>
              <a:t>(</a:t>
            </a:r>
            <a:r>
              <a:rPr lang="en-GB" sz="3200">
                <a:solidFill>
                  <a:srgbClr val="FF0000"/>
                </a:solidFill>
              </a:rPr>
              <a:t>R</a:t>
            </a:r>
            <a:r>
              <a:rPr lang="en-GB" sz="3200"/>
              <a:t>aise Taxes on Tobacco)</a:t>
            </a:r>
            <a:endParaRPr lang="en-US" altLang="zh-CN" sz="3200">
              <a:ea typeface="宋体" panose="02010600030101010101" pitchFamily="2" charset="-122"/>
            </a:endParaRPr>
          </a:p>
        </p:txBody>
      </p:sp>
      <p:sp>
        <p:nvSpPr>
          <p:cNvPr id="319491" name="Rectangle 6"/>
          <p:cNvSpPr>
            <a:spLocks noChangeArrowheads="1"/>
          </p:cNvSpPr>
          <p:nvPr/>
        </p:nvSpPr>
        <p:spPr bwMode="auto">
          <a:xfrm>
            <a:off x="107950" y="1196975"/>
            <a:ext cx="8856663"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841375"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249363"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5735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65338"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22538"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9738"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36938"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94138"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10000"/>
              </a:lnSpc>
              <a:buFontTx/>
              <a:buNone/>
            </a:pPr>
            <a:r>
              <a:rPr lang="en-US" altLang="zh-CN" b="1">
                <a:ea typeface="宋体" panose="02010600030101010101" pitchFamily="2" charset="-122"/>
              </a:rPr>
              <a:t>Thailand increases tobacco taxes 					</a:t>
            </a:r>
            <a:r>
              <a:rPr lang="en-US" altLang="zh-CN" sz="2300">
                <a:ea typeface="宋体" panose="02010600030101010101" pitchFamily="2" charset="-122"/>
              </a:rPr>
              <a:t>Thailand levies an 80% </a:t>
            </a:r>
            <a:r>
              <a:rPr lang="en-US" altLang="zh-CN" sz="2300" i="1">
                <a:ea typeface="宋体" panose="02010600030101010101" pitchFamily="2" charset="-122"/>
              </a:rPr>
              <a:t>ad valorem</a:t>
            </a:r>
            <a:r>
              <a:rPr lang="en-US" altLang="zh-CN" sz="2300">
                <a:ea typeface="宋体" panose="02010600030101010101" pitchFamily="2" charset="-122"/>
              </a:rPr>
              <a:t> excise tax on all categories of cigarettes</a:t>
            </a:r>
          </a:p>
        </p:txBody>
      </p:sp>
      <p:pic>
        <p:nvPicPr>
          <p:cNvPr id="3194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708275"/>
            <a:ext cx="5832475"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Oval 2"/>
          <p:cNvSpPr>
            <a:spLocks noChangeArrowheads="1"/>
          </p:cNvSpPr>
          <p:nvPr/>
        </p:nvSpPr>
        <p:spPr bwMode="auto">
          <a:xfrm>
            <a:off x="1908175" y="1270000"/>
            <a:ext cx="4968875" cy="4751388"/>
          </a:xfrm>
          <a:prstGeom prst="ellipse">
            <a:avLst/>
          </a:prstGeom>
          <a:gradFill rotWithShape="1">
            <a:gsLst>
              <a:gs pos="0">
                <a:srgbClr val="008080">
                  <a:alpha val="30000"/>
                </a:srgbClr>
              </a:gs>
              <a:gs pos="100000">
                <a:srgbClr val="008080">
                  <a:gamma/>
                  <a:shade val="46275"/>
                  <a:invGamma/>
                  <a:alpha val="8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331779" name="Text Box 3"/>
          <p:cNvSpPr txBox="1">
            <a:spLocks noChangeArrowheads="1"/>
          </p:cNvSpPr>
          <p:nvPr/>
        </p:nvSpPr>
        <p:spPr bwMode="auto">
          <a:xfrm>
            <a:off x="250825" y="1773238"/>
            <a:ext cx="8497888"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endParaRPr lang="en-GB" altLang="zh-CN" sz="4000" b="1">
              <a:solidFill>
                <a:srgbClr val="0066FF"/>
              </a:solidFill>
              <a:ea typeface="굴림" pitchFamily="34" charset="-127"/>
            </a:endParaRPr>
          </a:p>
          <a:p>
            <a:pPr algn="ctr">
              <a:spcBef>
                <a:spcPct val="20000"/>
              </a:spcBef>
            </a:pPr>
            <a:r>
              <a:rPr lang="en-GB" altLang="ko-KR" sz="4000" b="1">
                <a:solidFill>
                  <a:srgbClr val="0066FF"/>
                </a:solidFill>
                <a:ea typeface="굴림" pitchFamily="34" charset="-127"/>
              </a:rPr>
              <a:t>Some thoughts on tobacco control</a:t>
            </a:r>
          </a:p>
          <a:p>
            <a:pPr>
              <a:spcBef>
                <a:spcPct val="20000"/>
              </a:spcBef>
              <a:buFontTx/>
              <a:buChar char="-"/>
            </a:pPr>
            <a:endParaRPr lang="en-US" altLang="ko-KR" sz="2000" b="1">
              <a:solidFill>
                <a:srgbClr val="FF0000"/>
              </a:solidFill>
              <a:ea typeface="굴림"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8050"/>
                                        </p:tgtEl>
                                        <p:attrNameLst>
                                          <p:attrName>style.visibility</p:attrName>
                                        </p:attrNameLst>
                                      </p:cBhvr>
                                      <p:to>
                                        <p:strVal val="visible"/>
                                      </p:to>
                                    </p:set>
                                    <p:animEffect transition="in" filter="fade">
                                      <p:cBhvr>
                                        <p:cTn id="7" dur="2000"/>
                                        <p:tgtEl>
                                          <p:spTgt spid="258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40" name="Rectangle 4"/>
          <p:cNvSpPr>
            <a:spLocks noGrp="1" noChangeArrowheads="1"/>
          </p:cNvSpPr>
          <p:nvPr>
            <p:ph/>
          </p:nvPr>
        </p:nvSpPr>
        <p:spPr/>
        <p:txBody>
          <a:bodyPr/>
          <a:lstStyle/>
          <a:p>
            <a:endParaRPr lang="zh-CN" altLang="zh-CN"/>
          </a:p>
        </p:txBody>
      </p:sp>
      <p:pic>
        <p:nvPicPr>
          <p:cNvPr id="347142" name="Picture 6" descr="einst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6038"/>
            <a:ext cx="8988425" cy="6742112"/>
          </a:xfrm>
          <a:prstGeom prst="rect">
            <a:avLst/>
          </a:prstGeom>
          <a:noFill/>
          <a:extLst>
            <a:ext uri="{909E8E84-426E-40DD-AFC4-6F175D3DCCD1}">
              <a14:hiddenFill xmlns:a14="http://schemas.microsoft.com/office/drawing/2010/main">
                <a:solidFill>
                  <a:srgbClr val="FFFFFF"/>
                </a:solidFill>
              </a14:hiddenFill>
            </a:ext>
          </a:extLst>
        </p:spPr>
      </p:pic>
      <p:sp>
        <p:nvSpPr>
          <p:cNvPr id="347144" name="Text Box 8"/>
          <p:cNvSpPr txBox="1">
            <a:spLocks noChangeArrowheads="1"/>
          </p:cNvSpPr>
          <p:nvPr/>
        </p:nvSpPr>
        <p:spPr bwMode="auto">
          <a:xfrm>
            <a:off x="4462463" y="4724400"/>
            <a:ext cx="4681537"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a:solidFill>
                  <a:schemeClr val="bg1"/>
                </a:solidFill>
                <a:ea typeface="宋体" panose="02010600030101010101" pitchFamily="2" charset="-122"/>
              </a:rPr>
              <a:t>“Setting an example is not the main means of influencing another, it is the only means.”  Albert Einstein.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33" name="Picture 9" descr="IMG_6823"/>
          <p:cNvPicPr>
            <a:picLocks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669925" y="274638"/>
            <a:ext cx="7802563" cy="5851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3834" name="Text Box 10"/>
          <p:cNvSpPr txBox="1">
            <a:spLocks noChangeArrowheads="1"/>
          </p:cNvSpPr>
          <p:nvPr/>
        </p:nvSpPr>
        <p:spPr bwMode="auto">
          <a:xfrm>
            <a:off x="611188" y="4724400"/>
            <a:ext cx="4319587"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solidFill>
                  <a:srgbClr val="FF0000"/>
                </a:solidFill>
              </a:rPr>
              <a:t>A little error may lead to a large discrepancy. </a:t>
            </a:r>
          </a:p>
          <a:p>
            <a:pPr>
              <a:spcBef>
                <a:spcPct val="50000"/>
              </a:spcBef>
            </a:pPr>
            <a:r>
              <a:rPr lang="en-GB" sz="2400" b="1">
                <a:solidFill>
                  <a:srgbClr val="FF0000"/>
                </a:solidFill>
              </a:rPr>
              <a:t>Cha zhi hao li, shi zhi qian li.</a:t>
            </a:r>
            <a:r>
              <a:rPr lang="en-GB"/>
              <a:t> </a:t>
            </a:r>
            <a:endParaRPr lang="en-US" altLang="zh-CN">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81" name="Picture 9" descr="IMG_6864"/>
          <p:cNvPicPr>
            <a:picLocks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669925" y="274638"/>
            <a:ext cx="7802563" cy="5851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5882" name="Text Box 10"/>
          <p:cNvSpPr txBox="1">
            <a:spLocks noChangeArrowheads="1"/>
          </p:cNvSpPr>
          <p:nvPr/>
        </p:nvSpPr>
        <p:spPr bwMode="auto">
          <a:xfrm>
            <a:off x="755650" y="404813"/>
            <a:ext cx="7632700" cy="1004887"/>
          </a:xfrm>
          <a:prstGeom prst="rect">
            <a:avLst/>
          </a:prstGeom>
          <a:solidFill>
            <a:schemeClr val="tx2">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a:solidFill>
                  <a:schemeClr val="bg1"/>
                </a:solidFill>
              </a:rPr>
              <a:t>Keep the goal in sight while tackling daily tasks</a:t>
            </a:r>
          </a:p>
          <a:p>
            <a:pPr algn="ctr">
              <a:spcBef>
                <a:spcPct val="50000"/>
              </a:spcBef>
            </a:pPr>
            <a:r>
              <a:rPr lang="en-GB" sz="2400" b="1">
                <a:solidFill>
                  <a:schemeClr val="bg1"/>
                </a:solidFill>
              </a:rPr>
              <a:t>Da chu zhuoyan, xiao chu zhuoshou.</a:t>
            </a:r>
            <a:endParaRPr lang="en-US" altLang="zh-CN" sz="2400" b="1">
              <a:solidFill>
                <a:schemeClr val="bg1"/>
              </a:solidFill>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8" name="Picture 2" descr="IMG_5014"/>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856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6659" name="Text Box 3"/>
          <p:cNvSpPr txBox="1">
            <a:spLocks noChangeArrowheads="1"/>
          </p:cNvSpPr>
          <p:nvPr/>
        </p:nvSpPr>
        <p:spPr bwMode="auto">
          <a:xfrm>
            <a:off x="1258888" y="3716338"/>
            <a:ext cx="6842125" cy="183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a:defRPr>
                <a:solidFill>
                  <a:schemeClr val="tx1"/>
                </a:solidFill>
                <a:latin typeface="Arial" panose="020B0604020202020204" pitchFamily="34" charset="0"/>
                <a:cs typeface="Arial" panose="020B0604020202020204" pitchFamily="34" charset="0"/>
              </a:defRPr>
            </a:lvl1pPr>
            <a:lvl2pPr defTabSz="1042988">
              <a:defRPr>
                <a:solidFill>
                  <a:schemeClr val="tx1"/>
                </a:solidFill>
                <a:latin typeface="Arial" panose="020B0604020202020204" pitchFamily="34" charset="0"/>
                <a:cs typeface="Arial" panose="020B0604020202020204" pitchFamily="34" charset="0"/>
              </a:defRPr>
            </a:lvl2pPr>
            <a:lvl3pPr defTabSz="1042988">
              <a:defRPr>
                <a:solidFill>
                  <a:schemeClr val="tx1"/>
                </a:solidFill>
                <a:latin typeface="Arial" panose="020B0604020202020204" pitchFamily="34" charset="0"/>
                <a:cs typeface="Arial" panose="020B0604020202020204" pitchFamily="34" charset="0"/>
              </a:defRPr>
            </a:lvl3pPr>
            <a:lvl4pPr defTabSz="1042988">
              <a:defRPr>
                <a:solidFill>
                  <a:schemeClr val="tx1"/>
                </a:solidFill>
                <a:latin typeface="Arial" panose="020B0604020202020204" pitchFamily="34" charset="0"/>
                <a:cs typeface="Arial" panose="020B0604020202020204" pitchFamily="34" charset="0"/>
              </a:defRPr>
            </a:lvl4pPr>
            <a:lvl5pPr defTabSz="1042988">
              <a:defRPr>
                <a:solidFill>
                  <a:schemeClr val="tx1"/>
                </a:solidFill>
                <a:latin typeface="Arial" panose="020B0604020202020204" pitchFamily="34" charset="0"/>
                <a:cs typeface="Arial" panose="020B0604020202020204" pitchFamily="34" charset="0"/>
              </a:defRPr>
            </a:lvl5pPr>
            <a:lvl6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spcBef>
                <a:spcPct val="50000"/>
              </a:spcBef>
            </a:pPr>
            <a:r>
              <a:rPr lang="en-US" altLang="zh-CN" sz="2800" b="1">
                <a:solidFill>
                  <a:schemeClr val="bg1"/>
                </a:solidFill>
                <a:ea typeface="宋体" panose="02010600030101010101" pitchFamily="2" charset="-122"/>
              </a:rPr>
              <a:t>When people are of one mind and heart, they can move Mount Tai </a:t>
            </a:r>
          </a:p>
          <a:p>
            <a:pPr rtl="1">
              <a:spcBef>
                <a:spcPct val="50000"/>
              </a:spcBef>
            </a:pPr>
            <a:r>
              <a:rPr lang="en-US" altLang="zh-CN" sz="2800" b="1">
                <a:solidFill>
                  <a:schemeClr val="bg1"/>
                </a:solidFill>
                <a:ea typeface="宋体" panose="02010600030101010101" pitchFamily="2" charset="-122"/>
              </a:rPr>
              <a:t>Renxin qi, Tai Shan yi</a:t>
            </a:r>
            <a:r>
              <a:rPr lang="en-US" altLang="zh-CN" sz="2800" b="1">
                <a:solidFill>
                  <a:srgbClr val="000066"/>
                </a:solidFill>
                <a:ea typeface="宋体" panose="02010600030101010101" pitchFamily="2" charset="-122"/>
              </a:rPr>
              <a:t> </a:t>
            </a:r>
            <a:r>
              <a:rPr lang="en-US" altLang="zh-CN" sz="3900" b="1">
                <a:solidFill>
                  <a:srgbClr val="000066"/>
                </a:solidFill>
                <a:ea typeface="宋体" panose="02010600030101010101" pitchFamily="2" charset="-122"/>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r>
              <a:rPr lang="en-GB" sz="3200" b="1"/>
              <a:t>World Economic Forum</a:t>
            </a:r>
            <a:br>
              <a:rPr lang="en-GB" sz="3200" b="1"/>
            </a:br>
            <a:r>
              <a:rPr lang="en-GB" sz="3200" b="1"/>
              <a:t>Global Economic Risks Landscape 2009</a:t>
            </a:r>
            <a:endParaRPr lang="en-US" altLang="zh-CN" sz="3200" b="1">
              <a:ea typeface="宋体" panose="02010600030101010101" pitchFamily="2" charset="-122"/>
            </a:endParaRPr>
          </a:p>
        </p:txBody>
      </p:sp>
      <p:pic>
        <p:nvPicPr>
          <p:cNvPr id="33075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28825" y="1600200"/>
            <a:ext cx="5086350" cy="4525963"/>
          </a:xfrm>
        </p:spPr>
      </p:pic>
      <p:sp>
        <p:nvSpPr>
          <p:cNvPr id="330756" name="Text Box 4"/>
          <p:cNvSpPr txBox="1">
            <a:spLocks noChangeArrowheads="1"/>
          </p:cNvSpPr>
          <p:nvPr/>
        </p:nvSpPr>
        <p:spPr bwMode="auto">
          <a:xfrm>
            <a:off x="250825" y="2565400"/>
            <a:ext cx="172878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t>Severity of Economic Loss</a:t>
            </a:r>
            <a:endParaRPr lang="en-US" altLang="zh-CN" sz="2400" b="1">
              <a:ea typeface="宋体" panose="02010600030101010101" pitchFamily="2" charset="-122"/>
            </a:endParaRPr>
          </a:p>
        </p:txBody>
      </p:sp>
      <p:sp>
        <p:nvSpPr>
          <p:cNvPr id="330757" name="Text Box 5"/>
          <p:cNvSpPr txBox="1">
            <a:spLocks noChangeArrowheads="1"/>
          </p:cNvSpPr>
          <p:nvPr/>
        </p:nvSpPr>
        <p:spPr bwMode="auto">
          <a:xfrm>
            <a:off x="5651500" y="4797425"/>
            <a:ext cx="432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t>Likelihood</a:t>
            </a:r>
            <a:endParaRPr lang="en-US" altLang="zh-CN" sz="2400" b="1">
              <a:ea typeface="宋体" panose="02010600030101010101" pitchFamily="2" charset="-122"/>
            </a:endParaRPr>
          </a:p>
        </p:txBody>
      </p:sp>
      <p:sp>
        <p:nvSpPr>
          <p:cNvPr id="330758" name="Line 6"/>
          <p:cNvSpPr>
            <a:spLocks noChangeShapeType="1"/>
          </p:cNvSpPr>
          <p:nvPr/>
        </p:nvSpPr>
        <p:spPr bwMode="auto">
          <a:xfrm flipH="1">
            <a:off x="4716463" y="2492375"/>
            <a:ext cx="1979612" cy="2159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0759" name="Text Box 7"/>
          <p:cNvSpPr txBox="1">
            <a:spLocks noChangeArrowheads="1"/>
          </p:cNvSpPr>
          <p:nvPr/>
        </p:nvSpPr>
        <p:spPr bwMode="auto">
          <a:xfrm>
            <a:off x="6732588" y="2060575"/>
            <a:ext cx="1584325" cy="147637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b="1">
                <a:solidFill>
                  <a:srgbClr val="FF0000"/>
                </a:solidFill>
              </a:rPr>
              <a:t>Chronic disease: </a:t>
            </a:r>
          </a:p>
          <a:p>
            <a:pPr>
              <a:spcBef>
                <a:spcPct val="50000"/>
              </a:spcBef>
            </a:pPr>
            <a:r>
              <a:rPr lang="en-GB" b="1">
                <a:solidFill>
                  <a:srgbClr val="FF0000"/>
                </a:solidFill>
              </a:rPr>
              <a:t>#4: severity</a:t>
            </a:r>
          </a:p>
          <a:p>
            <a:pPr>
              <a:spcBef>
                <a:spcPct val="50000"/>
              </a:spcBef>
            </a:pPr>
            <a:r>
              <a:rPr lang="en-GB" b="1">
                <a:solidFill>
                  <a:srgbClr val="FF0000"/>
                </a:solidFill>
              </a:rPr>
              <a:t>#3 likelihood</a:t>
            </a:r>
            <a:endParaRPr lang="en-US" altLang="zh-CN" b="1">
              <a:solidFill>
                <a:srgbClr val="FF0000"/>
              </a:solidFill>
              <a:ea typeface="宋体" panose="02010600030101010101" pitchFamily="2" charset="-122"/>
            </a:endParaRPr>
          </a:p>
        </p:txBody>
      </p:sp>
      <p:sp>
        <p:nvSpPr>
          <p:cNvPr id="330760" name="Line 8"/>
          <p:cNvSpPr>
            <a:spLocks noChangeShapeType="1"/>
          </p:cNvSpPr>
          <p:nvPr/>
        </p:nvSpPr>
        <p:spPr bwMode="auto">
          <a:xfrm flipH="1">
            <a:off x="5148263" y="1773238"/>
            <a:ext cx="1008062"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0761" name="Text Box 9"/>
          <p:cNvSpPr txBox="1">
            <a:spLocks noChangeArrowheads="1"/>
          </p:cNvSpPr>
          <p:nvPr/>
        </p:nvSpPr>
        <p:spPr bwMode="auto">
          <a:xfrm>
            <a:off x="6227763" y="1557338"/>
            <a:ext cx="2447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Asset price collapse</a:t>
            </a:r>
            <a:endParaRPr lang="en-US" altLang="zh-CN">
              <a:ea typeface="宋体" panose="02010600030101010101" pitchFamily="2" charset="-122"/>
            </a:endParaRPr>
          </a:p>
        </p:txBody>
      </p:sp>
      <p:sp>
        <p:nvSpPr>
          <p:cNvPr id="330762" name="Line 10"/>
          <p:cNvSpPr>
            <a:spLocks noChangeShapeType="1"/>
          </p:cNvSpPr>
          <p:nvPr/>
        </p:nvSpPr>
        <p:spPr bwMode="auto">
          <a:xfrm flipH="1" flipV="1">
            <a:off x="5076825" y="3068638"/>
            <a:ext cx="1871663"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0763" name="Text Box 11"/>
          <p:cNvSpPr txBox="1">
            <a:spLocks noChangeArrowheads="1"/>
          </p:cNvSpPr>
          <p:nvPr/>
        </p:nvSpPr>
        <p:spPr bwMode="auto">
          <a:xfrm>
            <a:off x="6948488" y="3860800"/>
            <a:ext cx="1979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Slowing Chinese Economy</a:t>
            </a:r>
            <a:endParaRPr lang="en-US" altLang="zh-CN">
              <a:ea typeface="宋体" panose="02010600030101010101" pitchFamily="2" charset="-122"/>
            </a:endParaRPr>
          </a:p>
        </p:txBody>
      </p:sp>
      <p:sp>
        <p:nvSpPr>
          <p:cNvPr id="330764" name="Line 12"/>
          <p:cNvSpPr>
            <a:spLocks noChangeShapeType="1"/>
          </p:cNvSpPr>
          <p:nvPr/>
        </p:nvSpPr>
        <p:spPr bwMode="auto">
          <a:xfrm>
            <a:off x="2987675" y="1989138"/>
            <a:ext cx="28892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0765" name="Text Box 13"/>
          <p:cNvSpPr txBox="1">
            <a:spLocks noChangeArrowheads="1"/>
          </p:cNvSpPr>
          <p:nvPr/>
        </p:nvSpPr>
        <p:spPr bwMode="auto">
          <a:xfrm>
            <a:off x="2555875" y="1412875"/>
            <a:ext cx="1584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Oil and gas price spike</a:t>
            </a:r>
            <a:endParaRPr lang="en-US" altLang="zh-CN">
              <a:ea typeface="宋体" panose="02010600030101010101" pitchFamily="2" charset="-122"/>
            </a:endParaRPr>
          </a:p>
        </p:txBody>
      </p:sp>
      <p:sp>
        <p:nvSpPr>
          <p:cNvPr id="330766" name="Line 14"/>
          <p:cNvSpPr>
            <a:spLocks noChangeShapeType="1"/>
          </p:cNvSpPr>
          <p:nvPr/>
        </p:nvSpPr>
        <p:spPr bwMode="auto">
          <a:xfrm flipH="1" flipV="1">
            <a:off x="4427538" y="2924175"/>
            <a:ext cx="720725"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0767" name="Text Box 15"/>
          <p:cNvSpPr txBox="1">
            <a:spLocks noChangeArrowheads="1"/>
          </p:cNvSpPr>
          <p:nvPr/>
        </p:nvSpPr>
        <p:spPr bwMode="auto">
          <a:xfrm>
            <a:off x="4932363" y="3860800"/>
            <a:ext cx="10810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Fiscal crisis</a:t>
            </a:r>
            <a:endParaRPr lang="en-US" altLang="zh-CN">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879475" y="274638"/>
            <a:ext cx="7405688" cy="1055687"/>
          </a:xfrm>
        </p:spPr>
        <p:txBody>
          <a:bodyPr/>
          <a:lstStyle/>
          <a:p>
            <a:r>
              <a:rPr lang="en-GB"/>
              <a:t>Global Mortality comparisons</a:t>
            </a:r>
            <a:endParaRPr lang="en-US" altLang="zh-CN">
              <a:ea typeface="宋体" panose="02010600030101010101" pitchFamily="2" charset="-122"/>
            </a:endParaRPr>
          </a:p>
        </p:txBody>
      </p:sp>
      <p:graphicFrame>
        <p:nvGraphicFramePr>
          <p:cNvPr id="280605" name="Group 29"/>
          <p:cNvGraphicFramePr>
            <a:graphicFrameLocks noGrp="1"/>
          </p:cNvGraphicFramePr>
          <p:nvPr>
            <p:ph idx="1"/>
          </p:nvPr>
        </p:nvGraphicFramePr>
        <p:xfrm>
          <a:off x="395288" y="1557338"/>
          <a:ext cx="8424862" cy="5184775"/>
        </p:xfrm>
        <a:graphic>
          <a:graphicData uri="http://schemas.openxmlformats.org/drawingml/2006/table">
            <a:tbl>
              <a:tblPr/>
              <a:tblGrid>
                <a:gridCol w="4772025"/>
                <a:gridCol w="3652837"/>
              </a:tblGrid>
              <a:tr h="6048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Event</a:t>
                      </a:r>
                      <a:endParaRPr kumimoji="0" lang="en-US" altLang="zh-CN" sz="3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rgbClr val="D9F1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Deaths</a:t>
                      </a: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rgbClr val="D9F1FF"/>
                    </a:solidFill>
                  </a:tcPr>
                </a:tc>
              </a:tr>
              <a:tr h="13446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Tobacco epidemic</a:t>
                      </a:r>
                      <a:endPar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 million in 20</a:t>
                      </a:r>
                      <a:r>
                        <a:rPr kumimoji="0" lang="en-GB" sz="2400" b="1" i="0" u="none" strike="noStrike" cap="none" normalizeH="0" baseline="30000" smtClean="0">
                          <a:ln>
                            <a:noFill/>
                          </a:ln>
                          <a:solidFill>
                            <a:schemeClr val="tx1"/>
                          </a:solidFill>
                          <a:effectLst/>
                          <a:latin typeface="Arial" panose="020B0604020202020204" pitchFamily="34" charset="0"/>
                          <a:cs typeface="Arial" panose="020B0604020202020204" pitchFamily="34" charset="0"/>
                        </a:rPr>
                        <a:t>th</a:t>
                      </a:r>
                      <a:r>
                        <a:rPr kumimoji="0" lang="en-GB"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 century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r>
              <a:tr h="5556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World War II</a:t>
                      </a: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50 million</a:t>
                      </a: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r>
              <a:tr h="5556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1918 Flu Pandemic</a:t>
                      </a: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20-50 million</a:t>
                      </a: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r>
              <a:tr h="554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World War I</a:t>
                      </a: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15 million</a:t>
                      </a: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r>
              <a:tr h="6143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Ebola</a:t>
                      </a: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1000 - 2000</a:t>
                      </a: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r>
              <a:tr h="9556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SARS</a:t>
                      </a: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&lt;800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(Around 8000 cases)</a:t>
                      </a: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Line 2"/>
          <p:cNvSpPr>
            <a:spLocks noChangeShapeType="1"/>
          </p:cNvSpPr>
          <p:nvPr/>
        </p:nvSpPr>
        <p:spPr bwMode="auto">
          <a:xfrm flipH="1">
            <a:off x="417513" y="1828800"/>
            <a:ext cx="5797550" cy="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03" name="Line 3"/>
          <p:cNvSpPr>
            <a:spLocks noChangeShapeType="1"/>
          </p:cNvSpPr>
          <p:nvPr/>
        </p:nvSpPr>
        <p:spPr bwMode="auto">
          <a:xfrm flipH="1">
            <a:off x="392113" y="4186238"/>
            <a:ext cx="5797550" cy="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04" name="Line 4"/>
          <p:cNvSpPr>
            <a:spLocks noChangeShapeType="1"/>
          </p:cNvSpPr>
          <p:nvPr/>
        </p:nvSpPr>
        <p:spPr bwMode="auto">
          <a:xfrm flipH="1">
            <a:off x="392113" y="2959100"/>
            <a:ext cx="5797550" cy="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05" name="Freeform 5"/>
          <p:cNvSpPr>
            <a:spLocks/>
          </p:cNvSpPr>
          <p:nvPr/>
        </p:nvSpPr>
        <p:spPr bwMode="auto">
          <a:xfrm>
            <a:off x="4572000" y="1752600"/>
            <a:ext cx="619125" cy="3625850"/>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06" name="Freeform 6"/>
          <p:cNvSpPr>
            <a:spLocks/>
          </p:cNvSpPr>
          <p:nvPr/>
        </p:nvSpPr>
        <p:spPr bwMode="auto">
          <a:xfrm>
            <a:off x="5495925" y="1516063"/>
            <a:ext cx="619125" cy="3898900"/>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07" name="Freeform 7"/>
          <p:cNvSpPr>
            <a:spLocks/>
          </p:cNvSpPr>
          <p:nvPr/>
        </p:nvSpPr>
        <p:spPr bwMode="auto">
          <a:xfrm>
            <a:off x="885825" y="2001838"/>
            <a:ext cx="582613" cy="3413125"/>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08" name="Text Box 8"/>
          <p:cNvSpPr txBox="1">
            <a:spLocks noChangeArrowheads="1"/>
          </p:cNvSpPr>
          <p:nvPr/>
        </p:nvSpPr>
        <p:spPr bwMode="auto">
          <a:xfrm>
            <a:off x="323850" y="260350"/>
            <a:ext cx="8402638" cy="88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8850">
              <a:defRPr>
                <a:solidFill>
                  <a:schemeClr val="tx1"/>
                </a:solidFill>
                <a:latin typeface="Arial" panose="020B0604020202020204" pitchFamily="34" charset="0"/>
                <a:cs typeface="Arial" panose="020B0604020202020204" pitchFamily="34" charset="0"/>
              </a:defRPr>
            </a:lvl1pPr>
            <a:lvl2pPr marL="477838" defTabSz="958850">
              <a:defRPr>
                <a:solidFill>
                  <a:schemeClr val="tx1"/>
                </a:solidFill>
                <a:latin typeface="Arial" panose="020B0604020202020204" pitchFamily="34" charset="0"/>
                <a:cs typeface="Arial" panose="020B0604020202020204" pitchFamily="34" charset="0"/>
              </a:defRPr>
            </a:lvl2pPr>
            <a:lvl3pPr marL="958850" defTabSz="958850">
              <a:defRPr>
                <a:solidFill>
                  <a:schemeClr val="tx1"/>
                </a:solidFill>
                <a:latin typeface="Arial" panose="020B0604020202020204" pitchFamily="34" charset="0"/>
                <a:cs typeface="Arial" panose="020B0604020202020204" pitchFamily="34" charset="0"/>
              </a:defRPr>
            </a:lvl3pPr>
            <a:lvl4pPr marL="1436688" defTabSz="958850">
              <a:defRPr>
                <a:solidFill>
                  <a:schemeClr val="tx1"/>
                </a:solidFill>
                <a:latin typeface="Arial" panose="020B0604020202020204" pitchFamily="34" charset="0"/>
                <a:cs typeface="Arial" panose="020B0604020202020204" pitchFamily="34" charset="0"/>
              </a:defRPr>
            </a:lvl4pPr>
            <a:lvl5pPr marL="1916113" defTabSz="958850">
              <a:defRPr>
                <a:solidFill>
                  <a:schemeClr val="tx1"/>
                </a:solidFill>
                <a:latin typeface="Arial" panose="020B0604020202020204" pitchFamily="34" charset="0"/>
                <a:cs typeface="Arial" panose="020B0604020202020204" pitchFamily="34" charset="0"/>
              </a:defRPr>
            </a:lvl5pPr>
            <a:lvl6pPr marL="23733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8305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877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7449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GB" sz="3200" b="1">
                <a:solidFill>
                  <a:srgbClr val="000066"/>
                </a:solidFill>
                <a:ea typeface="MS PGothic" panose="020B0600070205080204" pitchFamily="34" charset="-128"/>
              </a:rPr>
              <a:t>NCD epidemic: China part of Global Trend</a:t>
            </a:r>
            <a:r>
              <a:rPr lang="en-GB" sz="2700" b="1"/>
              <a:t> </a:t>
            </a:r>
          </a:p>
          <a:p>
            <a:pPr algn="ctr" eaLnBrk="0" hangingPunct="0"/>
            <a:r>
              <a:rPr lang="en-GB" sz="2000" b="1"/>
              <a:t>80% of deaths and 70% of disability-adjusted life-years lost in China</a:t>
            </a:r>
          </a:p>
        </p:txBody>
      </p:sp>
      <p:sp>
        <p:nvSpPr>
          <p:cNvPr id="281609" name="Text Box 9"/>
          <p:cNvSpPr txBox="1">
            <a:spLocks noChangeArrowheads="1"/>
          </p:cNvSpPr>
          <p:nvPr/>
        </p:nvSpPr>
        <p:spPr bwMode="auto">
          <a:xfrm>
            <a:off x="709613" y="5427663"/>
            <a:ext cx="617537"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56" tIns="43727" rIns="87456" bIns="43727">
            <a:spAutoFit/>
          </a:bodyPr>
          <a:lstStyle>
            <a:lvl1pPr defTabSz="874713">
              <a:defRPr>
                <a:solidFill>
                  <a:schemeClr val="tx1"/>
                </a:solidFill>
                <a:latin typeface="Arial" panose="020B0604020202020204" pitchFamily="34" charset="0"/>
                <a:cs typeface="Arial" panose="020B0604020202020204" pitchFamily="34" charset="0"/>
              </a:defRPr>
            </a:lvl1pPr>
            <a:lvl2pPr marL="436563" defTabSz="874713">
              <a:defRPr>
                <a:solidFill>
                  <a:schemeClr val="tx1"/>
                </a:solidFill>
                <a:latin typeface="Arial" panose="020B0604020202020204" pitchFamily="34" charset="0"/>
                <a:cs typeface="Arial" panose="020B0604020202020204" pitchFamily="34" charset="0"/>
              </a:defRPr>
            </a:lvl2pPr>
            <a:lvl3pPr marL="874713" defTabSz="874713">
              <a:defRPr>
                <a:solidFill>
                  <a:schemeClr val="tx1"/>
                </a:solidFill>
                <a:latin typeface="Arial" panose="020B0604020202020204" pitchFamily="34" charset="0"/>
                <a:cs typeface="Arial" panose="020B0604020202020204" pitchFamily="34" charset="0"/>
              </a:defRPr>
            </a:lvl3pPr>
            <a:lvl4pPr marL="1311275" defTabSz="874713">
              <a:defRPr>
                <a:solidFill>
                  <a:schemeClr val="tx1"/>
                </a:solidFill>
                <a:latin typeface="Arial" panose="020B0604020202020204" pitchFamily="34" charset="0"/>
                <a:cs typeface="Arial" panose="020B0604020202020204" pitchFamily="34" charset="0"/>
              </a:defRPr>
            </a:lvl4pPr>
            <a:lvl5pPr marL="1749425" defTabSz="874713">
              <a:defRPr>
                <a:solidFill>
                  <a:schemeClr val="tx1"/>
                </a:solidFill>
                <a:latin typeface="Arial" panose="020B0604020202020204" pitchFamily="34" charset="0"/>
                <a:cs typeface="Arial" panose="020B0604020202020204" pitchFamily="34" charset="0"/>
              </a:defRPr>
            </a:lvl5pPr>
            <a:lvl6pPr marL="22066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6638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1210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5782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GB" sz="1700" b="1"/>
              <a:t>AFR</a:t>
            </a:r>
          </a:p>
        </p:txBody>
      </p:sp>
      <p:sp>
        <p:nvSpPr>
          <p:cNvPr id="281610" name="Text Box 10"/>
          <p:cNvSpPr txBox="1">
            <a:spLocks noChangeArrowheads="1"/>
          </p:cNvSpPr>
          <p:nvPr/>
        </p:nvSpPr>
        <p:spPr bwMode="auto">
          <a:xfrm>
            <a:off x="1584325" y="5426075"/>
            <a:ext cx="6540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56" tIns="43727" rIns="87456" bIns="43727">
            <a:spAutoFit/>
          </a:bodyPr>
          <a:lstStyle>
            <a:lvl1pPr defTabSz="874713">
              <a:defRPr>
                <a:solidFill>
                  <a:schemeClr val="tx1"/>
                </a:solidFill>
                <a:latin typeface="Arial" panose="020B0604020202020204" pitchFamily="34" charset="0"/>
                <a:cs typeface="Arial" panose="020B0604020202020204" pitchFamily="34" charset="0"/>
              </a:defRPr>
            </a:lvl1pPr>
            <a:lvl2pPr marL="436563" defTabSz="874713">
              <a:defRPr>
                <a:solidFill>
                  <a:schemeClr val="tx1"/>
                </a:solidFill>
                <a:latin typeface="Arial" panose="020B0604020202020204" pitchFamily="34" charset="0"/>
                <a:cs typeface="Arial" panose="020B0604020202020204" pitchFamily="34" charset="0"/>
              </a:defRPr>
            </a:lvl2pPr>
            <a:lvl3pPr marL="874713" defTabSz="874713">
              <a:defRPr>
                <a:solidFill>
                  <a:schemeClr val="tx1"/>
                </a:solidFill>
                <a:latin typeface="Arial" panose="020B0604020202020204" pitchFamily="34" charset="0"/>
                <a:cs typeface="Arial" panose="020B0604020202020204" pitchFamily="34" charset="0"/>
              </a:defRPr>
            </a:lvl3pPr>
            <a:lvl4pPr marL="1311275" defTabSz="874713">
              <a:defRPr>
                <a:solidFill>
                  <a:schemeClr val="tx1"/>
                </a:solidFill>
                <a:latin typeface="Arial" panose="020B0604020202020204" pitchFamily="34" charset="0"/>
                <a:cs typeface="Arial" panose="020B0604020202020204" pitchFamily="34" charset="0"/>
              </a:defRPr>
            </a:lvl4pPr>
            <a:lvl5pPr marL="1749425" defTabSz="874713">
              <a:defRPr>
                <a:solidFill>
                  <a:schemeClr val="tx1"/>
                </a:solidFill>
                <a:latin typeface="Arial" panose="020B0604020202020204" pitchFamily="34" charset="0"/>
                <a:cs typeface="Arial" panose="020B0604020202020204" pitchFamily="34" charset="0"/>
              </a:defRPr>
            </a:lvl5pPr>
            <a:lvl6pPr marL="22066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6638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1210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5782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GB" sz="1700" b="1"/>
              <a:t>EMR</a:t>
            </a:r>
          </a:p>
        </p:txBody>
      </p:sp>
      <p:sp>
        <p:nvSpPr>
          <p:cNvPr id="281611" name="Text Box 11"/>
          <p:cNvSpPr txBox="1">
            <a:spLocks noChangeArrowheads="1"/>
          </p:cNvSpPr>
          <p:nvPr/>
        </p:nvSpPr>
        <p:spPr bwMode="auto">
          <a:xfrm>
            <a:off x="5326063" y="5426075"/>
            <a:ext cx="630237"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56" tIns="43727" rIns="87456" bIns="43727">
            <a:spAutoFit/>
          </a:bodyPr>
          <a:lstStyle>
            <a:lvl1pPr defTabSz="874713">
              <a:defRPr>
                <a:solidFill>
                  <a:schemeClr val="tx1"/>
                </a:solidFill>
                <a:latin typeface="Arial" panose="020B0604020202020204" pitchFamily="34" charset="0"/>
                <a:cs typeface="Arial" panose="020B0604020202020204" pitchFamily="34" charset="0"/>
              </a:defRPr>
            </a:lvl1pPr>
            <a:lvl2pPr marL="436563" defTabSz="874713">
              <a:defRPr>
                <a:solidFill>
                  <a:schemeClr val="tx1"/>
                </a:solidFill>
                <a:latin typeface="Arial" panose="020B0604020202020204" pitchFamily="34" charset="0"/>
                <a:cs typeface="Arial" panose="020B0604020202020204" pitchFamily="34" charset="0"/>
              </a:defRPr>
            </a:lvl2pPr>
            <a:lvl3pPr marL="874713" defTabSz="874713">
              <a:defRPr>
                <a:solidFill>
                  <a:schemeClr val="tx1"/>
                </a:solidFill>
                <a:latin typeface="Arial" panose="020B0604020202020204" pitchFamily="34" charset="0"/>
                <a:cs typeface="Arial" panose="020B0604020202020204" pitchFamily="34" charset="0"/>
              </a:defRPr>
            </a:lvl3pPr>
            <a:lvl4pPr marL="1311275" defTabSz="874713">
              <a:defRPr>
                <a:solidFill>
                  <a:schemeClr val="tx1"/>
                </a:solidFill>
                <a:latin typeface="Arial" panose="020B0604020202020204" pitchFamily="34" charset="0"/>
                <a:cs typeface="Arial" panose="020B0604020202020204" pitchFamily="34" charset="0"/>
              </a:defRPr>
            </a:lvl4pPr>
            <a:lvl5pPr marL="1749425" defTabSz="874713">
              <a:defRPr>
                <a:solidFill>
                  <a:schemeClr val="tx1"/>
                </a:solidFill>
                <a:latin typeface="Arial" panose="020B0604020202020204" pitchFamily="34" charset="0"/>
                <a:cs typeface="Arial" panose="020B0604020202020204" pitchFamily="34" charset="0"/>
              </a:defRPr>
            </a:lvl5pPr>
            <a:lvl6pPr marL="22066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6638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1210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5782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GB" sz="1700" b="1"/>
              <a:t>EUR</a:t>
            </a:r>
          </a:p>
        </p:txBody>
      </p:sp>
      <p:sp>
        <p:nvSpPr>
          <p:cNvPr id="281612" name="Text Box 12"/>
          <p:cNvSpPr txBox="1">
            <a:spLocks noChangeArrowheads="1"/>
          </p:cNvSpPr>
          <p:nvPr/>
        </p:nvSpPr>
        <p:spPr bwMode="auto">
          <a:xfrm>
            <a:off x="2392363" y="5426075"/>
            <a:ext cx="7747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56" tIns="43727" rIns="87456" bIns="43727">
            <a:spAutoFit/>
          </a:bodyPr>
          <a:lstStyle>
            <a:lvl1pPr defTabSz="874713">
              <a:defRPr>
                <a:solidFill>
                  <a:schemeClr val="tx1"/>
                </a:solidFill>
                <a:latin typeface="Arial" panose="020B0604020202020204" pitchFamily="34" charset="0"/>
                <a:cs typeface="Arial" panose="020B0604020202020204" pitchFamily="34" charset="0"/>
              </a:defRPr>
            </a:lvl1pPr>
            <a:lvl2pPr marL="436563" defTabSz="874713">
              <a:defRPr>
                <a:solidFill>
                  <a:schemeClr val="tx1"/>
                </a:solidFill>
                <a:latin typeface="Arial" panose="020B0604020202020204" pitchFamily="34" charset="0"/>
                <a:cs typeface="Arial" panose="020B0604020202020204" pitchFamily="34" charset="0"/>
              </a:defRPr>
            </a:lvl2pPr>
            <a:lvl3pPr marL="874713" defTabSz="874713">
              <a:defRPr>
                <a:solidFill>
                  <a:schemeClr val="tx1"/>
                </a:solidFill>
                <a:latin typeface="Arial" panose="020B0604020202020204" pitchFamily="34" charset="0"/>
                <a:cs typeface="Arial" panose="020B0604020202020204" pitchFamily="34" charset="0"/>
              </a:defRPr>
            </a:lvl3pPr>
            <a:lvl4pPr marL="1311275" defTabSz="874713">
              <a:defRPr>
                <a:solidFill>
                  <a:schemeClr val="tx1"/>
                </a:solidFill>
                <a:latin typeface="Arial" panose="020B0604020202020204" pitchFamily="34" charset="0"/>
                <a:cs typeface="Arial" panose="020B0604020202020204" pitchFamily="34" charset="0"/>
              </a:defRPr>
            </a:lvl4pPr>
            <a:lvl5pPr marL="1749425" defTabSz="874713">
              <a:defRPr>
                <a:solidFill>
                  <a:schemeClr val="tx1"/>
                </a:solidFill>
                <a:latin typeface="Arial" panose="020B0604020202020204" pitchFamily="34" charset="0"/>
                <a:cs typeface="Arial" panose="020B0604020202020204" pitchFamily="34" charset="0"/>
              </a:defRPr>
            </a:lvl5pPr>
            <a:lvl6pPr marL="22066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6638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1210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5782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GB" sz="1700" b="1"/>
              <a:t>SEAR</a:t>
            </a:r>
          </a:p>
        </p:txBody>
      </p:sp>
      <p:sp>
        <p:nvSpPr>
          <p:cNvPr id="281613" name="Text Box 13"/>
          <p:cNvSpPr txBox="1">
            <a:spLocks noChangeArrowheads="1"/>
          </p:cNvSpPr>
          <p:nvPr/>
        </p:nvSpPr>
        <p:spPr bwMode="auto">
          <a:xfrm>
            <a:off x="3419475" y="5426075"/>
            <a:ext cx="67786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56" tIns="43727" rIns="87456" bIns="43727">
            <a:spAutoFit/>
          </a:bodyPr>
          <a:lstStyle>
            <a:lvl1pPr defTabSz="874713">
              <a:defRPr>
                <a:solidFill>
                  <a:schemeClr val="tx1"/>
                </a:solidFill>
                <a:latin typeface="Arial" panose="020B0604020202020204" pitchFamily="34" charset="0"/>
                <a:cs typeface="Arial" panose="020B0604020202020204" pitchFamily="34" charset="0"/>
              </a:defRPr>
            </a:lvl1pPr>
            <a:lvl2pPr marL="436563" defTabSz="874713">
              <a:defRPr>
                <a:solidFill>
                  <a:schemeClr val="tx1"/>
                </a:solidFill>
                <a:latin typeface="Arial" panose="020B0604020202020204" pitchFamily="34" charset="0"/>
                <a:cs typeface="Arial" panose="020B0604020202020204" pitchFamily="34" charset="0"/>
              </a:defRPr>
            </a:lvl2pPr>
            <a:lvl3pPr marL="874713" defTabSz="874713">
              <a:defRPr>
                <a:solidFill>
                  <a:schemeClr val="tx1"/>
                </a:solidFill>
                <a:latin typeface="Arial" panose="020B0604020202020204" pitchFamily="34" charset="0"/>
                <a:cs typeface="Arial" panose="020B0604020202020204" pitchFamily="34" charset="0"/>
              </a:defRPr>
            </a:lvl3pPr>
            <a:lvl4pPr marL="1311275" defTabSz="874713">
              <a:defRPr>
                <a:solidFill>
                  <a:schemeClr val="tx1"/>
                </a:solidFill>
                <a:latin typeface="Arial" panose="020B0604020202020204" pitchFamily="34" charset="0"/>
                <a:cs typeface="Arial" panose="020B0604020202020204" pitchFamily="34" charset="0"/>
              </a:defRPr>
            </a:lvl4pPr>
            <a:lvl5pPr marL="1749425" defTabSz="874713">
              <a:defRPr>
                <a:solidFill>
                  <a:schemeClr val="tx1"/>
                </a:solidFill>
                <a:latin typeface="Arial" panose="020B0604020202020204" pitchFamily="34" charset="0"/>
                <a:cs typeface="Arial" panose="020B0604020202020204" pitchFamily="34" charset="0"/>
              </a:defRPr>
            </a:lvl5pPr>
            <a:lvl6pPr marL="22066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6638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1210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5782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GB" sz="1700" b="1"/>
              <a:t>WPR</a:t>
            </a:r>
          </a:p>
        </p:txBody>
      </p:sp>
      <p:sp>
        <p:nvSpPr>
          <p:cNvPr id="281614" name="Text Box 14"/>
          <p:cNvSpPr txBox="1">
            <a:spLocks noChangeArrowheads="1"/>
          </p:cNvSpPr>
          <p:nvPr/>
        </p:nvSpPr>
        <p:spPr bwMode="auto">
          <a:xfrm>
            <a:off x="4373563" y="5427663"/>
            <a:ext cx="665162"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56" tIns="43727" rIns="87456" bIns="43727">
            <a:spAutoFit/>
          </a:bodyPr>
          <a:lstStyle>
            <a:lvl1pPr defTabSz="874713">
              <a:defRPr>
                <a:solidFill>
                  <a:schemeClr val="tx1"/>
                </a:solidFill>
                <a:latin typeface="Arial" panose="020B0604020202020204" pitchFamily="34" charset="0"/>
                <a:cs typeface="Arial" panose="020B0604020202020204" pitchFamily="34" charset="0"/>
              </a:defRPr>
            </a:lvl1pPr>
            <a:lvl2pPr marL="436563" defTabSz="874713">
              <a:defRPr>
                <a:solidFill>
                  <a:schemeClr val="tx1"/>
                </a:solidFill>
                <a:latin typeface="Arial" panose="020B0604020202020204" pitchFamily="34" charset="0"/>
                <a:cs typeface="Arial" panose="020B0604020202020204" pitchFamily="34" charset="0"/>
              </a:defRPr>
            </a:lvl2pPr>
            <a:lvl3pPr marL="874713" defTabSz="874713">
              <a:defRPr>
                <a:solidFill>
                  <a:schemeClr val="tx1"/>
                </a:solidFill>
                <a:latin typeface="Arial" panose="020B0604020202020204" pitchFamily="34" charset="0"/>
                <a:cs typeface="Arial" panose="020B0604020202020204" pitchFamily="34" charset="0"/>
              </a:defRPr>
            </a:lvl3pPr>
            <a:lvl4pPr marL="1311275" defTabSz="874713">
              <a:defRPr>
                <a:solidFill>
                  <a:schemeClr val="tx1"/>
                </a:solidFill>
                <a:latin typeface="Arial" panose="020B0604020202020204" pitchFamily="34" charset="0"/>
                <a:cs typeface="Arial" panose="020B0604020202020204" pitchFamily="34" charset="0"/>
              </a:defRPr>
            </a:lvl4pPr>
            <a:lvl5pPr marL="1749425" defTabSz="874713">
              <a:defRPr>
                <a:solidFill>
                  <a:schemeClr val="tx1"/>
                </a:solidFill>
                <a:latin typeface="Arial" panose="020B0604020202020204" pitchFamily="34" charset="0"/>
                <a:cs typeface="Arial" panose="020B0604020202020204" pitchFamily="34" charset="0"/>
              </a:defRPr>
            </a:lvl5pPr>
            <a:lvl6pPr marL="22066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6638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1210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5782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GB" sz="1700" b="1"/>
              <a:t>AMR</a:t>
            </a:r>
          </a:p>
        </p:txBody>
      </p:sp>
      <p:sp>
        <p:nvSpPr>
          <p:cNvPr id="281615" name="Line 15"/>
          <p:cNvSpPr>
            <a:spLocks noChangeShapeType="1"/>
          </p:cNvSpPr>
          <p:nvPr/>
        </p:nvSpPr>
        <p:spPr bwMode="auto">
          <a:xfrm flipH="1">
            <a:off x="392113" y="5414963"/>
            <a:ext cx="5797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16" name="Line 16"/>
          <p:cNvSpPr>
            <a:spLocks noChangeShapeType="1"/>
          </p:cNvSpPr>
          <p:nvPr/>
        </p:nvSpPr>
        <p:spPr bwMode="auto">
          <a:xfrm flipV="1">
            <a:off x="392113" y="1227138"/>
            <a:ext cx="0" cy="4187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17" name="Text Box 17"/>
          <p:cNvSpPr txBox="1">
            <a:spLocks noChangeArrowheads="1"/>
          </p:cNvSpPr>
          <p:nvPr/>
        </p:nvSpPr>
        <p:spPr bwMode="auto">
          <a:xfrm>
            <a:off x="0" y="4014788"/>
            <a:ext cx="4445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56" tIns="43727" rIns="87456" bIns="43727">
            <a:spAutoFit/>
          </a:bodyPr>
          <a:lstStyle>
            <a:lvl1pPr defTabSz="874713">
              <a:defRPr>
                <a:solidFill>
                  <a:schemeClr val="tx1"/>
                </a:solidFill>
                <a:latin typeface="Arial" panose="020B0604020202020204" pitchFamily="34" charset="0"/>
                <a:cs typeface="Arial" panose="020B0604020202020204" pitchFamily="34" charset="0"/>
              </a:defRPr>
            </a:lvl1pPr>
            <a:lvl2pPr marL="436563" defTabSz="874713">
              <a:defRPr>
                <a:solidFill>
                  <a:schemeClr val="tx1"/>
                </a:solidFill>
                <a:latin typeface="Arial" panose="020B0604020202020204" pitchFamily="34" charset="0"/>
                <a:cs typeface="Arial" panose="020B0604020202020204" pitchFamily="34" charset="0"/>
              </a:defRPr>
            </a:lvl2pPr>
            <a:lvl3pPr marL="874713" defTabSz="874713">
              <a:defRPr>
                <a:solidFill>
                  <a:schemeClr val="tx1"/>
                </a:solidFill>
                <a:latin typeface="Arial" panose="020B0604020202020204" pitchFamily="34" charset="0"/>
                <a:cs typeface="Arial" panose="020B0604020202020204" pitchFamily="34" charset="0"/>
              </a:defRPr>
            </a:lvl3pPr>
            <a:lvl4pPr marL="1311275" defTabSz="874713">
              <a:defRPr>
                <a:solidFill>
                  <a:schemeClr val="tx1"/>
                </a:solidFill>
                <a:latin typeface="Arial" panose="020B0604020202020204" pitchFamily="34" charset="0"/>
                <a:cs typeface="Arial" panose="020B0604020202020204" pitchFamily="34" charset="0"/>
              </a:defRPr>
            </a:lvl4pPr>
            <a:lvl5pPr marL="1749425" defTabSz="874713">
              <a:defRPr>
                <a:solidFill>
                  <a:schemeClr val="tx1"/>
                </a:solidFill>
                <a:latin typeface="Arial" panose="020B0604020202020204" pitchFamily="34" charset="0"/>
                <a:cs typeface="Arial" panose="020B0604020202020204" pitchFamily="34" charset="0"/>
              </a:defRPr>
            </a:lvl5pPr>
            <a:lvl6pPr marL="22066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6638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1210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5782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GB" sz="1900" b="1"/>
              <a:t>25</a:t>
            </a:r>
          </a:p>
        </p:txBody>
      </p:sp>
      <p:sp>
        <p:nvSpPr>
          <p:cNvPr id="281618" name="Text Box 18"/>
          <p:cNvSpPr txBox="1">
            <a:spLocks noChangeArrowheads="1"/>
          </p:cNvSpPr>
          <p:nvPr/>
        </p:nvSpPr>
        <p:spPr bwMode="auto">
          <a:xfrm>
            <a:off x="15875" y="2787650"/>
            <a:ext cx="4445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56" tIns="43727" rIns="87456" bIns="43727">
            <a:spAutoFit/>
          </a:bodyPr>
          <a:lstStyle>
            <a:lvl1pPr defTabSz="874713">
              <a:defRPr>
                <a:solidFill>
                  <a:schemeClr val="tx1"/>
                </a:solidFill>
                <a:latin typeface="Arial" panose="020B0604020202020204" pitchFamily="34" charset="0"/>
                <a:cs typeface="Arial" panose="020B0604020202020204" pitchFamily="34" charset="0"/>
              </a:defRPr>
            </a:lvl1pPr>
            <a:lvl2pPr marL="436563" defTabSz="874713">
              <a:defRPr>
                <a:solidFill>
                  <a:schemeClr val="tx1"/>
                </a:solidFill>
                <a:latin typeface="Arial" panose="020B0604020202020204" pitchFamily="34" charset="0"/>
                <a:cs typeface="Arial" panose="020B0604020202020204" pitchFamily="34" charset="0"/>
              </a:defRPr>
            </a:lvl2pPr>
            <a:lvl3pPr marL="874713" defTabSz="874713">
              <a:defRPr>
                <a:solidFill>
                  <a:schemeClr val="tx1"/>
                </a:solidFill>
                <a:latin typeface="Arial" panose="020B0604020202020204" pitchFamily="34" charset="0"/>
                <a:cs typeface="Arial" panose="020B0604020202020204" pitchFamily="34" charset="0"/>
              </a:defRPr>
            </a:lvl3pPr>
            <a:lvl4pPr marL="1311275" defTabSz="874713">
              <a:defRPr>
                <a:solidFill>
                  <a:schemeClr val="tx1"/>
                </a:solidFill>
                <a:latin typeface="Arial" panose="020B0604020202020204" pitchFamily="34" charset="0"/>
                <a:cs typeface="Arial" panose="020B0604020202020204" pitchFamily="34" charset="0"/>
              </a:defRPr>
            </a:lvl4pPr>
            <a:lvl5pPr marL="1749425" defTabSz="874713">
              <a:defRPr>
                <a:solidFill>
                  <a:schemeClr val="tx1"/>
                </a:solidFill>
                <a:latin typeface="Arial" panose="020B0604020202020204" pitchFamily="34" charset="0"/>
                <a:cs typeface="Arial" panose="020B0604020202020204" pitchFamily="34" charset="0"/>
              </a:defRPr>
            </a:lvl5pPr>
            <a:lvl6pPr marL="22066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6638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1210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5782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GB" sz="1900" b="1"/>
              <a:t>50</a:t>
            </a:r>
          </a:p>
        </p:txBody>
      </p:sp>
      <p:sp>
        <p:nvSpPr>
          <p:cNvPr id="281619" name="Text Box 19"/>
          <p:cNvSpPr txBox="1">
            <a:spLocks noChangeArrowheads="1"/>
          </p:cNvSpPr>
          <p:nvPr/>
        </p:nvSpPr>
        <p:spPr bwMode="auto">
          <a:xfrm>
            <a:off x="15875" y="1633538"/>
            <a:ext cx="4445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56" tIns="43727" rIns="87456" bIns="43727">
            <a:spAutoFit/>
          </a:bodyPr>
          <a:lstStyle>
            <a:lvl1pPr defTabSz="874713">
              <a:defRPr>
                <a:solidFill>
                  <a:schemeClr val="tx1"/>
                </a:solidFill>
                <a:latin typeface="Arial" panose="020B0604020202020204" pitchFamily="34" charset="0"/>
                <a:cs typeface="Arial" panose="020B0604020202020204" pitchFamily="34" charset="0"/>
              </a:defRPr>
            </a:lvl1pPr>
            <a:lvl2pPr marL="436563" defTabSz="874713">
              <a:defRPr>
                <a:solidFill>
                  <a:schemeClr val="tx1"/>
                </a:solidFill>
                <a:latin typeface="Arial" panose="020B0604020202020204" pitchFamily="34" charset="0"/>
                <a:cs typeface="Arial" panose="020B0604020202020204" pitchFamily="34" charset="0"/>
              </a:defRPr>
            </a:lvl2pPr>
            <a:lvl3pPr marL="874713" defTabSz="874713">
              <a:defRPr>
                <a:solidFill>
                  <a:schemeClr val="tx1"/>
                </a:solidFill>
                <a:latin typeface="Arial" panose="020B0604020202020204" pitchFamily="34" charset="0"/>
                <a:cs typeface="Arial" panose="020B0604020202020204" pitchFamily="34" charset="0"/>
              </a:defRPr>
            </a:lvl3pPr>
            <a:lvl4pPr marL="1311275" defTabSz="874713">
              <a:defRPr>
                <a:solidFill>
                  <a:schemeClr val="tx1"/>
                </a:solidFill>
                <a:latin typeface="Arial" panose="020B0604020202020204" pitchFamily="34" charset="0"/>
                <a:cs typeface="Arial" panose="020B0604020202020204" pitchFamily="34" charset="0"/>
              </a:defRPr>
            </a:lvl4pPr>
            <a:lvl5pPr marL="1749425" defTabSz="874713">
              <a:defRPr>
                <a:solidFill>
                  <a:schemeClr val="tx1"/>
                </a:solidFill>
                <a:latin typeface="Arial" panose="020B0604020202020204" pitchFamily="34" charset="0"/>
                <a:cs typeface="Arial" panose="020B0604020202020204" pitchFamily="34" charset="0"/>
              </a:defRPr>
            </a:lvl5pPr>
            <a:lvl6pPr marL="22066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6638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1210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5782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GB" sz="1900" b="1"/>
              <a:t>75</a:t>
            </a:r>
          </a:p>
        </p:txBody>
      </p:sp>
      <p:sp>
        <p:nvSpPr>
          <p:cNvPr id="281620" name="Text Box 20"/>
          <p:cNvSpPr txBox="1">
            <a:spLocks noChangeArrowheads="1"/>
          </p:cNvSpPr>
          <p:nvPr/>
        </p:nvSpPr>
        <p:spPr bwMode="auto">
          <a:xfrm>
            <a:off x="401638" y="1200150"/>
            <a:ext cx="38893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56" tIns="43727" rIns="87456" bIns="43727">
            <a:spAutoFit/>
          </a:bodyPr>
          <a:lstStyle>
            <a:lvl1pPr defTabSz="874713">
              <a:defRPr>
                <a:solidFill>
                  <a:schemeClr val="tx1"/>
                </a:solidFill>
                <a:latin typeface="Arial" panose="020B0604020202020204" pitchFamily="34" charset="0"/>
                <a:cs typeface="Arial" panose="020B0604020202020204" pitchFamily="34" charset="0"/>
              </a:defRPr>
            </a:lvl1pPr>
            <a:lvl2pPr marL="436563" defTabSz="874713">
              <a:defRPr>
                <a:solidFill>
                  <a:schemeClr val="tx1"/>
                </a:solidFill>
                <a:latin typeface="Arial" panose="020B0604020202020204" pitchFamily="34" charset="0"/>
                <a:cs typeface="Arial" panose="020B0604020202020204" pitchFamily="34" charset="0"/>
              </a:defRPr>
            </a:lvl2pPr>
            <a:lvl3pPr marL="874713" defTabSz="874713">
              <a:defRPr>
                <a:solidFill>
                  <a:schemeClr val="tx1"/>
                </a:solidFill>
                <a:latin typeface="Arial" panose="020B0604020202020204" pitchFamily="34" charset="0"/>
                <a:cs typeface="Arial" panose="020B0604020202020204" pitchFamily="34" charset="0"/>
              </a:defRPr>
            </a:lvl3pPr>
            <a:lvl4pPr marL="1311275" defTabSz="874713">
              <a:defRPr>
                <a:solidFill>
                  <a:schemeClr val="tx1"/>
                </a:solidFill>
                <a:latin typeface="Arial" panose="020B0604020202020204" pitchFamily="34" charset="0"/>
                <a:cs typeface="Arial" panose="020B0604020202020204" pitchFamily="34" charset="0"/>
              </a:defRPr>
            </a:lvl4pPr>
            <a:lvl5pPr marL="1749425" defTabSz="874713">
              <a:defRPr>
                <a:solidFill>
                  <a:schemeClr val="tx1"/>
                </a:solidFill>
                <a:latin typeface="Arial" panose="020B0604020202020204" pitchFamily="34" charset="0"/>
                <a:cs typeface="Arial" panose="020B0604020202020204" pitchFamily="34" charset="0"/>
              </a:defRPr>
            </a:lvl5pPr>
            <a:lvl6pPr marL="22066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6638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1210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5782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GB" sz="1900" b="1"/>
              <a:t>%</a:t>
            </a:r>
          </a:p>
        </p:txBody>
      </p:sp>
      <p:sp>
        <p:nvSpPr>
          <p:cNvPr id="281621" name="Rectangle 21"/>
          <p:cNvSpPr>
            <a:spLocks noChangeArrowheads="1"/>
          </p:cNvSpPr>
          <p:nvPr/>
        </p:nvSpPr>
        <p:spPr bwMode="auto">
          <a:xfrm>
            <a:off x="6356350" y="1524000"/>
            <a:ext cx="2787650" cy="20939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22" name="Text Box 22"/>
          <p:cNvSpPr txBox="1">
            <a:spLocks noChangeArrowheads="1"/>
          </p:cNvSpPr>
          <p:nvPr/>
        </p:nvSpPr>
        <p:spPr bwMode="auto">
          <a:xfrm>
            <a:off x="7069138" y="2586038"/>
            <a:ext cx="256857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8850">
              <a:defRPr>
                <a:solidFill>
                  <a:schemeClr val="tx1"/>
                </a:solidFill>
                <a:latin typeface="Arial" panose="020B0604020202020204" pitchFamily="34" charset="0"/>
                <a:cs typeface="Arial" panose="020B0604020202020204" pitchFamily="34" charset="0"/>
              </a:defRPr>
            </a:lvl1pPr>
            <a:lvl2pPr marL="477838" defTabSz="958850">
              <a:defRPr>
                <a:solidFill>
                  <a:schemeClr val="tx1"/>
                </a:solidFill>
                <a:latin typeface="Arial" panose="020B0604020202020204" pitchFamily="34" charset="0"/>
                <a:cs typeface="Arial" panose="020B0604020202020204" pitchFamily="34" charset="0"/>
              </a:defRPr>
            </a:lvl2pPr>
            <a:lvl3pPr marL="958850" defTabSz="958850">
              <a:defRPr>
                <a:solidFill>
                  <a:schemeClr val="tx1"/>
                </a:solidFill>
                <a:latin typeface="Arial" panose="020B0604020202020204" pitchFamily="34" charset="0"/>
                <a:cs typeface="Arial" panose="020B0604020202020204" pitchFamily="34" charset="0"/>
              </a:defRPr>
            </a:lvl3pPr>
            <a:lvl4pPr marL="1436688" defTabSz="958850">
              <a:defRPr>
                <a:solidFill>
                  <a:schemeClr val="tx1"/>
                </a:solidFill>
                <a:latin typeface="Arial" panose="020B0604020202020204" pitchFamily="34" charset="0"/>
                <a:cs typeface="Arial" panose="020B0604020202020204" pitchFamily="34" charset="0"/>
              </a:defRPr>
            </a:lvl4pPr>
            <a:lvl5pPr marL="1916113" defTabSz="958850">
              <a:defRPr>
                <a:solidFill>
                  <a:schemeClr val="tx1"/>
                </a:solidFill>
                <a:latin typeface="Arial" panose="020B0604020202020204" pitchFamily="34" charset="0"/>
                <a:cs typeface="Arial" panose="020B0604020202020204" pitchFamily="34" charset="0"/>
              </a:defRPr>
            </a:lvl5pPr>
            <a:lvl6pPr marL="23733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8305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877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7449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GB" sz="1500" b="1">
                <a:latin typeface="Arial Narrow" panose="020B0606020202030204" pitchFamily="34" charset="0"/>
              </a:rPr>
              <a:t>Communicable diseases, maternal and perinatal conditions and nutritional deficiencies</a:t>
            </a:r>
          </a:p>
        </p:txBody>
      </p:sp>
      <p:sp>
        <p:nvSpPr>
          <p:cNvPr id="281623" name="Text Box 23"/>
          <p:cNvSpPr txBox="1">
            <a:spLocks noChangeArrowheads="1"/>
          </p:cNvSpPr>
          <p:nvPr/>
        </p:nvSpPr>
        <p:spPr bwMode="auto">
          <a:xfrm>
            <a:off x="7096125" y="1538288"/>
            <a:ext cx="1585913"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8850">
              <a:defRPr>
                <a:solidFill>
                  <a:schemeClr val="tx1"/>
                </a:solidFill>
                <a:latin typeface="Arial" panose="020B0604020202020204" pitchFamily="34" charset="0"/>
                <a:cs typeface="Arial" panose="020B0604020202020204" pitchFamily="34" charset="0"/>
              </a:defRPr>
            </a:lvl1pPr>
            <a:lvl2pPr marL="477838" defTabSz="958850">
              <a:defRPr>
                <a:solidFill>
                  <a:schemeClr val="tx1"/>
                </a:solidFill>
                <a:latin typeface="Arial" panose="020B0604020202020204" pitchFamily="34" charset="0"/>
                <a:cs typeface="Arial" panose="020B0604020202020204" pitchFamily="34" charset="0"/>
              </a:defRPr>
            </a:lvl2pPr>
            <a:lvl3pPr marL="958850" defTabSz="958850">
              <a:defRPr>
                <a:solidFill>
                  <a:schemeClr val="tx1"/>
                </a:solidFill>
                <a:latin typeface="Arial" panose="020B0604020202020204" pitchFamily="34" charset="0"/>
                <a:cs typeface="Arial" panose="020B0604020202020204" pitchFamily="34" charset="0"/>
              </a:defRPr>
            </a:lvl3pPr>
            <a:lvl4pPr marL="1436688" defTabSz="958850">
              <a:defRPr>
                <a:solidFill>
                  <a:schemeClr val="tx1"/>
                </a:solidFill>
                <a:latin typeface="Arial" panose="020B0604020202020204" pitchFamily="34" charset="0"/>
                <a:cs typeface="Arial" panose="020B0604020202020204" pitchFamily="34" charset="0"/>
              </a:defRPr>
            </a:lvl4pPr>
            <a:lvl5pPr marL="1916113" defTabSz="958850">
              <a:defRPr>
                <a:solidFill>
                  <a:schemeClr val="tx1"/>
                </a:solidFill>
                <a:latin typeface="Arial" panose="020B0604020202020204" pitchFamily="34" charset="0"/>
                <a:cs typeface="Arial" panose="020B0604020202020204" pitchFamily="34" charset="0"/>
              </a:defRPr>
            </a:lvl5pPr>
            <a:lvl6pPr marL="23733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8305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877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7449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GB" sz="1500" b="1">
                <a:latin typeface="Arial Narrow" panose="020B0606020202030204" pitchFamily="34" charset="0"/>
              </a:rPr>
              <a:t>Noncommunicable</a:t>
            </a:r>
          </a:p>
          <a:p>
            <a:pPr eaLnBrk="0" hangingPunct="0"/>
            <a:r>
              <a:rPr lang="en-GB" sz="1500" b="1">
                <a:latin typeface="Arial Narrow" panose="020B0606020202030204" pitchFamily="34" charset="0"/>
              </a:rPr>
              <a:t>conditions</a:t>
            </a:r>
          </a:p>
        </p:txBody>
      </p:sp>
      <p:sp>
        <p:nvSpPr>
          <p:cNvPr id="281624" name="Text Box 24"/>
          <p:cNvSpPr txBox="1">
            <a:spLocks noChangeArrowheads="1"/>
          </p:cNvSpPr>
          <p:nvPr/>
        </p:nvSpPr>
        <p:spPr bwMode="auto">
          <a:xfrm>
            <a:off x="7096125" y="2227263"/>
            <a:ext cx="744538"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8850">
              <a:defRPr>
                <a:solidFill>
                  <a:schemeClr val="tx1"/>
                </a:solidFill>
                <a:latin typeface="Arial" panose="020B0604020202020204" pitchFamily="34" charset="0"/>
                <a:cs typeface="Arial" panose="020B0604020202020204" pitchFamily="34" charset="0"/>
              </a:defRPr>
            </a:lvl1pPr>
            <a:lvl2pPr marL="477838" defTabSz="958850">
              <a:defRPr>
                <a:solidFill>
                  <a:schemeClr val="tx1"/>
                </a:solidFill>
                <a:latin typeface="Arial" panose="020B0604020202020204" pitchFamily="34" charset="0"/>
                <a:cs typeface="Arial" panose="020B0604020202020204" pitchFamily="34" charset="0"/>
              </a:defRPr>
            </a:lvl2pPr>
            <a:lvl3pPr marL="958850" defTabSz="958850">
              <a:defRPr>
                <a:solidFill>
                  <a:schemeClr val="tx1"/>
                </a:solidFill>
                <a:latin typeface="Arial" panose="020B0604020202020204" pitchFamily="34" charset="0"/>
                <a:cs typeface="Arial" panose="020B0604020202020204" pitchFamily="34" charset="0"/>
              </a:defRPr>
            </a:lvl3pPr>
            <a:lvl4pPr marL="1436688" defTabSz="958850">
              <a:defRPr>
                <a:solidFill>
                  <a:schemeClr val="tx1"/>
                </a:solidFill>
                <a:latin typeface="Arial" panose="020B0604020202020204" pitchFamily="34" charset="0"/>
                <a:cs typeface="Arial" panose="020B0604020202020204" pitchFamily="34" charset="0"/>
              </a:defRPr>
            </a:lvl4pPr>
            <a:lvl5pPr marL="1916113" defTabSz="958850">
              <a:defRPr>
                <a:solidFill>
                  <a:schemeClr val="tx1"/>
                </a:solidFill>
                <a:latin typeface="Arial" panose="020B0604020202020204" pitchFamily="34" charset="0"/>
                <a:cs typeface="Arial" panose="020B0604020202020204" pitchFamily="34" charset="0"/>
              </a:defRPr>
            </a:lvl5pPr>
            <a:lvl6pPr marL="23733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8305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877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7449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GB" sz="1500" b="1">
                <a:latin typeface="Arial Narrow" panose="020B0606020202030204" pitchFamily="34" charset="0"/>
              </a:rPr>
              <a:t>Injuries</a:t>
            </a:r>
          </a:p>
        </p:txBody>
      </p:sp>
      <p:sp>
        <p:nvSpPr>
          <p:cNvPr id="281625" name="Freeform 25"/>
          <p:cNvSpPr>
            <a:spLocks/>
          </p:cNvSpPr>
          <p:nvPr/>
        </p:nvSpPr>
        <p:spPr bwMode="auto">
          <a:xfrm>
            <a:off x="5340350" y="5053013"/>
            <a:ext cx="620713" cy="361950"/>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26" name="Freeform 26"/>
          <p:cNvSpPr>
            <a:spLocks/>
          </p:cNvSpPr>
          <p:nvPr/>
        </p:nvSpPr>
        <p:spPr bwMode="auto">
          <a:xfrm>
            <a:off x="6702425" y="2165350"/>
            <a:ext cx="398463" cy="433388"/>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27" name="Freeform 27"/>
          <p:cNvSpPr>
            <a:spLocks/>
          </p:cNvSpPr>
          <p:nvPr/>
        </p:nvSpPr>
        <p:spPr bwMode="auto">
          <a:xfrm>
            <a:off x="693738" y="4362450"/>
            <a:ext cx="620712" cy="1052513"/>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28" name="Freeform 28"/>
          <p:cNvSpPr>
            <a:spLocks/>
          </p:cNvSpPr>
          <p:nvPr/>
        </p:nvSpPr>
        <p:spPr bwMode="auto">
          <a:xfrm>
            <a:off x="1778000" y="2959100"/>
            <a:ext cx="619125" cy="2455863"/>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29" name="Freeform 29"/>
          <p:cNvSpPr>
            <a:spLocks/>
          </p:cNvSpPr>
          <p:nvPr/>
        </p:nvSpPr>
        <p:spPr bwMode="auto">
          <a:xfrm>
            <a:off x="2708275" y="2959100"/>
            <a:ext cx="619125" cy="2455863"/>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30" name="Freeform 30"/>
          <p:cNvSpPr>
            <a:spLocks/>
          </p:cNvSpPr>
          <p:nvPr/>
        </p:nvSpPr>
        <p:spPr bwMode="auto">
          <a:xfrm>
            <a:off x="3636963" y="1804988"/>
            <a:ext cx="619125" cy="3609975"/>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31" name="Freeform 31"/>
          <p:cNvSpPr>
            <a:spLocks/>
          </p:cNvSpPr>
          <p:nvPr/>
        </p:nvSpPr>
        <p:spPr bwMode="auto">
          <a:xfrm>
            <a:off x="6702425" y="1608138"/>
            <a:ext cx="398463" cy="433387"/>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32" name="Freeform 32"/>
          <p:cNvSpPr>
            <a:spLocks/>
          </p:cNvSpPr>
          <p:nvPr/>
        </p:nvSpPr>
        <p:spPr bwMode="auto">
          <a:xfrm>
            <a:off x="1660525" y="3392488"/>
            <a:ext cx="582613" cy="2022475"/>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33" name="Freeform 33"/>
          <p:cNvSpPr>
            <a:spLocks/>
          </p:cNvSpPr>
          <p:nvPr/>
        </p:nvSpPr>
        <p:spPr bwMode="auto">
          <a:xfrm>
            <a:off x="2590800" y="3552825"/>
            <a:ext cx="582613" cy="1862138"/>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34" name="Freeform 34"/>
          <p:cNvSpPr>
            <a:spLocks/>
          </p:cNvSpPr>
          <p:nvPr/>
        </p:nvSpPr>
        <p:spPr bwMode="auto">
          <a:xfrm>
            <a:off x="3519488" y="4764088"/>
            <a:ext cx="582612" cy="650875"/>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35" name="Freeform 35"/>
          <p:cNvSpPr>
            <a:spLocks/>
          </p:cNvSpPr>
          <p:nvPr/>
        </p:nvSpPr>
        <p:spPr bwMode="auto">
          <a:xfrm>
            <a:off x="4449763" y="4729163"/>
            <a:ext cx="582612" cy="685800"/>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36" name="Freeform 36"/>
          <p:cNvSpPr>
            <a:spLocks/>
          </p:cNvSpPr>
          <p:nvPr/>
        </p:nvSpPr>
        <p:spPr bwMode="auto">
          <a:xfrm>
            <a:off x="5222875" y="5126038"/>
            <a:ext cx="582613" cy="288925"/>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37" name="Freeform 37"/>
          <p:cNvSpPr>
            <a:spLocks/>
          </p:cNvSpPr>
          <p:nvPr/>
        </p:nvSpPr>
        <p:spPr bwMode="auto">
          <a:xfrm>
            <a:off x="6702425" y="2814638"/>
            <a:ext cx="398463" cy="433387"/>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38" name="Freeform 38"/>
          <p:cNvSpPr>
            <a:spLocks/>
          </p:cNvSpPr>
          <p:nvPr/>
        </p:nvSpPr>
        <p:spPr bwMode="auto">
          <a:xfrm>
            <a:off x="538163" y="5121275"/>
            <a:ext cx="619125" cy="293688"/>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39" name="Freeform 39"/>
          <p:cNvSpPr>
            <a:spLocks/>
          </p:cNvSpPr>
          <p:nvPr/>
        </p:nvSpPr>
        <p:spPr bwMode="auto">
          <a:xfrm>
            <a:off x="3327400" y="4924425"/>
            <a:ext cx="619125" cy="490538"/>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40" name="Freeform 40"/>
          <p:cNvSpPr>
            <a:spLocks/>
          </p:cNvSpPr>
          <p:nvPr/>
        </p:nvSpPr>
        <p:spPr bwMode="auto">
          <a:xfrm>
            <a:off x="1460500" y="4981575"/>
            <a:ext cx="619125" cy="433388"/>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41" name="Freeform 41"/>
          <p:cNvSpPr>
            <a:spLocks/>
          </p:cNvSpPr>
          <p:nvPr/>
        </p:nvSpPr>
        <p:spPr bwMode="auto">
          <a:xfrm>
            <a:off x="2414588" y="4981575"/>
            <a:ext cx="619125" cy="433388"/>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42" name="Freeform 42"/>
          <p:cNvSpPr>
            <a:spLocks/>
          </p:cNvSpPr>
          <p:nvPr/>
        </p:nvSpPr>
        <p:spPr bwMode="auto">
          <a:xfrm>
            <a:off x="4281488" y="4994275"/>
            <a:ext cx="619125" cy="420688"/>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43" name="Oval 43"/>
          <p:cNvSpPr>
            <a:spLocks noChangeArrowheads="1"/>
          </p:cNvSpPr>
          <p:nvPr/>
        </p:nvSpPr>
        <p:spPr bwMode="auto">
          <a:xfrm>
            <a:off x="3352800" y="1600200"/>
            <a:ext cx="1143000" cy="4343400"/>
          </a:xfrm>
          <a:prstGeom prst="ellipse">
            <a:avLst/>
          </a:prstGeom>
          <a:noFill/>
          <a:ln w="5715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1643"/>
                                        </p:tgtEl>
                                        <p:attrNameLst>
                                          <p:attrName>style.visibility</p:attrName>
                                        </p:attrNameLst>
                                      </p:cBhvr>
                                      <p:to>
                                        <p:strVal val="visible"/>
                                      </p:to>
                                    </p:set>
                                    <p:anim calcmode="lin" valueType="num">
                                      <p:cBhvr additive="base">
                                        <p:cTn id="7" dur="500" fill="hold"/>
                                        <p:tgtEl>
                                          <p:spTgt spid="281643"/>
                                        </p:tgtEl>
                                        <p:attrNameLst>
                                          <p:attrName>ppt_x</p:attrName>
                                        </p:attrNameLst>
                                      </p:cBhvr>
                                      <p:tavLst>
                                        <p:tav tm="0">
                                          <p:val>
                                            <p:strVal val="#ppt_x"/>
                                          </p:val>
                                        </p:tav>
                                        <p:tav tm="100000">
                                          <p:val>
                                            <p:strVal val="#ppt_x"/>
                                          </p:val>
                                        </p:tav>
                                      </p:tavLst>
                                    </p:anim>
                                    <p:anim calcmode="lin" valueType="num">
                                      <p:cBhvr additive="base">
                                        <p:cTn id="8" dur="500" fill="hold"/>
                                        <p:tgtEl>
                                          <p:spTgt spid="2816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911225" y="407988"/>
            <a:ext cx="7386638" cy="996950"/>
          </a:xfrm>
        </p:spPr>
        <p:txBody>
          <a:bodyPr/>
          <a:lstStyle/>
          <a:p>
            <a:r>
              <a:rPr lang="en-GB" sz="3600"/>
              <a:t>The Tobacco Epidemic </a:t>
            </a:r>
            <a:br>
              <a:rPr lang="en-GB" sz="3600"/>
            </a:br>
            <a:r>
              <a:rPr lang="en-GB" sz="3600">
                <a:solidFill>
                  <a:srgbClr val="FF3300"/>
                </a:solidFill>
              </a:rPr>
              <a:t>A Shifting Burden</a:t>
            </a:r>
            <a:endParaRPr lang="en-US" altLang="ko-KR" sz="3600">
              <a:solidFill>
                <a:srgbClr val="FF3300"/>
              </a:solidFill>
              <a:ea typeface="굴림" pitchFamily="34" charset="-127"/>
            </a:endParaRPr>
          </a:p>
        </p:txBody>
      </p:sp>
      <p:pic>
        <p:nvPicPr>
          <p:cNvPr id="282627" name="Picture 3"/>
          <p:cNvPicPr>
            <a:picLocks noChangeAspect="1" noChangeArrowheads="1"/>
          </p:cNvPicPr>
          <p:nvPr>
            <p:ph type="body" idx="1"/>
          </p:nvPr>
        </p:nvPicPr>
        <p:blipFill>
          <a:blip r:embed="rId3">
            <a:lum contrast="-8000"/>
            <a:extLst>
              <a:ext uri="{28A0092B-C50C-407E-A947-70E740481C1C}">
                <a14:useLocalDpi xmlns:a14="http://schemas.microsoft.com/office/drawing/2010/main" val="0"/>
              </a:ext>
            </a:extLst>
          </a:blip>
          <a:srcRect/>
          <a:stretch>
            <a:fillRect/>
          </a:stretch>
        </p:blipFill>
        <p:spPr>
          <a:xfrm>
            <a:off x="1187450" y="1600200"/>
            <a:ext cx="6840538" cy="4479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2628" name="Line 4"/>
          <p:cNvSpPr>
            <a:spLocks noChangeShapeType="1"/>
          </p:cNvSpPr>
          <p:nvPr/>
        </p:nvSpPr>
        <p:spPr bwMode="auto">
          <a:xfrm>
            <a:off x="827088" y="1341438"/>
            <a:ext cx="7561262"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2629" name="Oval 5"/>
          <p:cNvSpPr>
            <a:spLocks noChangeArrowheads="1"/>
          </p:cNvSpPr>
          <p:nvPr/>
        </p:nvSpPr>
        <p:spPr bwMode="auto">
          <a:xfrm>
            <a:off x="7524750" y="3644900"/>
            <a:ext cx="1368425" cy="1368425"/>
          </a:xfrm>
          <a:prstGeom prst="ellipse">
            <a:avLst/>
          </a:prstGeom>
          <a:gradFill rotWithShape="1">
            <a:gsLst>
              <a:gs pos="0">
                <a:schemeClr val="hlink">
                  <a:alpha val="5000"/>
                </a:schemeClr>
              </a:gs>
              <a:gs pos="100000">
                <a:schemeClr val="hlink">
                  <a:gamma/>
                  <a:shade val="16078"/>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2630" name="Oval 6"/>
          <p:cNvSpPr>
            <a:spLocks noChangeArrowheads="1"/>
          </p:cNvSpPr>
          <p:nvPr/>
        </p:nvSpPr>
        <p:spPr bwMode="auto">
          <a:xfrm>
            <a:off x="7524750" y="4652963"/>
            <a:ext cx="1511300" cy="1439862"/>
          </a:xfrm>
          <a:prstGeom prst="ellipse">
            <a:avLst/>
          </a:prstGeom>
          <a:gradFill rotWithShape="1">
            <a:gsLst>
              <a:gs pos="0">
                <a:schemeClr val="hlink">
                  <a:alpha val="5000"/>
                </a:schemeClr>
              </a:gs>
              <a:gs pos="100000">
                <a:schemeClr val="hlink">
                  <a:gamma/>
                  <a:shade val="16078"/>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619125" y="274638"/>
            <a:ext cx="8274050" cy="1055687"/>
          </a:xfrm>
        </p:spPr>
        <p:txBody>
          <a:bodyPr/>
          <a:lstStyle/>
          <a:p>
            <a:r>
              <a:rPr lang="en-GB" sz="3600">
                <a:ea typeface="MS PGothic" panose="020B0600070205080204" pitchFamily="34" charset="-128"/>
              </a:rPr>
              <a:t>Tobacco Use: a Key Preventable Risk Factor of Noncommunicable Diseases</a:t>
            </a:r>
            <a:endParaRPr lang="en-US" altLang="zh-CN" sz="3600">
              <a:ea typeface="宋体" panose="02010600030101010101" pitchFamily="2" charset="-122"/>
            </a:endParaRPr>
          </a:p>
        </p:txBody>
      </p:sp>
      <p:sp>
        <p:nvSpPr>
          <p:cNvPr id="284675" name="Rectangle 3"/>
          <p:cNvSpPr>
            <a:spLocks noChangeArrowheads="1"/>
          </p:cNvSpPr>
          <p:nvPr/>
        </p:nvSpPr>
        <p:spPr bwMode="auto">
          <a:xfrm>
            <a:off x="4284663" y="4221163"/>
            <a:ext cx="4859337" cy="850900"/>
          </a:xfrm>
          <a:prstGeom prst="rect">
            <a:avLst/>
          </a:prstGeom>
          <a:solidFill>
            <a:srgbClr val="FFCC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ea typeface="宋体" panose="02010600030101010101" pitchFamily="2" charset="-122"/>
            </a:endParaRPr>
          </a:p>
        </p:txBody>
      </p:sp>
      <p:sp>
        <p:nvSpPr>
          <p:cNvPr id="284676" name="Line 4"/>
          <p:cNvSpPr>
            <a:spLocks noChangeShapeType="1"/>
          </p:cNvSpPr>
          <p:nvPr/>
        </p:nvSpPr>
        <p:spPr bwMode="auto">
          <a:xfrm>
            <a:off x="7102475" y="4221163"/>
            <a:ext cx="1984375" cy="1587"/>
          </a:xfrm>
          <a:prstGeom prst="line">
            <a:avLst/>
          </a:prstGeom>
          <a:noFill/>
          <a:ln w="38100">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CN" altLang="en-US"/>
          </a:p>
        </p:txBody>
      </p:sp>
      <p:grpSp>
        <p:nvGrpSpPr>
          <p:cNvPr id="284677" name="Group 5"/>
          <p:cNvGrpSpPr>
            <a:grpSpLocks/>
          </p:cNvGrpSpPr>
          <p:nvPr/>
        </p:nvGrpSpPr>
        <p:grpSpPr bwMode="auto">
          <a:xfrm>
            <a:off x="4284663" y="1773238"/>
            <a:ext cx="4640262" cy="3284537"/>
            <a:chOff x="2699" y="1207"/>
            <a:chExt cx="2923" cy="2069"/>
          </a:xfrm>
        </p:grpSpPr>
        <p:sp>
          <p:nvSpPr>
            <p:cNvPr id="284678" name="Rectangle 6"/>
            <p:cNvSpPr>
              <a:spLocks noChangeArrowheads="1"/>
            </p:cNvSpPr>
            <p:nvPr/>
          </p:nvSpPr>
          <p:spPr bwMode="auto">
            <a:xfrm>
              <a:off x="2765" y="1207"/>
              <a:ext cx="1010"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pPr>
              <a:r>
                <a:rPr lang="zh-CN" altLang="en-US" sz="4000" b="1">
                  <a:solidFill>
                    <a:srgbClr val="FFFF00"/>
                  </a:solidFill>
                  <a:effectLst>
                    <a:outerShdw blurRad="38100" dist="38100" dir="2700000" algn="tl">
                      <a:srgbClr val="000000"/>
                    </a:outerShdw>
                  </a:effectLst>
                  <a:latin typeface="Times New Roman" panose="02020603050405020304" pitchFamily="18" charset="0"/>
                  <a:ea typeface="LiSu" panose="02010509060101010101" pitchFamily="49" charset="-122"/>
                </a:rPr>
                <a:t> </a:t>
              </a:r>
              <a:endParaRPr lang="en-US" altLang="ko-KR" sz="4000" b="1">
                <a:solidFill>
                  <a:srgbClr val="FFFF00"/>
                </a:solidFill>
                <a:effectLst>
                  <a:outerShdw blurRad="38100" dist="38100" dir="2700000" algn="tl">
                    <a:srgbClr val="000000"/>
                  </a:outerShdw>
                </a:effectLst>
                <a:latin typeface="Times New Roman" panose="02020603050405020304" pitchFamily="18" charset="0"/>
                <a:ea typeface="LiSu" panose="02010509060101010101" pitchFamily="49" charset="-122"/>
              </a:endParaRPr>
            </a:p>
          </p:txBody>
        </p:sp>
        <p:sp>
          <p:nvSpPr>
            <p:cNvPr id="284679" name="AutoShape 7"/>
            <p:cNvSpPr>
              <a:spLocks noChangeArrowheads="1"/>
            </p:cNvSpPr>
            <p:nvPr/>
          </p:nvSpPr>
          <p:spPr bwMode="auto">
            <a:xfrm>
              <a:off x="3675" y="1468"/>
              <a:ext cx="316" cy="1290"/>
            </a:xfrm>
            <a:prstGeom prst="triangle">
              <a:avLst>
                <a:gd name="adj" fmla="val 50000"/>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4680" name="Oval 8"/>
            <p:cNvSpPr>
              <a:spLocks noChangeArrowheads="1"/>
            </p:cNvSpPr>
            <p:nvPr/>
          </p:nvSpPr>
          <p:spPr bwMode="auto">
            <a:xfrm>
              <a:off x="4230" y="1445"/>
              <a:ext cx="843" cy="495"/>
            </a:xfrm>
            <a:prstGeom prst="ellipse">
              <a:avLst/>
            </a:pr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a:ea typeface="宋体" panose="02010600030101010101" pitchFamily="2" charset="-122"/>
                </a:rPr>
                <a:t>Chronic </a:t>
              </a:r>
            </a:p>
            <a:p>
              <a:pPr algn="ctr"/>
              <a:r>
                <a:rPr lang="en-US" altLang="zh-CN" sz="1400">
                  <a:ea typeface="宋体" panose="02010600030101010101" pitchFamily="2" charset="-122"/>
                </a:rPr>
                <a:t>Respiratory</a:t>
              </a:r>
            </a:p>
            <a:p>
              <a:pPr algn="ctr"/>
              <a:r>
                <a:rPr lang="en-US" altLang="zh-CN" sz="1400">
                  <a:ea typeface="宋体" panose="02010600030101010101" pitchFamily="2" charset="-122"/>
                </a:rPr>
                <a:t>Diseases</a:t>
              </a:r>
            </a:p>
          </p:txBody>
        </p:sp>
        <p:sp>
          <p:nvSpPr>
            <p:cNvPr id="284681" name="Oval 9"/>
            <p:cNvSpPr>
              <a:spLocks noChangeArrowheads="1"/>
            </p:cNvSpPr>
            <p:nvPr/>
          </p:nvSpPr>
          <p:spPr bwMode="auto">
            <a:xfrm>
              <a:off x="2699" y="1790"/>
              <a:ext cx="918" cy="414"/>
            </a:xfrm>
            <a:prstGeom prst="ellipse">
              <a:avLst/>
            </a:pr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a:ea typeface="宋体" panose="02010600030101010101" pitchFamily="2" charset="-122"/>
                </a:rPr>
                <a:t>Cardiovascular</a:t>
              </a:r>
            </a:p>
            <a:p>
              <a:pPr algn="ctr"/>
              <a:r>
                <a:rPr lang="en-US" altLang="zh-CN" sz="1400">
                  <a:ea typeface="宋体" panose="02010600030101010101" pitchFamily="2" charset="-122"/>
                </a:rPr>
                <a:t>Diseases</a:t>
              </a:r>
            </a:p>
          </p:txBody>
        </p:sp>
        <p:sp>
          <p:nvSpPr>
            <p:cNvPr id="284682" name="Oval 10"/>
            <p:cNvSpPr>
              <a:spLocks noChangeArrowheads="1"/>
            </p:cNvSpPr>
            <p:nvPr/>
          </p:nvSpPr>
          <p:spPr bwMode="auto">
            <a:xfrm>
              <a:off x="2699" y="1490"/>
              <a:ext cx="771" cy="232"/>
            </a:xfrm>
            <a:prstGeom prst="ellipse">
              <a:avLst/>
            </a:pr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ea typeface="宋体" panose="02010600030101010101" pitchFamily="2" charset="-122"/>
                </a:rPr>
                <a:t>Diabetes</a:t>
              </a:r>
            </a:p>
          </p:txBody>
        </p:sp>
        <p:sp>
          <p:nvSpPr>
            <p:cNvPr id="284683" name="Line 11"/>
            <p:cNvSpPr>
              <a:spLocks noChangeShapeType="1"/>
            </p:cNvSpPr>
            <p:nvPr/>
          </p:nvSpPr>
          <p:spPr bwMode="auto">
            <a:xfrm>
              <a:off x="2727" y="2740"/>
              <a:ext cx="1406" cy="1"/>
            </a:xfrm>
            <a:prstGeom prst="line">
              <a:avLst/>
            </a:prstGeom>
            <a:noFill/>
            <a:ln w="38100">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p>
              <a:endParaRPr lang="zh-CN" altLang="en-US"/>
            </a:p>
          </p:txBody>
        </p:sp>
        <p:sp>
          <p:nvSpPr>
            <p:cNvPr id="284684" name="Line 12"/>
            <p:cNvSpPr>
              <a:spLocks noChangeShapeType="1"/>
            </p:cNvSpPr>
            <p:nvPr/>
          </p:nvSpPr>
          <p:spPr bwMode="auto">
            <a:xfrm>
              <a:off x="3427" y="2789"/>
              <a:ext cx="631" cy="1"/>
            </a:xfrm>
            <a:prstGeom prst="line">
              <a:avLst/>
            </a:prstGeom>
            <a:noFill/>
            <a:ln w="9525">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CN" altLang="en-US"/>
            </a:p>
          </p:txBody>
        </p:sp>
        <p:sp>
          <p:nvSpPr>
            <p:cNvPr id="284685" name="Line 13"/>
            <p:cNvSpPr>
              <a:spLocks noChangeShapeType="1"/>
            </p:cNvSpPr>
            <p:nvPr/>
          </p:nvSpPr>
          <p:spPr bwMode="auto">
            <a:xfrm>
              <a:off x="4632" y="2789"/>
              <a:ext cx="990" cy="1"/>
            </a:xfrm>
            <a:prstGeom prst="line">
              <a:avLst/>
            </a:prstGeom>
            <a:noFill/>
            <a:ln w="9525">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CN" altLang="en-US"/>
            </a:p>
          </p:txBody>
        </p:sp>
        <p:sp>
          <p:nvSpPr>
            <p:cNvPr id="284686" name="Line 14"/>
            <p:cNvSpPr>
              <a:spLocks noChangeShapeType="1"/>
            </p:cNvSpPr>
            <p:nvPr/>
          </p:nvSpPr>
          <p:spPr bwMode="auto">
            <a:xfrm>
              <a:off x="2764" y="2765"/>
              <a:ext cx="976" cy="1"/>
            </a:xfrm>
            <a:prstGeom prst="line">
              <a:avLst/>
            </a:prstGeom>
            <a:noFill/>
            <a:ln w="9525">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CN" altLang="en-US"/>
            </a:p>
          </p:txBody>
        </p:sp>
        <p:sp>
          <p:nvSpPr>
            <p:cNvPr id="284687" name="AutoShape 15"/>
            <p:cNvSpPr>
              <a:spLocks noChangeArrowheads="1"/>
            </p:cNvSpPr>
            <p:nvPr/>
          </p:nvSpPr>
          <p:spPr bwMode="auto">
            <a:xfrm rot="-17226088">
              <a:off x="3546" y="2548"/>
              <a:ext cx="72" cy="488"/>
            </a:xfrm>
            <a:prstGeom prst="flowChartMerge">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4688" name="AutoShape 16"/>
            <p:cNvSpPr>
              <a:spLocks noChangeArrowheads="1"/>
            </p:cNvSpPr>
            <p:nvPr/>
          </p:nvSpPr>
          <p:spPr bwMode="auto">
            <a:xfrm rot="3113644">
              <a:off x="3563" y="2646"/>
              <a:ext cx="86" cy="488"/>
            </a:xfrm>
            <a:prstGeom prst="flowChartMerge">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4689" name="AutoShape 17"/>
            <p:cNvSpPr>
              <a:spLocks noChangeArrowheads="1"/>
            </p:cNvSpPr>
            <p:nvPr/>
          </p:nvSpPr>
          <p:spPr bwMode="auto">
            <a:xfrm rot="21740295">
              <a:off x="3796" y="2709"/>
              <a:ext cx="96" cy="414"/>
            </a:xfrm>
            <a:prstGeom prst="flowChartMerge">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4690" name="AutoShape 18"/>
            <p:cNvSpPr>
              <a:spLocks noChangeArrowheads="1"/>
            </p:cNvSpPr>
            <p:nvPr/>
          </p:nvSpPr>
          <p:spPr bwMode="auto">
            <a:xfrm rot="19970153">
              <a:off x="3964" y="2687"/>
              <a:ext cx="97" cy="413"/>
            </a:xfrm>
            <a:prstGeom prst="flowChartMerge">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4691" name="AutoShape 19"/>
            <p:cNvSpPr>
              <a:spLocks noChangeArrowheads="1"/>
            </p:cNvSpPr>
            <p:nvPr/>
          </p:nvSpPr>
          <p:spPr bwMode="auto">
            <a:xfrm rot="17585669">
              <a:off x="4160" y="2582"/>
              <a:ext cx="48" cy="488"/>
            </a:xfrm>
            <a:prstGeom prst="flowChartMerge">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4692" name="Oval 20"/>
            <p:cNvSpPr>
              <a:spLocks noChangeArrowheads="1"/>
            </p:cNvSpPr>
            <p:nvPr/>
          </p:nvSpPr>
          <p:spPr bwMode="auto">
            <a:xfrm>
              <a:off x="3410" y="1284"/>
              <a:ext cx="868" cy="273"/>
            </a:xfrm>
            <a:prstGeom prst="ellipse">
              <a:avLst/>
            </a:pr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ea typeface="宋体" panose="02010600030101010101" pitchFamily="2" charset="-122"/>
                </a:rPr>
                <a:t>Cancer</a:t>
              </a:r>
            </a:p>
          </p:txBody>
        </p:sp>
        <p:sp>
          <p:nvSpPr>
            <p:cNvPr id="284693" name="Text Box 21"/>
            <p:cNvSpPr txBox="1">
              <a:spLocks noChangeArrowheads="1"/>
            </p:cNvSpPr>
            <p:nvPr/>
          </p:nvSpPr>
          <p:spPr bwMode="auto">
            <a:xfrm>
              <a:off x="3270" y="2059"/>
              <a:ext cx="77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zh-CN" sz="2800" b="1">
                  <a:solidFill>
                    <a:srgbClr val="660066"/>
                  </a:solidFill>
                  <a:latin typeface="Times New Roman" panose="02020603050405020304" pitchFamily="18" charset="0"/>
                  <a:ea typeface="굴림" pitchFamily="34" charset="-127"/>
                </a:rPr>
                <a:t> </a:t>
              </a:r>
              <a:endParaRPr lang="en-US" altLang="ko-KR" sz="2800" b="1">
                <a:solidFill>
                  <a:srgbClr val="660066"/>
                </a:solidFill>
                <a:latin typeface="Times New Roman" panose="02020603050405020304" pitchFamily="18" charset="0"/>
                <a:ea typeface="굴림" pitchFamily="34" charset="-127"/>
              </a:endParaRPr>
            </a:p>
          </p:txBody>
        </p:sp>
        <p:sp>
          <p:nvSpPr>
            <p:cNvPr id="284694" name="Text Box 22"/>
            <p:cNvSpPr txBox="1">
              <a:spLocks noChangeArrowheads="1"/>
            </p:cNvSpPr>
            <p:nvPr/>
          </p:nvSpPr>
          <p:spPr bwMode="auto">
            <a:xfrm>
              <a:off x="3328" y="1596"/>
              <a:ext cx="7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zh-CN" sz="2400" b="1">
                  <a:solidFill>
                    <a:srgbClr val="660066"/>
                  </a:solidFill>
                  <a:latin typeface="Times New Roman" panose="02020603050405020304" pitchFamily="18" charset="0"/>
                  <a:ea typeface="굴림" pitchFamily="34" charset="-127"/>
                </a:rPr>
                <a:t> </a:t>
              </a:r>
              <a:endParaRPr lang="en-US" altLang="ko-KR" sz="2400" b="1">
                <a:solidFill>
                  <a:srgbClr val="660066"/>
                </a:solidFill>
                <a:latin typeface="Times New Roman" panose="02020603050405020304" pitchFamily="18" charset="0"/>
                <a:ea typeface="굴림" pitchFamily="34" charset="-127"/>
                <a:sym typeface="Symbol" panose="05050102010706020507" pitchFamily="18" charset="2"/>
              </a:endParaRPr>
            </a:p>
          </p:txBody>
        </p:sp>
        <p:sp>
          <p:nvSpPr>
            <p:cNvPr id="284695" name="Text Box 23"/>
            <p:cNvSpPr txBox="1">
              <a:spLocks noChangeArrowheads="1"/>
            </p:cNvSpPr>
            <p:nvPr/>
          </p:nvSpPr>
          <p:spPr bwMode="auto">
            <a:xfrm>
              <a:off x="4673" y="1669"/>
              <a:ext cx="4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zh-CN" sz="2400" b="1">
                  <a:solidFill>
                    <a:srgbClr val="660066"/>
                  </a:solidFill>
                  <a:latin typeface="Times New Roman" panose="02020603050405020304" pitchFamily="18" charset="0"/>
                  <a:ea typeface="굴림" pitchFamily="34" charset="-127"/>
                </a:rPr>
                <a:t> </a:t>
              </a:r>
              <a:endParaRPr lang="en-US" altLang="ko-KR" sz="2400" b="1">
                <a:solidFill>
                  <a:srgbClr val="660066"/>
                </a:solidFill>
                <a:latin typeface="Times New Roman" panose="02020603050405020304" pitchFamily="18" charset="0"/>
                <a:ea typeface="굴림" pitchFamily="34" charset="-127"/>
              </a:endParaRPr>
            </a:p>
          </p:txBody>
        </p:sp>
        <p:sp>
          <p:nvSpPr>
            <p:cNvPr id="284696" name="AutoShape 24"/>
            <p:cNvSpPr>
              <a:spLocks noChangeArrowheads="1"/>
            </p:cNvSpPr>
            <p:nvPr/>
          </p:nvSpPr>
          <p:spPr bwMode="auto">
            <a:xfrm rot="7473119">
              <a:off x="3607" y="1524"/>
              <a:ext cx="49" cy="395"/>
            </a:xfrm>
            <a:prstGeom prst="flowChartMerge">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4697" name="AutoShape 25"/>
            <p:cNvSpPr>
              <a:spLocks noChangeArrowheads="1"/>
            </p:cNvSpPr>
            <p:nvPr/>
          </p:nvSpPr>
          <p:spPr bwMode="auto">
            <a:xfrm rot="6971049">
              <a:off x="3618" y="1811"/>
              <a:ext cx="72" cy="488"/>
            </a:xfrm>
            <a:prstGeom prst="flowChartMerge">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4698" name="AutoShape 26"/>
            <p:cNvSpPr>
              <a:spLocks noChangeArrowheads="1"/>
            </p:cNvSpPr>
            <p:nvPr/>
          </p:nvSpPr>
          <p:spPr bwMode="auto">
            <a:xfrm rot="15582019">
              <a:off x="4100" y="1926"/>
              <a:ext cx="72" cy="488"/>
            </a:xfrm>
            <a:prstGeom prst="flowChartMerge">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4699" name="AutoShape 27"/>
            <p:cNvSpPr>
              <a:spLocks noChangeArrowheads="1"/>
            </p:cNvSpPr>
            <p:nvPr/>
          </p:nvSpPr>
          <p:spPr bwMode="auto">
            <a:xfrm rot="13938375">
              <a:off x="4034" y="1598"/>
              <a:ext cx="56" cy="484"/>
            </a:xfrm>
            <a:prstGeom prst="flowChartMerge">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4700" name="Text Box 28"/>
            <p:cNvSpPr txBox="1">
              <a:spLocks noChangeArrowheads="1"/>
            </p:cNvSpPr>
            <p:nvPr/>
          </p:nvSpPr>
          <p:spPr bwMode="auto">
            <a:xfrm>
              <a:off x="2845" y="2803"/>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ea typeface="宋体" panose="02010600030101010101" pitchFamily="2" charset="-122"/>
              </a:endParaRPr>
            </a:p>
          </p:txBody>
        </p:sp>
        <p:sp>
          <p:nvSpPr>
            <p:cNvPr id="284701" name="Oval 29"/>
            <p:cNvSpPr>
              <a:spLocks noChangeArrowheads="1"/>
            </p:cNvSpPr>
            <p:nvPr/>
          </p:nvSpPr>
          <p:spPr bwMode="auto">
            <a:xfrm>
              <a:off x="2807" y="2763"/>
              <a:ext cx="708" cy="253"/>
            </a:xfrm>
            <a:prstGeom prst="ellipse">
              <a:avLst/>
            </a:prstGeom>
            <a:solidFill>
              <a:srgbClr val="FFFF99"/>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200">
                  <a:ea typeface="宋体" panose="02010600030101010101" pitchFamily="2" charset="-122"/>
                </a:rPr>
                <a:t>Physical inactivity</a:t>
              </a:r>
            </a:p>
          </p:txBody>
        </p:sp>
        <p:sp>
          <p:nvSpPr>
            <p:cNvPr id="284702" name="Oval 30"/>
            <p:cNvSpPr>
              <a:spLocks noChangeArrowheads="1"/>
            </p:cNvSpPr>
            <p:nvPr/>
          </p:nvSpPr>
          <p:spPr bwMode="auto">
            <a:xfrm>
              <a:off x="2880" y="3009"/>
              <a:ext cx="626" cy="253"/>
            </a:xfrm>
            <a:prstGeom prst="ellipse">
              <a:avLst/>
            </a:prstGeom>
            <a:solidFill>
              <a:srgbClr val="FFFF99"/>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200">
                  <a:ea typeface="宋体" panose="02010600030101010101" pitchFamily="2" charset="-122"/>
                </a:rPr>
                <a:t> </a:t>
              </a:r>
              <a:r>
                <a:rPr lang="en-US" altLang="zh-CN" sz="1600">
                  <a:ea typeface="宋体" panose="02010600030101010101" pitchFamily="2" charset="-122"/>
                </a:rPr>
                <a:t>Obesity</a:t>
              </a:r>
            </a:p>
          </p:txBody>
        </p:sp>
        <p:sp>
          <p:nvSpPr>
            <p:cNvPr id="284703" name="Oval 31"/>
            <p:cNvSpPr>
              <a:spLocks noChangeArrowheads="1"/>
            </p:cNvSpPr>
            <p:nvPr/>
          </p:nvSpPr>
          <p:spPr bwMode="auto">
            <a:xfrm>
              <a:off x="4326" y="2763"/>
              <a:ext cx="686" cy="292"/>
            </a:xfrm>
            <a:prstGeom prst="ellipse">
              <a:avLst/>
            </a:prstGeom>
            <a:solidFill>
              <a:srgbClr val="FFFF99"/>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a:ea typeface="宋体" panose="02010600030101010101" pitchFamily="2" charset="-122"/>
                </a:rPr>
                <a:t>Unhealthy</a:t>
              </a:r>
            </a:p>
            <a:p>
              <a:pPr algn="ctr"/>
              <a:r>
                <a:rPr lang="en-US" altLang="zh-CN" sz="1400">
                  <a:ea typeface="宋体" panose="02010600030101010101" pitchFamily="2" charset="-122"/>
                </a:rPr>
                <a:t> diets </a:t>
              </a:r>
            </a:p>
          </p:txBody>
        </p:sp>
        <p:sp>
          <p:nvSpPr>
            <p:cNvPr id="284704" name="Oval 32"/>
            <p:cNvSpPr>
              <a:spLocks noChangeArrowheads="1"/>
            </p:cNvSpPr>
            <p:nvPr/>
          </p:nvSpPr>
          <p:spPr bwMode="auto">
            <a:xfrm>
              <a:off x="3506" y="2959"/>
              <a:ext cx="644" cy="317"/>
            </a:xfrm>
            <a:prstGeom prst="ellipse">
              <a:avLst/>
            </a:prstGeom>
            <a:solidFill>
              <a:srgbClr val="FFFF99"/>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ea typeface="宋体" panose="02010600030101010101" pitchFamily="2" charset="-122"/>
                </a:rPr>
                <a:t> </a:t>
              </a:r>
              <a:r>
                <a:rPr lang="en-US" altLang="zh-CN" sz="1600" b="1">
                  <a:solidFill>
                    <a:srgbClr val="FF0000"/>
                  </a:solidFill>
                  <a:ea typeface="宋体" panose="02010600030101010101" pitchFamily="2" charset="-122"/>
                </a:rPr>
                <a:t>Tobacco</a:t>
              </a:r>
            </a:p>
            <a:p>
              <a:pPr algn="ctr"/>
              <a:r>
                <a:rPr lang="en-US" altLang="zh-CN" sz="1600" b="1">
                  <a:solidFill>
                    <a:srgbClr val="FF0000"/>
                  </a:solidFill>
                  <a:ea typeface="宋体" panose="02010600030101010101" pitchFamily="2" charset="-122"/>
                </a:rPr>
                <a:t> use</a:t>
              </a:r>
            </a:p>
          </p:txBody>
        </p:sp>
        <p:sp>
          <p:nvSpPr>
            <p:cNvPr id="284705" name="Oval 33"/>
            <p:cNvSpPr>
              <a:spLocks noChangeArrowheads="1"/>
            </p:cNvSpPr>
            <p:nvPr/>
          </p:nvSpPr>
          <p:spPr bwMode="auto">
            <a:xfrm>
              <a:off x="4109" y="3023"/>
              <a:ext cx="812" cy="253"/>
            </a:xfrm>
            <a:prstGeom prst="ellipse">
              <a:avLst/>
            </a:prstGeom>
            <a:solidFill>
              <a:srgbClr val="FFFF99"/>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000">
                  <a:ea typeface="宋体" panose="02010600030101010101" pitchFamily="2" charset="-122"/>
                </a:rPr>
                <a:t>Harmful use of alcohol</a:t>
              </a:r>
            </a:p>
          </p:txBody>
        </p:sp>
        <p:sp>
          <p:nvSpPr>
            <p:cNvPr id="284706" name="Oval 34"/>
            <p:cNvSpPr>
              <a:spLocks noChangeArrowheads="1"/>
            </p:cNvSpPr>
            <p:nvPr/>
          </p:nvSpPr>
          <p:spPr bwMode="auto">
            <a:xfrm>
              <a:off x="4929" y="2962"/>
              <a:ext cx="627" cy="253"/>
            </a:xfrm>
            <a:prstGeom prst="ellipse">
              <a:avLst/>
            </a:prstGeom>
            <a:solidFill>
              <a:srgbClr val="FFFF99"/>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a:ea typeface="宋体" panose="02010600030101010101" pitchFamily="2" charset="-122"/>
                </a:rPr>
                <a:t>Malnutrition</a:t>
              </a:r>
            </a:p>
          </p:txBody>
        </p:sp>
        <p:sp>
          <p:nvSpPr>
            <p:cNvPr id="284707" name="Oval 35"/>
            <p:cNvSpPr>
              <a:spLocks noChangeArrowheads="1"/>
            </p:cNvSpPr>
            <p:nvPr/>
          </p:nvSpPr>
          <p:spPr bwMode="auto">
            <a:xfrm>
              <a:off x="4302" y="1984"/>
              <a:ext cx="843" cy="496"/>
            </a:xfrm>
            <a:prstGeom prst="ellipse">
              <a:avLst/>
            </a:prstGeom>
            <a:solidFill>
              <a:srgbClr val="8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zh-CN" sz="1400">
                  <a:ea typeface="宋体" panose="02010600030101010101" pitchFamily="2" charset="-122"/>
                </a:rPr>
                <a:t>Other</a:t>
              </a:r>
              <a:r>
                <a:rPr lang="en-GB" altLang="zh-CN">
                  <a:ea typeface="宋体" panose="02010600030101010101" pitchFamily="2" charset="-122"/>
                </a:rPr>
                <a:t> NCDs</a:t>
              </a:r>
              <a:endParaRPr lang="en-US" altLang="zh-CN">
                <a:ea typeface="宋体" panose="02010600030101010101" pitchFamily="2" charset="-122"/>
              </a:endParaRPr>
            </a:p>
          </p:txBody>
        </p:sp>
      </p:grpSp>
      <p:sp>
        <p:nvSpPr>
          <p:cNvPr id="284708" name="Rectangle 36"/>
          <p:cNvSpPr>
            <a:spLocks noGrp="1" noChangeArrowheads="1"/>
          </p:cNvSpPr>
          <p:nvPr>
            <p:ph type="body" idx="1"/>
          </p:nvPr>
        </p:nvSpPr>
        <p:spPr>
          <a:xfrm>
            <a:off x="0" y="1341438"/>
            <a:ext cx="4391025" cy="4679950"/>
          </a:xfrm>
          <a:noFill/>
          <a:ln/>
        </p:spPr>
        <p:txBody>
          <a:bodyPr lIns="0" tIns="0" rIns="0" bIns="0"/>
          <a:lstStyle/>
          <a:p>
            <a:endParaRPr lang="en-US" altLang="zh-CN" sz="3500">
              <a:ea typeface="宋体" panose="02010600030101010101" pitchFamily="2" charset="-122"/>
            </a:endParaRPr>
          </a:p>
          <a:p>
            <a:r>
              <a:rPr lang="en-US" altLang="zh-CN" sz="3500">
                <a:ea typeface="宋体" panose="02010600030101010101" pitchFamily="2" charset="-122"/>
              </a:rPr>
              <a:t>Major noncommunicable diseases: </a:t>
            </a:r>
          </a:p>
          <a:p>
            <a:endParaRPr lang="en-GB" sz="3500"/>
          </a:p>
          <a:p>
            <a:r>
              <a:rPr lang="en-US" altLang="zh-CN" sz="3500">
                <a:ea typeface="宋体" panose="02010600030101010101" pitchFamily="2" charset="-122"/>
              </a:rPr>
              <a:t>Preventable risk factors: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p:cNvSpPr txBox="1">
            <a:spLocks noGrp="1"/>
          </p:cNvSpPr>
          <p:nvPr/>
        </p:nvSpPr>
        <p:spPr bwMode="auto">
          <a:xfrm>
            <a:off x="8285163" y="6521450"/>
            <a:ext cx="514350" cy="263525"/>
          </a:xfrm>
          <a:prstGeom prst="rect">
            <a:avLst/>
          </a:prstGeom>
          <a:noFill/>
          <a:ln>
            <a:miter lim="800000"/>
            <a:headEnd/>
            <a:tailEnd/>
          </a:ln>
        </p:spPr>
        <p:txBody>
          <a:bodyPr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1D44E1-C629-468A-8681-0565FE163BF4}" type="slidenum">
              <a:rPr lang="zh-CN" altLang="en-US" sz="1200">
                <a:solidFill>
                  <a:srgbClr val="FFFFFF"/>
                </a:solidFill>
                <a:latin typeface="Trebuchet MS" panose="020B0603020202020204" pitchFamily="34" charset="0"/>
                <a:ea typeface="宋体" panose="02010600030101010101" pitchFamily="2" charset="-122"/>
              </a:rPr>
              <a:pPr/>
              <a:t>9</a:t>
            </a:fld>
            <a:endParaRPr lang="en-US" altLang="zh-CN" sz="1200">
              <a:solidFill>
                <a:srgbClr val="FFFFFF"/>
              </a:solidFill>
              <a:latin typeface="Trebuchet MS" panose="020B0603020202020204" pitchFamily="34" charset="0"/>
              <a:ea typeface="宋体" panose="02010600030101010101" pitchFamily="2" charset="-122"/>
            </a:endParaRPr>
          </a:p>
        </p:txBody>
      </p:sp>
      <p:sp>
        <p:nvSpPr>
          <p:cNvPr id="337923" name="Title 1"/>
          <p:cNvSpPr>
            <a:spLocks noGrp="1"/>
          </p:cNvSpPr>
          <p:nvPr>
            <p:ph type="title" idx="4294967295"/>
          </p:nvPr>
        </p:nvSpPr>
        <p:spPr>
          <a:xfrm>
            <a:off x="1143000" y="457200"/>
            <a:ext cx="7451725" cy="1025525"/>
          </a:xfrm>
        </p:spPr>
        <p:txBody>
          <a:bodyPr lIns="0" tIns="0" rIns="0" bIns="0"/>
          <a:lstStyle/>
          <a:p>
            <a:r>
              <a:rPr lang="zh-CN" altLang="en-US" sz="4700">
                <a:ea typeface="宋体" panose="02010600030101010101" pitchFamily="2" charset="-122"/>
              </a:rPr>
              <a:t>全世界约三分之一的吸烟者生活在中国</a:t>
            </a:r>
            <a:endParaRPr lang="en-US" altLang="zh-CN" sz="4700">
              <a:ea typeface="宋体" panose="02010600030101010101" pitchFamily="2" charset="-122"/>
            </a:endParaRPr>
          </a:p>
        </p:txBody>
      </p:sp>
      <p:pic>
        <p:nvPicPr>
          <p:cNvPr id="337924" name="Content Placeholder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285650000" t="-571400000" r="-285650000" b="-571400000"/>
          <a:stretch>
            <a:fillRect/>
          </a:stretch>
        </p:blipFill>
        <p:spPr>
          <a:xfrm>
            <a:off x="4465638" y="3179763"/>
            <a:ext cx="90487" cy="82550"/>
          </a:xfrm>
          <a:noFill/>
        </p:spPr>
      </p:pic>
      <p:grpSp>
        <p:nvGrpSpPr>
          <p:cNvPr id="337925" name="Group 7"/>
          <p:cNvGrpSpPr>
            <a:grpSpLocks/>
          </p:cNvGrpSpPr>
          <p:nvPr/>
        </p:nvGrpSpPr>
        <p:grpSpPr bwMode="auto">
          <a:xfrm>
            <a:off x="0" y="1752600"/>
            <a:ext cx="8686800" cy="4495800"/>
            <a:chOff x="228600" y="2057400"/>
            <a:chExt cx="8686800" cy="4495800"/>
          </a:xfrm>
        </p:grpSpPr>
        <p:pic>
          <p:nvPicPr>
            <p:cNvPr id="3379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8686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27" name="Group 6"/>
            <p:cNvGrpSpPr>
              <a:grpSpLocks/>
            </p:cNvGrpSpPr>
            <p:nvPr/>
          </p:nvGrpSpPr>
          <p:grpSpPr bwMode="auto">
            <a:xfrm>
              <a:off x="1828800" y="2057400"/>
              <a:ext cx="6213475" cy="2209800"/>
              <a:chOff x="1828800" y="2057400"/>
              <a:chExt cx="6213475" cy="2209800"/>
            </a:xfrm>
          </p:grpSpPr>
          <p:sp>
            <p:nvSpPr>
              <p:cNvPr id="337928" name="Text Box 4"/>
              <p:cNvSpPr txBox="1">
                <a:spLocks noChangeArrowheads="1"/>
              </p:cNvSpPr>
              <p:nvPr/>
            </p:nvSpPr>
            <p:spPr bwMode="auto">
              <a:xfrm>
                <a:off x="2455863" y="2057400"/>
                <a:ext cx="558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zh-CN" sz="2400" b="1">
                    <a:solidFill>
                      <a:srgbClr val="9C31F5"/>
                    </a:solidFill>
                    <a:latin typeface="Trebuchet MS" panose="020B0603020202020204" pitchFamily="34" charset="0"/>
                    <a:ea typeface="宋体" panose="02010600030101010101" pitchFamily="2" charset="-122"/>
                  </a:rPr>
                  <a:t>More than 40% live in just 2 countries</a:t>
                </a:r>
                <a:endParaRPr lang="en-US" altLang="zh-CN" sz="2400">
                  <a:solidFill>
                    <a:srgbClr val="9C31F5"/>
                  </a:solidFill>
                  <a:latin typeface="Trebuchet MS" panose="020B0603020202020204" pitchFamily="34" charset="0"/>
                  <a:ea typeface="宋体" panose="02010600030101010101" pitchFamily="2" charset="-122"/>
                </a:endParaRPr>
              </a:p>
            </p:txBody>
          </p:sp>
          <p:sp>
            <p:nvSpPr>
              <p:cNvPr id="337929" name="Line 5"/>
              <p:cNvSpPr>
                <a:spLocks noChangeShapeType="1"/>
              </p:cNvSpPr>
              <p:nvPr/>
            </p:nvSpPr>
            <p:spPr bwMode="auto">
              <a:xfrm flipH="1">
                <a:off x="1828800" y="2362200"/>
                <a:ext cx="609600" cy="533400"/>
              </a:xfrm>
              <a:prstGeom prst="line">
                <a:avLst/>
              </a:prstGeom>
              <a:noFill/>
              <a:ln w="25400">
                <a:solidFill>
                  <a:srgbClr val="9C31F5"/>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7930" name="Line 6"/>
              <p:cNvSpPr>
                <a:spLocks noChangeShapeType="1"/>
              </p:cNvSpPr>
              <p:nvPr/>
            </p:nvSpPr>
            <p:spPr bwMode="auto">
              <a:xfrm flipH="1">
                <a:off x="2209800" y="2514600"/>
                <a:ext cx="381000" cy="1752600"/>
              </a:xfrm>
              <a:prstGeom prst="line">
                <a:avLst/>
              </a:prstGeom>
              <a:noFill/>
              <a:ln w="25400">
                <a:solidFill>
                  <a:srgbClr val="9C31F5"/>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sp>
        <p:nvSpPr>
          <p:cNvPr id="337931" name="Rectangle 11"/>
          <p:cNvSpPr>
            <a:spLocks noChangeArrowheads="1"/>
          </p:cNvSpPr>
          <p:nvPr/>
        </p:nvSpPr>
        <p:spPr bwMode="auto">
          <a:xfrm>
            <a:off x="1619250" y="1773238"/>
            <a:ext cx="6248400" cy="2438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7932" name="Line 12"/>
          <p:cNvSpPr>
            <a:spLocks noChangeShapeType="1"/>
          </p:cNvSpPr>
          <p:nvPr/>
        </p:nvSpPr>
        <p:spPr bwMode="auto">
          <a:xfrm flipH="1">
            <a:off x="1676400" y="1989138"/>
            <a:ext cx="2679700" cy="830262"/>
          </a:xfrm>
          <a:prstGeom prst="line">
            <a:avLst/>
          </a:prstGeom>
          <a:noFill/>
          <a:ln w="508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33" name="Text Box 13"/>
          <p:cNvSpPr txBox="1">
            <a:spLocks noChangeArrowheads="1"/>
          </p:cNvSpPr>
          <p:nvPr/>
        </p:nvSpPr>
        <p:spPr bwMode="auto">
          <a:xfrm>
            <a:off x="457200" y="1828800"/>
            <a:ext cx="45878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CN" altLang="en-US">
                <a:ea typeface="宋体" panose="02010600030101010101" pitchFamily="2" charset="-122"/>
              </a:rPr>
              <a:t>占全世界吸烟者的比例</a:t>
            </a:r>
            <a:endParaRPr lang="en-US" altLang="zh-CN">
              <a:ea typeface="宋体" panose="02010600030101010101" pitchFamily="2" charset="-122"/>
            </a:endParaRPr>
          </a:p>
        </p:txBody>
      </p:sp>
      <p:sp>
        <p:nvSpPr>
          <p:cNvPr id="337934" name="Text Box 14"/>
          <p:cNvSpPr txBox="1">
            <a:spLocks noChangeArrowheads="1"/>
          </p:cNvSpPr>
          <p:nvPr/>
        </p:nvSpPr>
        <p:spPr bwMode="auto">
          <a:xfrm>
            <a:off x="1600200" y="58674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panose="02010600030101010101" pitchFamily="2" charset="-122"/>
              </a:rPr>
              <a:t>印度</a:t>
            </a:r>
          </a:p>
        </p:txBody>
      </p:sp>
      <p:sp>
        <p:nvSpPr>
          <p:cNvPr id="337935" name="Text Box 15"/>
          <p:cNvSpPr txBox="1">
            <a:spLocks noChangeArrowheads="1"/>
          </p:cNvSpPr>
          <p:nvPr/>
        </p:nvSpPr>
        <p:spPr bwMode="auto">
          <a:xfrm>
            <a:off x="838200" y="58674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panose="02010600030101010101" pitchFamily="2" charset="-122"/>
              </a:rPr>
              <a:t>中国</a:t>
            </a:r>
          </a:p>
        </p:txBody>
      </p:sp>
      <p:sp>
        <p:nvSpPr>
          <p:cNvPr id="337936" name="Text Box 16"/>
          <p:cNvSpPr txBox="1">
            <a:spLocks noChangeArrowheads="1"/>
          </p:cNvSpPr>
          <p:nvPr/>
        </p:nvSpPr>
        <p:spPr bwMode="auto">
          <a:xfrm>
            <a:off x="2286000" y="586740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panose="02010600030101010101" pitchFamily="2" charset="-122"/>
              </a:rPr>
              <a:t>印度尼西亚</a:t>
            </a:r>
          </a:p>
        </p:txBody>
      </p:sp>
      <p:sp>
        <p:nvSpPr>
          <p:cNvPr id="337937" name="Text Box 17"/>
          <p:cNvSpPr txBox="1">
            <a:spLocks noChangeArrowheads="1"/>
          </p:cNvSpPr>
          <p:nvPr/>
        </p:nvSpPr>
        <p:spPr bwMode="auto">
          <a:xfrm>
            <a:off x="3124200" y="6019800"/>
            <a:ext cx="106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panose="02010600030101010101" pitchFamily="2" charset="-122"/>
              </a:rPr>
              <a:t>俄罗斯联邦</a:t>
            </a:r>
            <a:endParaRPr lang="en-US" altLang="zh-CN">
              <a:ea typeface="宋体" panose="02010600030101010101" pitchFamily="2" charset="-122"/>
            </a:endParaRPr>
          </a:p>
        </p:txBody>
      </p:sp>
      <p:sp>
        <p:nvSpPr>
          <p:cNvPr id="337938" name="Text Box 18"/>
          <p:cNvSpPr txBox="1">
            <a:spLocks noChangeArrowheads="1"/>
          </p:cNvSpPr>
          <p:nvPr/>
        </p:nvSpPr>
        <p:spPr bwMode="auto">
          <a:xfrm>
            <a:off x="3962400" y="61722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panose="02010600030101010101" pitchFamily="2" charset="-122"/>
              </a:rPr>
              <a:t>美国</a:t>
            </a:r>
          </a:p>
        </p:txBody>
      </p:sp>
      <p:sp>
        <p:nvSpPr>
          <p:cNvPr id="337939" name="Text Box 19"/>
          <p:cNvSpPr txBox="1">
            <a:spLocks noChangeArrowheads="1"/>
          </p:cNvSpPr>
          <p:nvPr/>
        </p:nvSpPr>
        <p:spPr bwMode="auto">
          <a:xfrm>
            <a:off x="4800600" y="58674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panose="02010600030101010101" pitchFamily="2" charset="-122"/>
              </a:rPr>
              <a:t>日本</a:t>
            </a:r>
          </a:p>
        </p:txBody>
      </p:sp>
      <p:sp>
        <p:nvSpPr>
          <p:cNvPr id="337940" name="Text Box 20"/>
          <p:cNvSpPr txBox="1">
            <a:spLocks noChangeArrowheads="1"/>
          </p:cNvSpPr>
          <p:nvPr/>
        </p:nvSpPr>
        <p:spPr bwMode="auto">
          <a:xfrm>
            <a:off x="5562600" y="58674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panose="02010600030101010101" pitchFamily="2" charset="-122"/>
              </a:rPr>
              <a:t>巴西</a:t>
            </a:r>
          </a:p>
        </p:txBody>
      </p:sp>
      <p:sp>
        <p:nvSpPr>
          <p:cNvPr id="337941" name="Text Box 21"/>
          <p:cNvSpPr txBox="1">
            <a:spLocks noChangeArrowheads="1"/>
          </p:cNvSpPr>
          <p:nvPr/>
        </p:nvSpPr>
        <p:spPr bwMode="auto">
          <a:xfrm>
            <a:off x="6248400" y="58674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panose="02010600030101010101" pitchFamily="2" charset="-122"/>
              </a:rPr>
              <a:t>孟加拉国</a:t>
            </a:r>
            <a:endParaRPr lang="en-US" altLang="zh-CN">
              <a:ea typeface="宋体" panose="02010600030101010101" pitchFamily="2" charset="-122"/>
            </a:endParaRPr>
          </a:p>
        </p:txBody>
      </p:sp>
      <p:sp>
        <p:nvSpPr>
          <p:cNvPr id="337942" name="Text Box 22"/>
          <p:cNvSpPr txBox="1">
            <a:spLocks noChangeArrowheads="1"/>
          </p:cNvSpPr>
          <p:nvPr/>
        </p:nvSpPr>
        <p:spPr bwMode="auto">
          <a:xfrm>
            <a:off x="7086600" y="58674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panose="02010600030101010101" pitchFamily="2" charset="-122"/>
              </a:rPr>
              <a:t>德国</a:t>
            </a:r>
          </a:p>
        </p:txBody>
      </p:sp>
      <p:sp>
        <p:nvSpPr>
          <p:cNvPr id="337943" name="Text Box 23"/>
          <p:cNvSpPr txBox="1">
            <a:spLocks noChangeArrowheads="1"/>
          </p:cNvSpPr>
          <p:nvPr/>
        </p:nvSpPr>
        <p:spPr bwMode="auto">
          <a:xfrm>
            <a:off x="7772400" y="5867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panose="02010600030101010101" pitchFamily="2" charset="-122"/>
              </a:rPr>
              <a:t>土耳其</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3625</TotalTime>
  <Words>4172</Words>
  <Application>Microsoft Office PowerPoint</Application>
  <PresentationFormat>全屏显示(4:3)</PresentationFormat>
  <Paragraphs>367</Paragraphs>
  <Slides>36</Slides>
  <Notes>27</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36</vt:i4>
      </vt:variant>
    </vt:vector>
  </HeadingPairs>
  <TitlesOfParts>
    <vt:vector size="50" baseType="lpstr">
      <vt:lpstr>Arial</vt:lpstr>
      <vt:lpstr>굴림</vt:lpstr>
      <vt:lpstr>MS PGothic</vt:lpstr>
      <vt:lpstr>Times New Roman</vt:lpstr>
      <vt:lpstr>Arial Narrow</vt:lpstr>
      <vt:lpstr>宋体</vt:lpstr>
      <vt:lpstr>LiSu</vt:lpstr>
      <vt:lpstr>Symbol</vt:lpstr>
      <vt:lpstr>Trebuchet MS</vt:lpstr>
      <vt:lpstr>Arial Black</vt:lpstr>
      <vt:lpstr>Calibri</vt:lpstr>
      <vt:lpstr>Wingdings</vt:lpstr>
      <vt:lpstr>Default Design</vt:lpstr>
      <vt:lpstr>Microsoft Office Excel Chart</vt:lpstr>
      <vt:lpstr>International experience of WHO FCTC implementation and MPOWER </vt:lpstr>
      <vt:lpstr>PowerPoint 演示文稿</vt:lpstr>
      <vt:lpstr>PowerPoint 演示文稿</vt:lpstr>
      <vt:lpstr>World Economic Forum Global Economic Risks Landscape 2009</vt:lpstr>
      <vt:lpstr>Global Mortality comparisons</vt:lpstr>
      <vt:lpstr>PowerPoint 演示文稿</vt:lpstr>
      <vt:lpstr>The Tobacco Epidemic  A Shifting Burden</vt:lpstr>
      <vt:lpstr>Tobacco Use: a Key Preventable Risk Factor of Noncommunicable Diseases</vt:lpstr>
      <vt:lpstr>全世界约三分之一的吸烟者生活在中国</vt:lpstr>
      <vt:lpstr>PowerPoint 演示文稿</vt:lpstr>
      <vt:lpstr>PowerPoint 演示文稿</vt:lpstr>
      <vt:lpstr>PowerPoint 演示文稿</vt:lpstr>
      <vt:lpstr> You can stop the coming Tobacco death tsunami from hitting China</vt:lpstr>
      <vt:lpstr>NCDs and Poverty  Macro-economic level</vt:lpstr>
      <vt:lpstr>PowerPoint 演示文稿</vt:lpstr>
      <vt:lpstr>PowerPoint 演示文稿</vt:lpstr>
      <vt:lpstr>The WHO FCTC in China </vt:lpstr>
      <vt:lpstr>MPOWER Technical Assistance Programme: implementing the WHO FCTC demand reduction measures</vt:lpstr>
      <vt:lpstr>WHO FCTC  and MPOWER</vt:lpstr>
      <vt:lpstr>PowerPoint 演示文稿</vt:lpstr>
      <vt:lpstr>WHO FCTC Article 20 &amp; 21 (Monitor Tobacco Use and Prevention Policies)</vt:lpstr>
      <vt:lpstr>PowerPoint 演示文稿</vt:lpstr>
      <vt:lpstr>PowerPoint 演示文稿</vt:lpstr>
      <vt:lpstr>WHO FCTC Article 8 (Protect People from Tobacco Smoke)</vt:lpstr>
      <vt:lpstr>PowerPoint 演示文稿</vt:lpstr>
      <vt:lpstr>WHO FCTC Article 14   (Offer Help To Quit Tobacco Use)</vt:lpstr>
      <vt:lpstr>WHO FCTC Article 14   (Offer Help To Quit Tobacco Use)</vt:lpstr>
      <vt:lpstr>WHO FCTC Articles 11 &amp; 12   (Warn About the Dangers of Tobacco )</vt:lpstr>
      <vt:lpstr>PowerPoint 演示文稿</vt:lpstr>
      <vt:lpstr>WHO FCTC Article 13  (Enforce Bans on Tobacco Advertising, Promotion and Sponsorship)</vt:lpstr>
      <vt:lpstr>WHO FCTC Article 6  (Raise Taxes on Tobacco)</vt:lpstr>
      <vt:lpstr>PowerPoint 演示文稿</vt:lpstr>
      <vt:lpstr>PowerPoint 演示文稿</vt:lpstr>
      <vt:lpstr>PowerPoint 演示文稿</vt:lpstr>
      <vt:lpstr>PowerPoint 演示文稿</vt:lpstr>
      <vt:lpstr>PowerPoint 演示文稿</vt:lpstr>
    </vt:vector>
  </TitlesOfParts>
  <Company>World Health Organization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Free Initiative</dc:title>
  <dc:creator>Gauri Khanna</dc:creator>
  <cp:lastModifiedBy>魏仿</cp:lastModifiedBy>
  <cp:revision>259</cp:revision>
  <dcterms:created xsi:type="dcterms:W3CDTF">2008-11-05T15:36:21Z</dcterms:created>
  <dcterms:modified xsi:type="dcterms:W3CDTF">2021-01-19T02:26:22Z</dcterms:modified>
</cp:coreProperties>
</file>