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51"/>
  </p:notesMasterIdLst>
  <p:sldIdLst>
    <p:sldId id="1028" r:id="rId2"/>
    <p:sldId id="1026" r:id="rId3"/>
    <p:sldId id="1027" r:id="rId4"/>
    <p:sldId id="1147" r:id="rId5"/>
    <p:sldId id="1048" r:id="rId6"/>
    <p:sldId id="1170" r:id="rId7"/>
    <p:sldId id="1052" r:id="rId8"/>
    <p:sldId id="1121" r:id="rId9"/>
    <p:sldId id="1166" r:id="rId10"/>
    <p:sldId id="1195" r:id="rId11"/>
    <p:sldId id="1196" r:id="rId12"/>
    <p:sldId id="1197" r:id="rId13"/>
    <p:sldId id="1144" r:id="rId14"/>
    <p:sldId id="1145" r:id="rId15"/>
    <p:sldId id="1198" r:id="rId16"/>
    <p:sldId id="1146" r:id="rId17"/>
    <p:sldId id="1199" r:id="rId18"/>
    <p:sldId id="1191" r:id="rId19"/>
    <p:sldId id="1151" r:id="rId20"/>
    <p:sldId id="1152" r:id="rId21"/>
    <p:sldId id="1187" r:id="rId22"/>
    <p:sldId id="1153" r:id="rId23"/>
    <p:sldId id="1177" r:id="rId24"/>
    <p:sldId id="1182" r:id="rId25"/>
    <p:sldId id="1154" r:id="rId26"/>
    <p:sldId id="1155" r:id="rId27"/>
    <p:sldId id="1179" r:id="rId28"/>
    <p:sldId id="1180" r:id="rId29"/>
    <p:sldId id="1181" r:id="rId30"/>
    <p:sldId id="1184" r:id="rId31"/>
    <p:sldId id="1116" r:id="rId32"/>
    <p:sldId id="1117" r:id="rId33"/>
    <p:sldId id="1118" r:id="rId34"/>
    <p:sldId id="1120" r:id="rId35"/>
    <p:sldId id="1123" r:id="rId36"/>
    <p:sldId id="1188" r:id="rId37"/>
    <p:sldId id="1059" r:id="rId38"/>
    <p:sldId id="1060" r:id="rId39"/>
    <p:sldId id="1194" r:id="rId40"/>
    <p:sldId id="1061" r:id="rId41"/>
    <p:sldId id="1062" r:id="rId42"/>
    <p:sldId id="1063" r:id="rId43"/>
    <p:sldId id="1171" r:id="rId44"/>
    <p:sldId id="1173" r:id="rId45"/>
    <p:sldId id="1174" r:id="rId46"/>
    <p:sldId id="1175" r:id="rId47"/>
    <p:sldId id="1193" r:id="rId48"/>
    <p:sldId id="1176" r:id="rId49"/>
    <p:sldId id="1190" r:id="rId50"/>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FF"/>
    <a:srgbClr val="3399FF"/>
    <a:srgbClr val="99CCFF"/>
    <a:srgbClr val="9999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98670" autoAdjust="0"/>
  </p:normalViewPr>
  <p:slideViewPr>
    <p:cSldViewPr>
      <p:cViewPr>
        <p:scale>
          <a:sx n="67" d="100"/>
          <a:sy n="67" d="100"/>
        </p:scale>
        <p:origin x="-4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788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532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788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788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1F181F3-5D18-4859-914F-152816EF49FB}" type="slidenum">
              <a:rPr lang="en-US" altLang="zh-CN"/>
              <a:pPr/>
              <a:t>‹#›</a:t>
            </a:fld>
            <a:endParaRPr lang="en-US" altLang="zh-CN"/>
          </a:p>
        </p:txBody>
      </p:sp>
    </p:spTree>
    <p:extLst>
      <p:ext uri="{BB962C8B-B14F-4D97-AF65-F5344CB8AC3E}">
        <p14:creationId xmlns:p14="http://schemas.microsoft.com/office/powerpoint/2010/main" val="7837366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Tree>
    <p:extLst>
      <p:ext uri="{BB962C8B-B14F-4D97-AF65-F5344CB8AC3E}">
        <p14:creationId xmlns:p14="http://schemas.microsoft.com/office/powerpoint/2010/main" val="371902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749DEE9-0CEB-4689-B5AC-F314AD1C5CD3}" type="slidenum">
              <a:rPr lang="en-US" altLang="zh-CN"/>
              <a:pPr eaLnBrk="1" hangingPunct="1"/>
              <a:t>10</a:t>
            </a:fld>
            <a:endParaRPr lang="en-US" altLang="zh-CN"/>
          </a:p>
        </p:txBody>
      </p:sp>
    </p:spTree>
    <p:extLst>
      <p:ext uri="{BB962C8B-B14F-4D97-AF65-F5344CB8AC3E}">
        <p14:creationId xmlns:p14="http://schemas.microsoft.com/office/powerpoint/2010/main" val="231386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6F16D66D-9A17-4FA5-AC4C-C5A995CEBD72}" type="slidenum">
              <a:rPr lang="en-US" altLang="zh-CN" sz="1200"/>
              <a:pPr algn="r" eaLnBrk="1" hangingPunct="1"/>
              <a:t>11</a:t>
            </a:fld>
            <a:endParaRPr lang="en-US" altLang="zh-CN" sz="1200"/>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panose="020B0604020202020204" pitchFamily="34" charset="0"/>
              </a:rPr>
              <a:t>参考文献</a:t>
            </a:r>
          </a:p>
          <a:p>
            <a:r>
              <a:rPr lang="en-US" altLang="zh-CN" smtClean="0">
                <a:latin typeface="Arial" panose="020B0604020202020204" pitchFamily="34" charset="0"/>
              </a:rPr>
              <a:t>【1</a:t>
            </a:r>
            <a:r>
              <a:rPr lang="zh-CN" altLang="en-US" smtClean="0">
                <a:latin typeface="Arial" panose="020B0604020202020204" pitchFamily="34" charset="0"/>
              </a:rPr>
              <a:t>、杨功焕主编</a:t>
            </a:r>
            <a:r>
              <a:rPr lang="en-US" altLang="zh-CN" smtClean="0">
                <a:latin typeface="Arial" panose="020B0604020202020204" pitchFamily="34" charset="0"/>
              </a:rPr>
              <a:t>. “</a:t>
            </a:r>
            <a:r>
              <a:rPr lang="zh-CN" altLang="en-US" smtClean="0">
                <a:latin typeface="Arial" panose="020B0604020202020204" pitchFamily="34" charset="0"/>
              </a:rPr>
              <a:t>迈向无烟中国”项目基线调查报告</a:t>
            </a:r>
            <a:r>
              <a:rPr lang="en-US" altLang="zh-CN" smtClean="0">
                <a:latin typeface="Arial" panose="020B0604020202020204" pitchFamily="34" charset="0"/>
              </a:rPr>
              <a:t>. </a:t>
            </a:r>
            <a:r>
              <a:rPr lang="zh-CN" altLang="en-US" smtClean="0">
                <a:latin typeface="Arial" panose="020B0604020202020204" pitchFamily="34" charset="0"/>
              </a:rPr>
              <a:t>北京</a:t>
            </a:r>
            <a:r>
              <a:rPr lang="en-US" altLang="zh-CN" smtClean="0">
                <a:latin typeface="Arial" panose="020B0604020202020204" pitchFamily="34" charset="0"/>
              </a:rPr>
              <a:t>: </a:t>
            </a:r>
            <a:r>
              <a:rPr lang="zh-CN" altLang="en-US" smtClean="0">
                <a:latin typeface="Arial" panose="020B0604020202020204" pitchFamily="34" charset="0"/>
              </a:rPr>
              <a:t>协和医科大学出版社</a:t>
            </a:r>
            <a:r>
              <a:rPr lang="en-US" altLang="zh-CN" smtClean="0">
                <a:latin typeface="Arial" panose="020B0604020202020204" pitchFamily="34" charset="0"/>
              </a:rPr>
              <a:t>, 2008.</a:t>
            </a:r>
          </a:p>
          <a:p>
            <a:r>
              <a:rPr lang="en-US" altLang="zh-CN" smtClean="0">
                <a:latin typeface="Arial" panose="020B0604020202020204" pitchFamily="34" charset="0"/>
              </a:rPr>
              <a:t>2</a:t>
            </a:r>
            <a:r>
              <a:rPr lang="zh-CN" altLang="en-US" smtClean="0">
                <a:latin typeface="Arial" panose="020B0604020202020204" pitchFamily="34" charset="0"/>
              </a:rPr>
              <a:t>、曹若湘</a:t>
            </a:r>
            <a:r>
              <a:rPr lang="en-US" altLang="zh-CN" smtClean="0">
                <a:latin typeface="Arial" panose="020B0604020202020204" pitchFamily="34" charset="0"/>
              </a:rPr>
              <a:t>. 2005</a:t>
            </a:r>
            <a:r>
              <a:rPr lang="zh-CN" altLang="en-US" smtClean="0">
                <a:latin typeface="Arial" panose="020B0604020202020204" pitchFamily="34" charset="0"/>
              </a:rPr>
              <a:t>年北京市儿童青少年烟草流行情况现状调查</a:t>
            </a:r>
            <a:r>
              <a:rPr lang="en-US" altLang="zh-CN" smtClean="0">
                <a:latin typeface="Arial" panose="020B0604020202020204" pitchFamily="34" charset="0"/>
              </a:rPr>
              <a:t>. </a:t>
            </a:r>
            <a:r>
              <a:rPr lang="zh-CN" altLang="en-US" smtClean="0">
                <a:latin typeface="Arial" panose="020B0604020202020204" pitchFamily="34" charset="0"/>
              </a:rPr>
              <a:t>第</a:t>
            </a:r>
            <a:r>
              <a:rPr lang="en-US" altLang="zh-CN" smtClean="0">
                <a:latin typeface="Arial" panose="020B0604020202020204" pitchFamily="34" charset="0"/>
              </a:rPr>
              <a:t>13</a:t>
            </a:r>
            <a:r>
              <a:rPr lang="zh-CN" altLang="en-US" smtClean="0">
                <a:latin typeface="Arial" panose="020B0604020202020204" pitchFamily="34" charset="0"/>
              </a:rPr>
              <a:t>届全国吸烟与健康学术研讨会暨第三届烟草控制框架公约论坛论文集</a:t>
            </a:r>
            <a:r>
              <a:rPr lang="en-US" altLang="zh-CN" smtClean="0">
                <a:latin typeface="Arial" panose="020B0604020202020204" pitchFamily="34" charset="0"/>
              </a:rPr>
              <a:t>. 2007, 79-87.</a:t>
            </a:r>
          </a:p>
          <a:p>
            <a:r>
              <a:rPr lang="en-US" altLang="zh-CN" smtClean="0">
                <a:latin typeface="Arial" panose="020B0604020202020204" pitchFamily="34" charset="0"/>
              </a:rPr>
              <a:t>3</a:t>
            </a:r>
            <a:r>
              <a:rPr lang="zh-CN" altLang="en-US" smtClean="0">
                <a:latin typeface="Arial" panose="020B0604020202020204" pitchFamily="34" charset="0"/>
              </a:rPr>
              <a:t>、段佳丽</a:t>
            </a:r>
            <a:r>
              <a:rPr lang="en-US" altLang="zh-CN" smtClean="0">
                <a:latin typeface="Arial" panose="020B0604020202020204" pitchFamily="34" charset="0"/>
              </a:rPr>
              <a:t>. </a:t>
            </a:r>
            <a:r>
              <a:rPr lang="zh-CN" altLang="en-US" smtClean="0">
                <a:latin typeface="Arial" panose="020B0604020202020204" pitchFamily="34" charset="0"/>
              </a:rPr>
              <a:t>北京市青少年控烟情况</a:t>
            </a:r>
            <a:r>
              <a:rPr lang="en-US" altLang="zh-CN" smtClean="0">
                <a:latin typeface="Arial" panose="020B0604020202020204" pitchFamily="34" charset="0"/>
              </a:rPr>
              <a:t>. </a:t>
            </a:r>
            <a:r>
              <a:rPr lang="zh-CN" altLang="en-US" smtClean="0">
                <a:latin typeface="Arial" panose="020B0604020202020204" pitchFamily="34" charset="0"/>
              </a:rPr>
              <a:t>第一届两岸四地烟害防治交流研讨会论文汇编</a:t>
            </a:r>
            <a:r>
              <a:rPr lang="en-US" altLang="zh-CN" smtClean="0">
                <a:latin typeface="Arial" panose="020B0604020202020204" pitchFamily="34" charset="0"/>
              </a:rPr>
              <a:t>. 2007,115-119. 】</a:t>
            </a:r>
          </a:p>
        </p:txBody>
      </p:sp>
    </p:spTree>
    <p:extLst>
      <p:ext uri="{BB962C8B-B14F-4D97-AF65-F5344CB8AC3E}">
        <p14:creationId xmlns:p14="http://schemas.microsoft.com/office/powerpoint/2010/main" val="334669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B3F08038-18EE-46BB-9C2C-422741BC9852}" type="slidenum">
              <a:rPr lang="en-US" altLang="zh-CN" sz="1200"/>
              <a:pPr algn="r" eaLnBrk="1" hangingPunct="1"/>
              <a:t>12</a:t>
            </a:fld>
            <a:endParaRPr lang="en-US" altLang="zh-CN" sz="120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1000" smtClean="0">
                <a:solidFill>
                  <a:srgbClr val="000000"/>
                </a:solidFill>
                <a:latin typeface="Arial" panose="020B0604020202020204" pitchFamily="34" charset="0"/>
              </a:rPr>
              <a:t>同伴吸烟对青少年吸烟行为影响巨大。</a:t>
            </a:r>
          </a:p>
          <a:p>
            <a:r>
              <a:rPr lang="zh-CN" altLang="en-US" sz="1000" smtClean="0">
                <a:solidFill>
                  <a:srgbClr val="000000"/>
                </a:solidFill>
                <a:latin typeface="Arial" panose="020B0604020202020204" pitchFamily="34" charset="0"/>
              </a:rPr>
              <a:t>教师的行为尤其对低年级学生有示范作用，对学生的吸烟行为有显著的影响。</a:t>
            </a:r>
          </a:p>
          <a:p>
            <a:r>
              <a:rPr lang="zh-CN" altLang="en-US" sz="1000" smtClean="0">
                <a:solidFill>
                  <a:srgbClr val="000000"/>
                </a:solidFill>
                <a:latin typeface="Arial" panose="020B0604020202020204" pitchFamily="34" charset="0"/>
              </a:rPr>
              <a:t>不仅父母吸烟及其对吸烟的态度对孩子吸烟有影响，兄弟姐妹吸烟、亲戚吸烟、孩子对父母的依从性、亲人间的关系、父母对孩子的关心程度、家庭经济条件和家人健康状况等因素与青少年吸烟有很大关联。</a:t>
            </a:r>
          </a:p>
          <a:p>
            <a:endParaRPr lang="zh-CN" altLang="en-US" sz="1000" smtClean="0">
              <a:solidFill>
                <a:srgbClr val="000000"/>
              </a:solidFill>
              <a:latin typeface="Arial" panose="020B0604020202020204" pitchFamily="34" charset="0"/>
            </a:endParaRPr>
          </a:p>
          <a:p>
            <a:r>
              <a:rPr lang="zh-CN" altLang="en-US" sz="1000" smtClean="0">
                <a:solidFill>
                  <a:srgbClr val="000000"/>
                </a:solidFill>
                <a:latin typeface="Arial" panose="020B0604020202020204" pitchFamily="34" charset="0"/>
              </a:rPr>
              <a:t>参考文献</a:t>
            </a:r>
          </a:p>
          <a:p>
            <a:r>
              <a:rPr lang="en-US" altLang="zh-CN" sz="1000" smtClean="0">
                <a:latin typeface="Arial" panose="020B0604020202020204" pitchFamily="34" charset="0"/>
              </a:rPr>
              <a:t>1</a:t>
            </a:r>
            <a:r>
              <a:rPr lang="zh-CN" altLang="en-US" sz="1000" smtClean="0">
                <a:latin typeface="Arial" panose="020B0604020202020204" pitchFamily="34" charset="0"/>
              </a:rPr>
              <a:t>、 </a:t>
            </a:r>
            <a:r>
              <a:rPr lang="en-US" altLang="zh-CN" sz="1000" smtClean="0">
                <a:latin typeface="Arial" panose="020B0604020202020204" pitchFamily="34" charset="0"/>
              </a:rPr>
              <a:t>The GTSS Collaborative Group. A cross country comparison of exposure to secondhand smoke among young. Tobacco Control 2006, 14(Suppl II): ii4-ii19 </a:t>
            </a:r>
          </a:p>
          <a:p>
            <a:r>
              <a:rPr lang="en-US" altLang="zh-CN" sz="1000" smtClean="0">
                <a:latin typeface="Arial" panose="020B0604020202020204" pitchFamily="34" charset="0"/>
              </a:rPr>
              <a:t>2.</a:t>
            </a:r>
            <a:r>
              <a:rPr lang="zh-CN" altLang="en-US" sz="1000" smtClean="0">
                <a:latin typeface="Arial" panose="020B0604020202020204" pitchFamily="34" charset="0"/>
              </a:rPr>
              <a:t>曹若湘</a:t>
            </a:r>
            <a:r>
              <a:rPr lang="en-US" altLang="zh-CN" sz="1000" smtClean="0">
                <a:latin typeface="Arial" panose="020B0604020202020204" pitchFamily="34" charset="0"/>
              </a:rPr>
              <a:t>. 2005</a:t>
            </a:r>
            <a:r>
              <a:rPr lang="zh-CN" altLang="en-US" sz="1000" smtClean="0">
                <a:latin typeface="Arial" panose="020B0604020202020204" pitchFamily="34" charset="0"/>
              </a:rPr>
              <a:t>年北京市儿童青少年烟草流行情况现状调查</a:t>
            </a:r>
            <a:r>
              <a:rPr lang="en-US" altLang="zh-CN" sz="1000" smtClean="0">
                <a:latin typeface="Arial" panose="020B0604020202020204" pitchFamily="34" charset="0"/>
              </a:rPr>
              <a:t>. </a:t>
            </a:r>
            <a:r>
              <a:rPr lang="zh-CN" altLang="en-US" sz="1000" smtClean="0">
                <a:latin typeface="Arial" panose="020B0604020202020204" pitchFamily="34" charset="0"/>
              </a:rPr>
              <a:t>第</a:t>
            </a:r>
            <a:r>
              <a:rPr lang="en-US" altLang="zh-CN" sz="1000" smtClean="0">
                <a:latin typeface="Arial" panose="020B0604020202020204" pitchFamily="34" charset="0"/>
              </a:rPr>
              <a:t>13</a:t>
            </a:r>
            <a:r>
              <a:rPr lang="zh-CN" altLang="en-US" sz="1000" smtClean="0">
                <a:latin typeface="Arial" panose="020B0604020202020204" pitchFamily="34" charset="0"/>
              </a:rPr>
              <a:t>届全国吸烟与健康学术研讨会暨第三届烟草控制框架公约论坛论文集</a:t>
            </a:r>
            <a:r>
              <a:rPr lang="en-US" altLang="zh-CN" sz="1000" smtClean="0">
                <a:latin typeface="Arial" panose="020B0604020202020204" pitchFamily="34" charset="0"/>
              </a:rPr>
              <a:t>. 2007, 79-87.</a:t>
            </a:r>
          </a:p>
          <a:p>
            <a:r>
              <a:rPr lang="en-US" altLang="zh-CN" sz="1000" smtClean="0">
                <a:latin typeface="Arial" panose="020B0604020202020204" pitchFamily="34" charset="0"/>
              </a:rPr>
              <a:t>3.</a:t>
            </a:r>
            <a:r>
              <a:rPr lang="zh-CN" altLang="en-US" sz="1000" smtClean="0">
                <a:latin typeface="Arial" panose="020B0604020202020204" pitchFamily="34" charset="0"/>
              </a:rPr>
              <a:t>段佳丽</a:t>
            </a:r>
            <a:r>
              <a:rPr lang="en-US" altLang="zh-CN" sz="1000" smtClean="0">
                <a:latin typeface="Arial" panose="020B0604020202020204" pitchFamily="34" charset="0"/>
              </a:rPr>
              <a:t>. </a:t>
            </a:r>
            <a:r>
              <a:rPr lang="zh-CN" altLang="en-US" sz="1000" smtClean="0">
                <a:latin typeface="Arial" panose="020B0604020202020204" pitchFamily="34" charset="0"/>
              </a:rPr>
              <a:t>北京市青少年控烟情况</a:t>
            </a:r>
            <a:r>
              <a:rPr lang="en-US" altLang="zh-CN" sz="1000" smtClean="0">
                <a:latin typeface="Arial" panose="020B0604020202020204" pitchFamily="34" charset="0"/>
              </a:rPr>
              <a:t>. </a:t>
            </a:r>
            <a:r>
              <a:rPr lang="zh-CN" altLang="en-US" sz="1000" smtClean="0">
                <a:latin typeface="Arial" panose="020B0604020202020204" pitchFamily="34" charset="0"/>
              </a:rPr>
              <a:t>第一届两岸四地烟害防治交流研讨会论文汇编</a:t>
            </a:r>
            <a:r>
              <a:rPr lang="en-US" altLang="zh-CN" sz="1000" smtClean="0">
                <a:latin typeface="Arial" panose="020B0604020202020204" pitchFamily="34" charset="0"/>
              </a:rPr>
              <a:t>. 2007,115-119.</a:t>
            </a:r>
          </a:p>
          <a:p>
            <a:r>
              <a:rPr lang="en-US" altLang="zh-CN" sz="1000" smtClean="0">
                <a:latin typeface="Arial" panose="020B0604020202020204" pitchFamily="34" charset="0"/>
              </a:rPr>
              <a:t>4.</a:t>
            </a:r>
            <a:r>
              <a:rPr lang="zh-CN" altLang="en-US" sz="1000" smtClean="0">
                <a:latin typeface="Arial" panose="020B0604020202020204" pitchFamily="34" charset="0"/>
              </a:rPr>
              <a:t>杨功焕著</a:t>
            </a:r>
            <a:r>
              <a:rPr lang="en-US" altLang="zh-CN" sz="1000" smtClean="0">
                <a:latin typeface="Arial" panose="020B0604020202020204" pitchFamily="34" charset="0"/>
              </a:rPr>
              <a:t>. </a:t>
            </a:r>
            <a:r>
              <a:rPr lang="zh-CN" altLang="en-US" sz="1000" smtClean="0">
                <a:latin typeface="Arial" panose="020B0604020202020204" pitchFamily="34" charset="0"/>
              </a:rPr>
              <a:t>中国人群死亡及其危险因素流行水平、趋势和分布</a:t>
            </a:r>
            <a:r>
              <a:rPr lang="en-US" altLang="zh-CN" sz="1000" smtClean="0">
                <a:latin typeface="Arial" panose="020B0604020202020204" pitchFamily="34" charset="0"/>
              </a:rPr>
              <a:t>. </a:t>
            </a:r>
            <a:r>
              <a:rPr lang="zh-CN" altLang="en-US" sz="1000" smtClean="0">
                <a:latin typeface="Arial" panose="020B0604020202020204" pitchFamily="34" charset="0"/>
              </a:rPr>
              <a:t>北京</a:t>
            </a:r>
            <a:r>
              <a:rPr lang="en-US" altLang="zh-CN" sz="1000" smtClean="0">
                <a:latin typeface="Arial" panose="020B0604020202020204" pitchFamily="34" charset="0"/>
              </a:rPr>
              <a:t>:</a:t>
            </a:r>
            <a:r>
              <a:rPr lang="zh-CN" altLang="en-US" sz="1000" smtClean="0">
                <a:latin typeface="Arial" panose="020B0604020202020204" pitchFamily="34" charset="0"/>
              </a:rPr>
              <a:t>中国协和医科大学出版社</a:t>
            </a:r>
            <a:r>
              <a:rPr lang="en-US" altLang="zh-CN" sz="1000" smtClean="0">
                <a:latin typeface="Arial" panose="020B0604020202020204" pitchFamily="34" charset="0"/>
              </a:rPr>
              <a:t>, 2005.</a:t>
            </a:r>
          </a:p>
          <a:p>
            <a:r>
              <a:rPr lang="en-US" altLang="zh-CN" sz="1000" smtClean="0">
                <a:latin typeface="Arial" panose="020B0604020202020204" pitchFamily="34" charset="0"/>
              </a:rPr>
              <a:t>5.</a:t>
            </a:r>
            <a:r>
              <a:rPr lang="zh-CN" altLang="en-US" sz="1000" smtClean="0">
                <a:latin typeface="Arial" panose="020B0604020202020204" pitchFamily="34" charset="0"/>
              </a:rPr>
              <a:t>李跃进</a:t>
            </a:r>
            <a:r>
              <a:rPr lang="en-US" altLang="zh-CN" sz="1000" smtClean="0">
                <a:latin typeface="Arial" panose="020B0604020202020204" pitchFamily="34" charset="0"/>
              </a:rPr>
              <a:t>, </a:t>
            </a:r>
            <a:r>
              <a:rPr lang="zh-CN" altLang="en-US" sz="1000" smtClean="0">
                <a:latin typeface="Arial" panose="020B0604020202020204" pitchFamily="34" charset="0"/>
              </a:rPr>
              <a:t>张麓曾</a:t>
            </a:r>
            <a:r>
              <a:rPr lang="en-US" altLang="zh-CN" sz="1000" smtClean="0">
                <a:latin typeface="Arial" panose="020B0604020202020204" pitchFamily="34" charset="0"/>
              </a:rPr>
              <a:t>, </a:t>
            </a:r>
            <a:r>
              <a:rPr lang="zh-CN" altLang="en-US" sz="1000" smtClean="0">
                <a:latin typeface="Arial" panose="020B0604020202020204" pitchFamily="34" charset="0"/>
              </a:rPr>
              <a:t>田丹</a:t>
            </a:r>
            <a:r>
              <a:rPr lang="en-US" altLang="zh-CN" sz="1000" smtClean="0">
                <a:latin typeface="Arial" panose="020B0604020202020204" pitchFamily="34" charset="0"/>
              </a:rPr>
              <a:t>, </a:t>
            </a:r>
            <a:r>
              <a:rPr lang="zh-CN" altLang="en-US" sz="1000" smtClean="0">
                <a:latin typeface="Arial" panose="020B0604020202020204" pitchFamily="34" charset="0"/>
              </a:rPr>
              <a:t>等</a:t>
            </a:r>
            <a:r>
              <a:rPr lang="en-US" altLang="zh-CN" sz="1000" smtClean="0">
                <a:latin typeface="Arial" panose="020B0604020202020204" pitchFamily="34" charset="0"/>
              </a:rPr>
              <a:t>. </a:t>
            </a:r>
            <a:r>
              <a:rPr lang="zh-CN" altLang="en-US" sz="1000" smtClean="0">
                <a:latin typeface="Arial" panose="020B0604020202020204" pitchFamily="34" charset="0"/>
              </a:rPr>
              <a:t>辽宁省五城市校外青少年吸烟现状抽样调查报告</a:t>
            </a:r>
            <a:r>
              <a:rPr lang="en-US" altLang="zh-CN" sz="1000" smtClean="0">
                <a:latin typeface="Arial" panose="020B0604020202020204" pitchFamily="34" charset="0"/>
              </a:rPr>
              <a:t>. </a:t>
            </a:r>
            <a:r>
              <a:rPr lang="zh-CN" altLang="en-US" sz="1000" smtClean="0">
                <a:latin typeface="Arial" panose="020B0604020202020204" pitchFamily="34" charset="0"/>
              </a:rPr>
              <a:t>第</a:t>
            </a:r>
            <a:r>
              <a:rPr lang="en-US" altLang="zh-CN" sz="1000" smtClean="0">
                <a:latin typeface="Arial" panose="020B0604020202020204" pitchFamily="34" charset="0"/>
              </a:rPr>
              <a:t>13</a:t>
            </a:r>
            <a:r>
              <a:rPr lang="zh-CN" altLang="en-US" sz="1000" smtClean="0">
                <a:latin typeface="Arial" panose="020B0604020202020204" pitchFamily="34" charset="0"/>
              </a:rPr>
              <a:t>届全国吸烟与健康学术研讨会暨第三届烟草控制框架公约论坛论文集，</a:t>
            </a:r>
            <a:r>
              <a:rPr lang="en-US" altLang="zh-CN" sz="1000" smtClean="0">
                <a:latin typeface="Arial" panose="020B0604020202020204" pitchFamily="34" charset="0"/>
              </a:rPr>
              <a:t>2007, 87-93.</a:t>
            </a:r>
          </a:p>
          <a:p>
            <a:r>
              <a:rPr lang="en-US" altLang="zh-CN" sz="1000" smtClean="0">
                <a:latin typeface="Arial" panose="020B0604020202020204" pitchFamily="34" charset="0"/>
              </a:rPr>
              <a:t>6. </a:t>
            </a:r>
            <a:r>
              <a:rPr lang="zh-CN" altLang="en-US" sz="1000" smtClean="0">
                <a:latin typeface="Arial" panose="020B0604020202020204" pitchFamily="34" charset="0"/>
              </a:rPr>
              <a:t>徐越</a:t>
            </a:r>
            <a:r>
              <a:rPr lang="en-US" altLang="zh-CN" sz="1000" smtClean="0">
                <a:latin typeface="Arial" panose="020B0604020202020204" pitchFamily="34" charset="0"/>
              </a:rPr>
              <a:t>, </a:t>
            </a:r>
            <a:r>
              <a:rPr lang="zh-CN" altLang="en-US" sz="1000" smtClean="0">
                <a:latin typeface="Arial" panose="020B0604020202020204" pitchFamily="34" charset="0"/>
              </a:rPr>
              <a:t>张新卫</a:t>
            </a:r>
            <a:r>
              <a:rPr lang="en-US" altLang="zh-CN" sz="1000" smtClean="0">
                <a:latin typeface="Arial" panose="020B0604020202020204" pitchFamily="34" charset="0"/>
              </a:rPr>
              <a:t>, </a:t>
            </a:r>
            <a:r>
              <a:rPr lang="zh-CN" altLang="en-US" sz="1000" smtClean="0">
                <a:latin typeface="Arial" panose="020B0604020202020204" pitchFamily="34" charset="0"/>
              </a:rPr>
              <a:t>郭俊香</a:t>
            </a:r>
            <a:r>
              <a:rPr lang="en-US" altLang="zh-CN" sz="1000" smtClean="0">
                <a:latin typeface="Arial" panose="020B0604020202020204" pitchFamily="34" charset="0"/>
              </a:rPr>
              <a:t>, </a:t>
            </a:r>
            <a:r>
              <a:rPr lang="zh-CN" altLang="en-US" sz="1000" smtClean="0">
                <a:latin typeface="Arial" panose="020B0604020202020204" pitchFamily="34" charset="0"/>
              </a:rPr>
              <a:t>等</a:t>
            </a:r>
            <a:r>
              <a:rPr lang="en-US" altLang="zh-CN" sz="1000" smtClean="0">
                <a:latin typeface="Arial" panose="020B0604020202020204" pitchFamily="34" charset="0"/>
              </a:rPr>
              <a:t>. </a:t>
            </a:r>
            <a:r>
              <a:rPr lang="zh-CN" altLang="en-US" sz="1000" smtClean="0">
                <a:latin typeface="Arial" panose="020B0604020202020204" pitchFamily="34" charset="0"/>
              </a:rPr>
              <a:t>浙江省初中学生尝试吸烟行为调查</a:t>
            </a:r>
            <a:r>
              <a:rPr lang="en-US" altLang="zh-CN" sz="1000" smtClean="0">
                <a:latin typeface="Arial" panose="020B0604020202020204" pitchFamily="34" charset="0"/>
              </a:rPr>
              <a:t>. </a:t>
            </a:r>
            <a:r>
              <a:rPr lang="zh-CN" altLang="en-US" sz="1000" smtClean="0">
                <a:latin typeface="Arial" panose="020B0604020202020204" pitchFamily="34" charset="0"/>
              </a:rPr>
              <a:t>浙江预防医学</a:t>
            </a:r>
            <a:r>
              <a:rPr lang="en-US" altLang="zh-CN" sz="1000" smtClean="0">
                <a:latin typeface="Arial" panose="020B0604020202020204" pitchFamily="34" charset="0"/>
              </a:rPr>
              <a:t>. 2007, 19(8): 5-7.</a:t>
            </a:r>
          </a:p>
          <a:p>
            <a:r>
              <a:rPr lang="en-US" altLang="zh-CN" sz="1000" smtClean="0">
                <a:latin typeface="Arial" panose="020B0604020202020204" pitchFamily="34" charset="0"/>
              </a:rPr>
              <a:t>7.</a:t>
            </a:r>
            <a:r>
              <a:rPr lang="zh-CN" altLang="en-US" sz="1000" smtClean="0">
                <a:latin typeface="Arial" panose="020B0604020202020204" pitchFamily="34" charset="0"/>
              </a:rPr>
              <a:t>北京市爱卫会</a:t>
            </a:r>
            <a:r>
              <a:rPr lang="en-US" altLang="zh-CN" sz="1000" smtClean="0">
                <a:latin typeface="Arial" panose="020B0604020202020204" pitchFamily="34" charset="0"/>
              </a:rPr>
              <a:t>, </a:t>
            </a:r>
            <a:r>
              <a:rPr lang="zh-CN" altLang="en-US" sz="1000" smtClean="0">
                <a:latin typeface="Arial" panose="020B0604020202020204" pitchFamily="34" charset="0"/>
              </a:rPr>
              <a:t>北京市教育委员会</a:t>
            </a:r>
            <a:r>
              <a:rPr lang="en-US" altLang="zh-CN" sz="1000" smtClean="0">
                <a:latin typeface="Arial" panose="020B0604020202020204" pitchFamily="34" charset="0"/>
              </a:rPr>
              <a:t>, </a:t>
            </a:r>
            <a:r>
              <a:rPr lang="zh-CN" altLang="en-US" sz="1000" smtClean="0">
                <a:latin typeface="Arial" panose="020B0604020202020204" pitchFamily="34" charset="0"/>
              </a:rPr>
              <a:t>北京市吸烟与健康协会</a:t>
            </a:r>
            <a:r>
              <a:rPr lang="en-US" altLang="zh-CN" sz="1000" smtClean="0">
                <a:latin typeface="Arial" panose="020B0604020202020204" pitchFamily="34" charset="0"/>
              </a:rPr>
              <a:t>. </a:t>
            </a:r>
            <a:r>
              <a:rPr lang="zh-CN" altLang="en-US" sz="1000" smtClean="0">
                <a:latin typeface="Arial" panose="020B0604020202020204" pitchFamily="34" charset="0"/>
              </a:rPr>
              <a:t>北京市中小学生吸烟状况调查</a:t>
            </a:r>
            <a:r>
              <a:rPr lang="en-US" altLang="zh-CN" sz="1000" smtClean="0">
                <a:latin typeface="Arial" panose="020B0604020202020204" pitchFamily="34" charset="0"/>
              </a:rPr>
              <a:t>. </a:t>
            </a:r>
            <a:r>
              <a:rPr lang="zh-CN" altLang="en-US" sz="1000" smtClean="0">
                <a:latin typeface="Arial" panose="020B0604020202020204" pitchFamily="34" charset="0"/>
              </a:rPr>
              <a:t>心肺血管杂志</a:t>
            </a:r>
            <a:r>
              <a:rPr lang="en-US" altLang="zh-CN" sz="1000" smtClean="0">
                <a:latin typeface="Arial" panose="020B0604020202020204" pitchFamily="34" charset="0"/>
              </a:rPr>
              <a:t>. 2000, 19(4): 294-298.</a:t>
            </a:r>
          </a:p>
        </p:txBody>
      </p:sp>
    </p:spTree>
    <p:extLst>
      <p:ext uri="{BB962C8B-B14F-4D97-AF65-F5344CB8AC3E}">
        <p14:creationId xmlns:p14="http://schemas.microsoft.com/office/powerpoint/2010/main" val="2328360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Rot="1" noChangeArrowheads="1" noTextEdit="1"/>
          </p:cNvSpPr>
          <p:nvPr>
            <p:ph type="sldImg"/>
          </p:nvPr>
        </p:nvSpPr>
        <p:spPr>
          <a:ln/>
        </p:spPr>
      </p:sp>
      <p:sp>
        <p:nvSpPr>
          <p:cNvPr id="216067" name="Rectangle 3"/>
          <p:cNvSpPr>
            <a:spLocks noGrp="1" noChangeArrowheads="1"/>
          </p:cNvSpPr>
          <p:nvPr>
            <p:ph type="body" idx="1"/>
          </p:nvPr>
        </p:nvSpPr>
        <p:spPr>
          <a:ln/>
        </p:spPr>
        <p:txBody>
          <a:bodyPr/>
          <a:lstStyle/>
          <a:p>
            <a:pPr>
              <a:defRPr/>
            </a:pPr>
            <a:r>
              <a:rPr lang="zh-CN" altLang="en-US" b="1" dirty="0" smtClean="0">
                <a:effectLst>
                  <a:outerShdw blurRad="38100" dist="38100" dir="2700000" algn="tl">
                    <a:srgbClr val="C0C0C0"/>
                  </a:outerShdw>
                </a:effectLst>
                <a:latin typeface="楷体_GB2312" pitchFamily="49" charset="-122"/>
              </a:rPr>
              <a:t>烟草烟雾中有</a:t>
            </a:r>
            <a:r>
              <a:rPr lang="en-US" altLang="zh-CN" b="1" dirty="0" smtClean="0">
                <a:effectLst>
                  <a:outerShdw blurRad="38100" dist="38100" dir="2700000" algn="tl">
                    <a:srgbClr val="C0C0C0"/>
                  </a:outerShdw>
                </a:effectLst>
                <a:latin typeface="楷体_GB2312" pitchFamily="49" charset="-122"/>
              </a:rPr>
              <a:t>4000</a:t>
            </a:r>
            <a:r>
              <a:rPr lang="zh-CN" altLang="en-US" b="1" dirty="0" smtClean="0">
                <a:effectLst>
                  <a:outerShdw blurRad="38100" dist="38100" dir="2700000" algn="tl">
                    <a:srgbClr val="C0C0C0"/>
                  </a:outerShdw>
                </a:effectLst>
                <a:latin typeface="楷体_GB2312" pitchFamily="49" charset="-122"/>
              </a:rPr>
              <a:t>多种化学物质，至少有</a:t>
            </a:r>
            <a:r>
              <a:rPr lang="en-US" altLang="zh-CN" b="1" dirty="0" smtClean="0">
                <a:effectLst>
                  <a:outerShdw blurRad="38100" dist="38100" dir="2700000" algn="tl">
                    <a:srgbClr val="C0C0C0"/>
                  </a:outerShdw>
                </a:effectLst>
                <a:latin typeface="楷体_GB2312" pitchFamily="49" charset="-122"/>
              </a:rPr>
              <a:t>69</a:t>
            </a:r>
            <a:r>
              <a:rPr lang="zh-CN" altLang="en-US" b="1" dirty="0" smtClean="0">
                <a:effectLst>
                  <a:outerShdw blurRad="38100" dist="38100" dir="2700000" algn="tl">
                    <a:srgbClr val="C0C0C0"/>
                  </a:outerShdw>
                </a:effectLst>
                <a:latin typeface="楷体_GB2312" pitchFamily="49" charset="-122"/>
              </a:rPr>
              <a:t>种成分是致癌物质。</a:t>
            </a:r>
            <a:r>
              <a:rPr lang="en-US" altLang="zh-CN" b="1" dirty="0" smtClean="0">
                <a:effectLst>
                  <a:outerShdw blurRad="38100" dist="38100" dir="2700000" algn="tl">
                    <a:srgbClr val="C0C0C0"/>
                  </a:outerShdw>
                </a:effectLst>
                <a:latin typeface="楷体_GB2312" pitchFamily="49" charset="-122"/>
              </a:rPr>
              <a:t>25</a:t>
            </a:r>
            <a:r>
              <a:rPr lang="zh-CN" altLang="en-US" b="1" dirty="0" smtClean="0">
                <a:effectLst>
                  <a:outerShdw blurRad="38100" dist="38100" dir="2700000" algn="tl">
                    <a:srgbClr val="C0C0C0"/>
                  </a:outerShdw>
                </a:effectLst>
                <a:latin typeface="楷体_GB2312" pitchFamily="49" charset="-122"/>
              </a:rPr>
              <a:t>种疾病</a:t>
            </a:r>
          </a:p>
        </p:txBody>
      </p:sp>
    </p:spTree>
    <p:extLst>
      <p:ext uri="{BB962C8B-B14F-4D97-AF65-F5344CB8AC3E}">
        <p14:creationId xmlns:p14="http://schemas.microsoft.com/office/powerpoint/2010/main" val="882251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Rot="1" noChangeArrowheads="1"/>
          </p:cNvSpPr>
          <p:nvPr>
            <p:ph type="ctrTitle"/>
          </p:nvPr>
        </p:nvSpPr>
        <p:spPr>
          <a:xfrm>
            <a:off x="685800" y="2286000"/>
            <a:ext cx="7772400" cy="1143000"/>
          </a:xfrm>
        </p:spPr>
        <p:txBody>
          <a:bodyPr/>
          <a:lstStyle>
            <a:lvl1pPr>
              <a:defRPr/>
            </a:lvl1pPr>
          </a:lstStyle>
          <a:p>
            <a:r>
              <a:rPr lang="zh-CN" altLang="en-US"/>
              <a:t>单击此处编辑母版标题样式</a:t>
            </a:r>
          </a:p>
        </p:txBody>
      </p:sp>
      <p:sp>
        <p:nvSpPr>
          <p:cNvPr id="206851"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4" name="Rectangle 4"/>
          <p:cNvSpPr>
            <a:spLocks noGrp="1" noChangeArrowheads="1"/>
          </p:cNvSpPr>
          <p:nvPr>
            <p:ph type="dt" sz="half" idx="10"/>
          </p:nvPr>
        </p:nvSpPr>
        <p:spPr>
          <a:xfrm>
            <a:off x="301625" y="6245225"/>
            <a:ext cx="2289175" cy="476250"/>
          </a:xfrm>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553200" y="6245225"/>
            <a:ext cx="2289175" cy="476250"/>
          </a:xfrm>
        </p:spPr>
        <p:txBody>
          <a:bodyPr/>
          <a:lstStyle>
            <a:lvl1pPr>
              <a:defRPr/>
            </a:lvl1pPr>
          </a:lstStyle>
          <a:p>
            <a:fld id="{6EF250CB-5FF1-43BE-8C64-4CC187E00F38}" type="slidenum">
              <a:rPr lang="en-US" altLang="zh-CN"/>
              <a:pPr/>
              <a:t>‹#›</a:t>
            </a:fld>
            <a:endParaRPr lang="en-US" altLang="zh-CN"/>
          </a:p>
        </p:txBody>
      </p:sp>
    </p:spTree>
    <p:extLst>
      <p:ext uri="{BB962C8B-B14F-4D97-AF65-F5344CB8AC3E}">
        <p14:creationId xmlns:p14="http://schemas.microsoft.com/office/powerpoint/2010/main" val="17215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D005A014-2231-464A-813A-402754AAB061}" type="slidenum">
              <a:rPr lang="en-US" altLang="zh-CN"/>
              <a:pPr/>
              <a:t>‹#›</a:t>
            </a:fld>
            <a:endParaRPr lang="en-US" altLang="zh-CN"/>
          </a:p>
        </p:txBody>
      </p:sp>
    </p:spTree>
    <p:extLst>
      <p:ext uri="{BB962C8B-B14F-4D97-AF65-F5344CB8AC3E}">
        <p14:creationId xmlns:p14="http://schemas.microsoft.com/office/powerpoint/2010/main" val="206420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7188" y="381000"/>
            <a:ext cx="2135187" cy="56419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01625" y="381000"/>
            <a:ext cx="6253163" cy="56419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2EADF5B-8213-411D-B025-2A92E3B28967}" type="slidenum">
              <a:rPr lang="en-US" altLang="zh-CN"/>
              <a:pPr/>
              <a:t>‹#›</a:t>
            </a:fld>
            <a:endParaRPr lang="en-US" altLang="zh-CN"/>
          </a:p>
        </p:txBody>
      </p:sp>
    </p:spTree>
    <p:extLst>
      <p:ext uri="{BB962C8B-B14F-4D97-AF65-F5344CB8AC3E}">
        <p14:creationId xmlns:p14="http://schemas.microsoft.com/office/powerpoint/2010/main" val="2860270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381000"/>
            <a:ext cx="854075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5" y="1752600"/>
            <a:ext cx="4194175" cy="42703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752600"/>
            <a:ext cx="4194175" cy="2058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63988"/>
            <a:ext cx="4194175" cy="20589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fld id="{FF333465-516C-4C60-A1F4-F817C1C1F8C8}" type="slidenum">
              <a:rPr lang="en-US" altLang="zh-CN"/>
              <a:pPr/>
              <a:t>‹#›</a:t>
            </a:fld>
            <a:endParaRPr lang="en-US" altLang="zh-CN"/>
          </a:p>
        </p:txBody>
      </p:sp>
    </p:spTree>
    <p:extLst>
      <p:ext uri="{BB962C8B-B14F-4D97-AF65-F5344CB8AC3E}">
        <p14:creationId xmlns:p14="http://schemas.microsoft.com/office/powerpoint/2010/main" val="2295880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381000"/>
            <a:ext cx="854075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5" y="1752600"/>
            <a:ext cx="4194175" cy="42703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752600"/>
            <a:ext cx="4194175" cy="42703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A3C7CE6-9E37-4FCC-9B5D-DD14915E4F9E}" type="slidenum">
              <a:rPr lang="en-US" altLang="zh-CN"/>
              <a:pPr/>
              <a:t>‹#›</a:t>
            </a:fld>
            <a:endParaRPr lang="en-US" altLang="zh-CN"/>
          </a:p>
        </p:txBody>
      </p:sp>
    </p:spTree>
    <p:extLst>
      <p:ext uri="{BB962C8B-B14F-4D97-AF65-F5344CB8AC3E}">
        <p14:creationId xmlns:p14="http://schemas.microsoft.com/office/powerpoint/2010/main" val="4023819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301625" y="381000"/>
            <a:ext cx="8540750" cy="56419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C81519BB-8416-4E53-92AC-613671BF400C}" type="slidenum">
              <a:rPr lang="en-US" altLang="zh-CN"/>
              <a:pPr/>
              <a:t>‹#›</a:t>
            </a:fld>
            <a:endParaRPr lang="en-US" altLang="zh-CN"/>
          </a:p>
        </p:txBody>
      </p:sp>
    </p:spTree>
    <p:extLst>
      <p:ext uri="{BB962C8B-B14F-4D97-AF65-F5344CB8AC3E}">
        <p14:creationId xmlns:p14="http://schemas.microsoft.com/office/powerpoint/2010/main" val="139212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E2EBC27-E28B-4549-B602-7672B507B60D}" type="slidenum">
              <a:rPr lang="en-US" altLang="zh-CN"/>
              <a:pPr/>
              <a:t>‹#›</a:t>
            </a:fld>
            <a:endParaRPr lang="en-US" altLang="zh-CN"/>
          </a:p>
        </p:txBody>
      </p:sp>
    </p:spTree>
    <p:extLst>
      <p:ext uri="{BB962C8B-B14F-4D97-AF65-F5344CB8AC3E}">
        <p14:creationId xmlns:p14="http://schemas.microsoft.com/office/powerpoint/2010/main" val="3217410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B2CB2A1-F13D-473A-A4D5-09BAB4E05757}" type="slidenum">
              <a:rPr lang="en-US" altLang="zh-CN"/>
              <a:pPr/>
              <a:t>‹#›</a:t>
            </a:fld>
            <a:endParaRPr lang="en-US" altLang="zh-CN"/>
          </a:p>
        </p:txBody>
      </p:sp>
    </p:spTree>
    <p:extLst>
      <p:ext uri="{BB962C8B-B14F-4D97-AF65-F5344CB8AC3E}">
        <p14:creationId xmlns:p14="http://schemas.microsoft.com/office/powerpoint/2010/main" val="29661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01625" y="1752600"/>
            <a:ext cx="4194175"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752600"/>
            <a:ext cx="4194175" cy="4270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9D8121C-1C1D-4AC4-A5DF-BF335EC3379D}" type="slidenum">
              <a:rPr lang="en-US" altLang="zh-CN"/>
              <a:pPr/>
              <a:t>‹#›</a:t>
            </a:fld>
            <a:endParaRPr lang="en-US" altLang="zh-CN"/>
          </a:p>
        </p:txBody>
      </p:sp>
    </p:spTree>
    <p:extLst>
      <p:ext uri="{BB962C8B-B14F-4D97-AF65-F5344CB8AC3E}">
        <p14:creationId xmlns:p14="http://schemas.microsoft.com/office/powerpoint/2010/main" val="251571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63D8D285-5F69-4094-A0A5-62012151E0E0}" type="slidenum">
              <a:rPr lang="en-US" altLang="zh-CN"/>
              <a:pPr/>
              <a:t>‹#›</a:t>
            </a:fld>
            <a:endParaRPr lang="en-US" altLang="zh-CN"/>
          </a:p>
        </p:txBody>
      </p:sp>
    </p:spTree>
    <p:extLst>
      <p:ext uri="{BB962C8B-B14F-4D97-AF65-F5344CB8AC3E}">
        <p14:creationId xmlns:p14="http://schemas.microsoft.com/office/powerpoint/2010/main" val="614408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C2B5738E-3995-4314-BEC7-13B25F46A457}" type="slidenum">
              <a:rPr lang="en-US" altLang="zh-CN"/>
              <a:pPr/>
              <a:t>‹#›</a:t>
            </a:fld>
            <a:endParaRPr lang="en-US" altLang="zh-CN"/>
          </a:p>
        </p:txBody>
      </p:sp>
    </p:spTree>
    <p:extLst>
      <p:ext uri="{BB962C8B-B14F-4D97-AF65-F5344CB8AC3E}">
        <p14:creationId xmlns:p14="http://schemas.microsoft.com/office/powerpoint/2010/main" val="346872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344ADACD-E760-4799-A18E-388D25B9190B}" type="slidenum">
              <a:rPr lang="en-US" altLang="zh-CN"/>
              <a:pPr/>
              <a:t>‹#›</a:t>
            </a:fld>
            <a:endParaRPr lang="en-US" altLang="zh-CN"/>
          </a:p>
        </p:txBody>
      </p:sp>
    </p:spTree>
    <p:extLst>
      <p:ext uri="{BB962C8B-B14F-4D97-AF65-F5344CB8AC3E}">
        <p14:creationId xmlns:p14="http://schemas.microsoft.com/office/powerpoint/2010/main" val="426156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E159E7D-3EFD-4322-931B-0C9EBA5F1A59}" type="slidenum">
              <a:rPr lang="en-US" altLang="zh-CN"/>
              <a:pPr/>
              <a:t>‹#›</a:t>
            </a:fld>
            <a:endParaRPr lang="en-US" altLang="zh-CN"/>
          </a:p>
        </p:txBody>
      </p:sp>
    </p:spTree>
    <p:extLst>
      <p:ext uri="{BB962C8B-B14F-4D97-AF65-F5344CB8AC3E}">
        <p14:creationId xmlns:p14="http://schemas.microsoft.com/office/powerpoint/2010/main" val="182877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BB863FC-7E4B-4A7C-9B38-0BB0F3E00B25}" type="slidenum">
              <a:rPr lang="en-US" altLang="zh-CN"/>
              <a:pPr/>
              <a:t>‹#›</a:t>
            </a:fld>
            <a:endParaRPr lang="en-US" altLang="zh-CN"/>
          </a:p>
        </p:txBody>
      </p:sp>
    </p:spTree>
    <p:extLst>
      <p:ext uri="{BB962C8B-B14F-4D97-AF65-F5344CB8AC3E}">
        <p14:creationId xmlns:p14="http://schemas.microsoft.com/office/powerpoint/2010/main" val="179142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bwMode="auto">
          <a:xfrm>
            <a:off x="301625" y="381000"/>
            <a:ext cx="854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099" name="Rectangle 3"/>
          <p:cNvSpPr>
            <a:spLocks noGrp="1" noRot="1" noChangeArrowheads="1"/>
          </p:cNvSpPr>
          <p:nvPr>
            <p:ph type="body" idx="1"/>
          </p:nvPr>
        </p:nvSpPr>
        <p:spPr bwMode="auto">
          <a:xfrm>
            <a:off x="301625" y="1752600"/>
            <a:ext cx="854075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05828" name="Rectangle 4"/>
          <p:cNvSpPr>
            <a:spLocks noGrp="1" noChangeArrowheads="1"/>
          </p:cNvSpPr>
          <p:nvPr>
            <p:ph type="dt" sz="half" idx="2"/>
          </p:nvPr>
        </p:nvSpPr>
        <p:spPr bwMode="auto">
          <a:xfrm>
            <a:off x="301625" y="6172200"/>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zh-CN"/>
          </a:p>
        </p:txBody>
      </p:sp>
      <p:sp>
        <p:nvSpPr>
          <p:cNvPr id="205829" name="Rectangle 5"/>
          <p:cNvSpPr>
            <a:spLocks noGrp="1" noChangeArrowheads="1"/>
          </p:cNvSpPr>
          <p:nvPr>
            <p:ph type="ftr" sz="quarter" idx="3"/>
          </p:nvPr>
        </p:nvSpPr>
        <p:spPr bwMode="auto">
          <a:xfrm>
            <a:off x="3124200" y="61722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zh-CN"/>
          </a:p>
        </p:txBody>
      </p:sp>
      <p:sp>
        <p:nvSpPr>
          <p:cNvPr id="205830" name="Rectangle 6"/>
          <p:cNvSpPr>
            <a:spLocks noGrp="1" noChangeArrowheads="1"/>
          </p:cNvSpPr>
          <p:nvPr>
            <p:ph type="sldNum" sz="quarter" idx="4"/>
          </p:nvPr>
        </p:nvSpPr>
        <p:spPr bwMode="auto">
          <a:xfrm>
            <a:off x="6553200" y="6172200"/>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8B92EB1-293F-47B2-B87D-472486AA0F5D}"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14"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lr>
          <a:schemeClr val="folHlink"/>
        </a:buClr>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Font typeface="Wingdings" panose="05000000000000000000"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115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oleObject" Target="../embeddings/oleObject4.bin"/><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w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25511;&#28895;&#35270;&#39057;/&#30452;&#25509;&#21361;&#23475;/&#28966;&#27833;_tar.mpg" TargetMode="External"/><Relationship Id="rId2" Type="http://schemas.openxmlformats.org/officeDocument/2006/relationships/hyperlink" Target="&#25511;&#28895;&#35270;&#39057;/&#30452;&#25509;&#21361;&#23475;/&#32954;&#27668;&#32959;.mpg" TargetMode="External"/><Relationship Id="rId1" Type="http://schemas.openxmlformats.org/officeDocument/2006/relationships/slideLayout" Target="../slideLayouts/slideLayout7.xml"/><Relationship Id="rId6" Type="http://schemas.openxmlformats.org/officeDocument/2006/relationships/hyperlink" Target="&#25511;&#28895;&#35270;&#39057;/&#30452;&#25509;&#21361;&#23475;/&#33041;&#20986;&#34880;.mpg" TargetMode="External"/><Relationship Id="rId5" Type="http://schemas.openxmlformats.org/officeDocument/2006/relationships/hyperlink" Target="&#25511;&#28895;&#35270;&#39057;/&#30452;&#25509;&#21361;&#23475;/&#21475;&#33108;&#30284;VTS_01_1.mpg" TargetMode="External"/><Relationship Id="rId4" Type="http://schemas.openxmlformats.org/officeDocument/2006/relationships/hyperlink" Target="&#25511;&#28895;&#35270;&#39057;/&#30452;&#25509;&#21361;&#23475;/&#38191;&#33151;AmputationS.mpe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http://www.stop-tabac.ch/cn/Photos/respiration_23.jpg" TargetMode="Externa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hyperlink" Target="&#25511;&#28895;&#35270;&#39057;/&#21807;&#32654;&#30340;&#36848;&#35828;&#21361;&#23475;/&#24576;&#23381;.wmv" TargetMode="External"/><Relationship Id="rId2" Type="http://schemas.openxmlformats.org/officeDocument/2006/relationships/hyperlink" Target="&#25511;&#28895;&#35270;&#39057;/&#21807;&#32654;&#30340;&#36848;&#35828;&#21361;&#23475;/&#21463;&#28895;&#23475;&#30340;&#19981;&#20165;&#26159;&#21560;&#28895;&#32773;.wmv" TargetMode="External"/><Relationship Id="rId1" Type="http://schemas.openxmlformats.org/officeDocument/2006/relationships/slideLayout" Target="../slideLayouts/slideLayout7.xml"/><Relationship Id="rId5" Type="http://schemas.openxmlformats.org/officeDocument/2006/relationships/hyperlink" Target="&#25511;&#28895;&#35270;&#39057;/&#21807;&#32654;&#30340;&#36848;&#35828;&#21361;&#23475;/&#24615;&#26080;&#33021;.wmv" TargetMode="External"/><Relationship Id="rId4" Type="http://schemas.openxmlformats.org/officeDocument/2006/relationships/hyperlink" Target="&#25511;&#28895;&#35270;&#39057;/&#21807;&#32654;&#30340;&#36848;&#35828;&#21361;&#23475;/&#31505;&#33080;.avi"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25511;&#28895;&#35270;&#39057;/&#25903;&#25345;&#31105;&#28895;&#24577;&#24230;/&#25351;&#23450;&#21560;&#28895;&#21306;.wmv" TargetMode="External"/><Relationship Id="rId3" Type="http://schemas.openxmlformats.org/officeDocument/2006/relationships/hyperlink" Target="&#25511;&#28895;&#35270;&#39057;/&#25903;&#25345;&#31105;&#28895;&#24577;&#24230;/&#20108;&#25163;&#28895;&#20844;&#30410;&#24191;&#21578;-330x264.avi" TargetMode="External"/><Relationship Id="rId7" Type="http://schemas.openxmlformats.org/officeDocument/2006/relationships/hyperlink" Target="&#25511;&#28895;&#35270;&#39057;/&#25903;&#25345;&#31105;&#28895;&#24577;&#24230;/&#26080;&#28895;&#24037;&#20316;&#38388;.wmv" TargetMode="External"/><Relationship Id="rId2" Type="http://schemas.openxmlformats.org/officeDocument/2006/relationships/hyperlink" Target="&#25511;&#28895;&#35270;&#39057;/&#25903;&#25345;&#31105;&#28895;&#24577;&#24230;/1324&#20010;&#29702;&#30001;.wmv" TargetMode="External"/><Relationship Id="rId1" Type="http://schemas.openxmlformats.org/officeDocument/2006/relationships/slideLayout" Target="../slideLayouts/slideLayout7.xml"/><Relationship Id="rId6" Type="http://schemas.openxmlformats.org/officeDocument/2006/relationships/hyperlink" Target="&#25511;&#28895;&#35270;&#39057;/&#25903;&#25345;&#31105;&#28895;&#24577;&#24230;/&#26080;&#28895;&#39184;&#21381;.wmv" TargetMode="External"/><Relationship Id="rId5" Type="http://schemas.openxmlformats.org/officeDocument/2006/relationships/hyperlink" Target="&#25511;&#28895;&#35270;&#39057;/&#25903;&#25345;&#31105;&#28895;&#24577;&#24230;/&#25937;&#21629;.wmv" TargetMode="External"/><Relationship Id="rId4" Type="http://schemas.openxmlformats.org/officeDocument/2006/relationships/hyperlink" Target="&#25511;&#28895;&#35270;&#39057;/&#25903;&#25345;&#31105;&#28895;&#24577;&#24230;/&#26381;&#21153;&#29983;.wmv"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hyperlink" Target="http://www.leadershipclub.cn/"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06E6DCB-BAD1-45DE-9255-B2A401967940}" type="slidenum">
              <a:rPr lang="en-US" altLang="zh-CN"/>
              <a:pPr eaLnBrk="1" hangingPunct="1"/>
              <a:t>1</a:t>
            </a:fld>
            <a:endParaRPr lang="en-US" altLang="zh-CN"/>
          </a:p>
        </p:txBody>
      </p:sp>
      <p:sp>
        <p:nvSpPr>
          <p:cNvPr id="6147" name="Rectangle 6"/>
          <p:cNvSpPr txBox="1">
            <a:spLocks noGrp="1" noChangeArrowheads="1"/>
          </p:cNvSpPr>
          <p:nvPr/>
        </p:nvSpPr>
        <p:spPr bwMode="auto">
          <a:xfrm>
            <a:off x="6553200" y="6245225"/>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FB27E0C0-3CDD-46C5-A9D8-7DB917A09B6F}" type="slidenum">
              <a:rPr lang="en-US" altLang="zh-CN" sz="1400"/>
              <a:pPr algn="r" eaLnBrk="1" hangingPunct="1"/>
              <a:t>1</a:t>
            </a:fld>
            <a:endParaRPr lang="en-US" altLang="zh-CN" sz="1400"/>
          </a:p>
        </p:txBody>
      </p:sp>
      <p:sp>
        <p:nvSpPr>
          <p:cNvPr id="6148" name="Rectangle 4"/>
          <p:cNvSpPr>
            <a:spLocks noGrp="1" noRot="1" noChangeArrowheads="1"/>
          </p:cNvSpPr>
          <p:nvPr>
            <p:ph type="ctrTitle"/>
          </p:nvPr>
        </p:nvSpPr>
        <p:spPr>
          <a:xfrm>
            <a:off x="685800" y="1916113"/>
            <a:ext cx="7918450" cy="1512887"/>
          </a:xfrm>
        </p:spPr>
        <p:txBody>
          <a:bodyPr/>
          <a:lstStyle/>
          <a:p>
            <a:pPr eaLnBrk="1" hangingPunct="1"/>
            <a:r>
              <a:rPr lang="zh-CN" altLang="en-US" b="1" smtClean="0">
                <a:latin typeface="隶书" panose="02010509060101010101" pitchFamily="49" charset="-122"/>
                <a:ea typeface="隶书" panose="02010509060101010101" pitchFamily="49" charset="-122"/>
              </a:rPr>
              <a:t>吸烟与二手烟的危害，</a:t>
            </a:r>
            <a:r>
              <a:rPr lang="en-US" altLang="zh-CN" b="1" smtClean="0">
                <a:latin typeface="隶书" panose="02010509060101010101" pitchFamily="49" charset="-122"/>
                <a:ea typeface="隶书" panose="02010509060101010101" pitchFamily="49" charset="-122"/>
              </a:rPr>
              <a:t/>
            </a:r>
            <a:br>
              <a:rPr lang="en-US" altLang="zh-CN" b="1" smtClean="0">
                <a:latin typeface="隶书" panose="02010509060101010101" pitchFamily="49" charset="-122"/>
                <a:ea typeface="隶书" panose="02010509060101010101" pitchFamily="49" charset="-122"/>
              </a:rPr>
            </a:br>
            <a:r>
              <a:rPr lang="zh-CN" altLang="en-US" b="1" smtClean="0">
                <a:latin typeface="隶书" panose="02010509060101010101" pitchFamily="49" charset="-122"/>
                <a:ea typeface="隶书" panose="02010509060101010101" pitchFamily="49" charset="-122"/>
              </a:rPr>
              <a:t>你了解清楚了吗？</a:t>
            </a:r>
          </a:p>
        </p:txBody>
      </p:sp>
      <p:sp>
        <p:nvSpPr>
          <p:cNvPr id="6149" name="Rectangle 5"/>
          <p:cNvSpPr>
            <a:spLocks noGrp="1" noRot="1" noChangeArrowheads="1"/>
          </p:cNvSpPr>
          <p:nvPr>
            <p:ph type="subTitle" idx="1"/>
          </p:nvPr>
        </p:nvSpPr>
        <p:spPr>
          <a:xfrm>
            <a:off x="1371600" y="3886200"/>
            <a:ext cx="6629400" cy="2185988"/>
          </a:xfrm>
        </p:spPr>
        <p:txBody>
          <a:bodyPr/>
          <a:lstStyle/>
          <a:p>
            <a:pPr eaLnBrk="1" hangingPunct="1">
              <a:lnSpc>
                <a:spcPct val="80000"/>
              </a:lnSpc>
            </a:pPr>
            <a:r>
              <a:rPr lang="zh-CN" altLang="en-US" sz="2800" smtClean="0">
                <a:ea typeface="隶书" panose="02010509060101010101" pitchFamily="49" charset="-122"/>
              </a:rPr>
              <a:t>北京大学</a:t>
            </a:r>
          </a:p>
          <a:p>
            <a:pPr eaLnBrk="1" hangingPunct="1">
              <a:lnSpc>
                <a:spcPct val="80000"/>
              </a:lnSpc>
            </a:pPr>
            <a:r>
              <a:rPr lang="zh-CN" altLang="en-US" sz="2800" smtClean="0">
                <a:ea typeface="隶书" panose="02010509060101010101" pitchFamily="49" charset="-122"/>
              </a:rPr>
              <a:t>儿童青少年卫生研究所</a:t>
            </a:r>
          </a:p>
          <a:p>
            <a:pPr eaLnBrk="1" hangingPunct="1">
              <a:lnSpc>
                <a:spcPct val="80000"/>
              </a:lnSpc>
            </a:pPr>
            <a:r>
              <a:rPr lang="zh-CN" altLang="en-US" sz="2800" smtClean="0">
                <a:ea typeface="隶书" panose="02010509060101010101" pitchFamily="49" charset="-122"/>
              </a:rPr>
              <a:t>马迎华</a:t>
            </a:r>
            <a:endParaRPr lang="en-US" altLang="zh-CN" sz="2800" smtClean="0">
              <a:ea typeface="隶书" panose="02010509060101010101" pitchFamily="49" charset="-122"/>
            </a:endParaRPr>
          </a:p>
          <a:p>
            <a:pPr eaLnBrk="1" hangingPunct="1">
              <a:lnSpc>
                <a:spcPct val="80000"/>
              </a:lnSpc>
            </a:pPr>
            <a:endParaRPr lang="zh-CN" altLang="en-US" sz="2800" smtClean="0">
              <a:ea typeface="隶书" panose="02010509060101010101" pitchFamily="49" charset="-122"/>
            </a:endParaRPr>
          </a:p>
          <a:p>
            <a:pPr eaLnBrk="1" hangingPunct="1">
              <a:lnSpc>
                <a:spcPct val="80000"/>
              </a:lnSpc>
            </a:pPr>
            <a:r>
              <a:rPr lang="en-US" altLang="zh-CN" sz="2800" smtClean="0">
                <a:ea typeface="隶书" panose="02010509060101010101" pitchFamily="49" charset="-122"/>
              </a:rPr>
              <a:t>2011</a:t>
            </a:r>
            <a:r>
              <a:rPr lang="zh-CN" altLang="en-US" sz="2800" smtClean="0">
                <a:ea typeface="隶书" panose="02010509060101010101" pitchFamily="49" charset="-122"/>
              </a:rPr>
              <a:t>年</a:t>
            </a:r>
            <a:r>
              <a:rPr lang="en-US" altLang="zh-CN" sz="2800" smtClean="0">
                <a:ea typeface="隶书" panose="02010509060101010101" pitchFamily="49" charset="-122"/>
              </a:rPr>
              <a:t>1</a:t>
            </a:r>
            <a:r>
              <a:rPr lang="zh-CN" altLang="en-US" sz="2800" smtClean="0">
                <a:ea typeface="隶书" panose="02010509060101010101" pitchFamily="49" charset="-122"/>
              </a:rPr>
              <a:t>月</a:t>
            </a:r>
            <a:r>
              <a:rPr lang="en-US" altLang="zh-CN" sz="2800" smtClean="0">
                <a:ea typeface="隶书" panose="02010509060101010101" pitchFamily="49" charset="-122"/>
              </a:rPr>
              <a:t>23</a:t>
            </a:r>
            <a:r>
              <a:rPr lang="zh-CN" altLang="en-US" sz="2800" smtClean="0">
                <a:ea typeface="隶书" panose="02010509060101010101" pitchFamily="49" charset="-122"/>
              </a:rPr>
              <a:t>日</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B04D16B-3F3D-4B59-A12D-F81C7364674A}" type="slidenum">
              <a:rPr lang="en-US" altLang="zh-CN"/>
              <a:pPr eaLnBrk="1" hangingPunct="1"/>
              <a:t>10</a:t>
            </a:fld>
            <a:endParaRPr lang="en-US" altLang="zh-CN"/>
          </a:p>
        </p:txBody>
      </p:sp>
      <p:sp>
        <p:nvSpPr>
          <p:cNvPr id="3076"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7883E3E9-CD49-4ABA-8DCF-48CABE0D0ACC}" type="slidenum">
              <a:rPr lang="en-US" altLang="zh-CN" sz="1400"/>
              <a:pPr algn="r" eaLnBrk="1" hangingPunct="1"/>
              <a:t>10</a:t>
            </a:fld>
            <a:endParaRPr lang="en-US" altLang="zh-CN" sz="1400"/>
          </a:p>
        </p:txBody>
      </p:sp>
      <p:sp>
        <p:nvSpPr>
          <p:cNvPr id="991234" name="标题 1"/>
          <p:cNvSpPr>
            <a:spLocks noGrp="1"/>
          </p:cNvSpPr>
          <p:nvPr>
            <p:ph type="title" idx="4294967295"/>
          </p:nvPr>
        </p:nvSpPr>
        <p:spPr>
          <a:xfrm>
            <a:off x="398463" y="628650"/>
            <a:ext cx="8229600" cy="762000"/>
          </a:xfrm>
        </p:spPr>
        <p:txBody>
          <a:bodyPr/>
          <a:lstStyle/>
          <a:p>
            <a:pPr eaLnBrk="1" hangingPunct="1">
              <a:defRPr/>
            </a:pPr>
            <a:r>
              <a:rPr lang="zh-CN" altLang="en-US" smtClean="0">
                <a:solidFill>
                  <a:srgbClr val="FF0000"/>
                </a:solidFill>
                <a:effectLst>
                  <a:outerShdw blurRad="38100" dist="38100" dir="2700000" algn="tl">
                    <a:srgbClr val="C0C0C0"/>
                  </a:outerShdw>
                </a:effectLst>
                <a:latin typeface="隶书" pitchFamily="49" charset="-122"/>
                <a:ea typeface="隶书" pitchFamily="49" charset="-122"/>
              </a:rPr>
              <a:t> 影响青少年吸烟的主要因素</a:t>
            </a:r>
          </a:p>
        </p:txBody>
      </p:sp>
      <p:sp>
        <p:nvSpPr>
          <p:cNvPr id="3078" name="内容占位符 2"/>
          <p:cNvSpPr>
            <a:spLocks noGrp="1"/>
          </p:cNvSpPr>
          <p:nvPr>
            <p:ph idx="4294967295"/>
          </p:nvPr>
        </p:nvSpPr>
        <p:spPr>
          <a:xfrm>
            <a:off x="0" y="1412875"/>
            <a:ext cx="5761038" cy="4217988"/>
          </a:xfrm>
        </p:spPr>
        <p:txBody>
          <a:bodyPr/>
          <a:lstStyle/>
          <a:p>
            <a:pPr marL="609600" indent="-609600" eaLnBrk="1" hangingPunct="1">
              <a:buFont typeface="Wingdings" panose="05000000000000000000" pitchFamily="2" charset="2"/>
              <a:buNone/>
            </a:pPr>
            <a:endParaRPr lang="en-US" altLang="zh-CN" b="1" smtClean="0">
              <a:solidFill>
                <a:srgbClr val="000000"/>
              </a:solidFill>
            </a:endParaRPr>
          </a:p>
          <a:p>
            <a:pPr marL="990600" lvl="1" indent="-533400" eaLnBrk="1" hangingPunct="1">
              <a:buFont typeface="Wingdings" panose="05000000000000000000" pitchFamily="2" charset="2"/>
              <a:buChar char="Ø"/>
            </a:pPr>
            <a:r>
              <a:rPr lang="zh-CN" altLang="en-US" smtClean="0">
                <a:solidFill>
                  <a:srgbClr val="000000"/>
                </a:solidFill>
                <a:ea typeface="隶书" panose="02010509060101010101" pitchFamily="49" charset="-122"/>
              </a:rPr>
              <a:t>烟草广告和烟草企业的促销、赞助活动</a:t>
            </a:r>
          </a:p>
          <a:p>
            <a:pPr marL="990600" lvl="1" indent="-533400" eaLnBrk="1" hangingPunct="1">
              <a:buFont typeface="Wingdings" panose="05000000000000000000" pitchFamily="2" charset="2"/>
              <a:buChar char="Ø"/>
            </a:pPr>
            <a:r>
              <a:rPr lang="zh-CN" altLang="en-US" smtClean="0">
                <a:solidFill>
                  <a:srgbClr val="000000"/>
                </a:solidFill>
                <a:ea typeface="隶书" panose="02010509060101010101" pitchFamily="49" charset="-122"/>
              </a:rPr>
              <a:t>影视中大量的吸烟镜头</a:t>
            </a:r>
            <a:endParaRPr lang="en-US" altLang="zh-CN" smtClean="0">
              <a:solidFill>
                <a:srgbClr val="000000"/>
              </a:solidFill>
              <a:ea typeface="隶书" panose="02010509060101010101" pitchFamily="49" charset="-122"/>
            </a:endParaRPr>
          </a:p>
        </p:txBody>
      </p:sp>
      <p:pic>
        <p:nvPicPr>
          <p:cNvPr id="146438" name="Picture 5" descr="W020091203496358287639"/>
          <p:cNvPicPr>
            <a:picLocks noChangeAspect="1" noChangeArrowheads="1"/>
          </p:cNvPicPr>
          <p:nvPr/>
        </p:nvPicPr>
        <p:blipFill>
          <a:blip r:embed="rId4">
            <a:lum bright="24000" contrast="6000"/>
            <a:extLst>
              <a:ext uri="{28A0092B-C50C-407E-A947-70E740481C1C}">
                <a14:useLocalDpi xmlns:a14="http://schemas.microsoft.com/office/drawing/2010/main" val="0"/>
              </a:ext>
            </a:extLst>
          </a:blip>
          <a:srcRect l="15125" r="5499" b="9174"/>
          <a:stretch>
            <a:fillRect/>
          </a:stretch>
        </p:blipFill>
        <p:spPr bwMode="auto">
          <a:xfrm>
            <a:off x="5219700" y="1700213"/>
            <a:ext cx="39243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6439" name="图表 1"/>
          <p:cNvGraphicFramePr>
            <a:graphicFrameLocks/>
          </p:cNvGraphicFramePr>
          <p:nvPr/>
        </p:nvGraphicFramePr>
        <p:xfrm>
          <a:off x="5176838" y="2162175"/>
          <a:ext cx="3584575" cy="3713163"/>
        </p:xfrm>
        <a:graphic>
          <a:graphicData uri="http://schemas.openxmlformats.org/presentationml/2006/ole">
            <mc:AlternateContent xmlns:mc="http://schemas.openxmlformats.org/markup-compatibility/2006">
              <mc:Choice xmlns:v="urn:schemas-microsoft-com:vml" Requires="v">
                <p:oleObj spid="_x0000_s3098" name="图表" r:id="rId5" imgW="4172102" imgH="4305300" progId="Excel.Chart.8">
                  <p:embed/>
                </p:oleObj>
              </mc:Choice>
              <mc:Fallback>
                <p:oleObj name="图表" r:id="rId5" imgW="4172102" imgH="4305300" progId="Excel.Chart.8">
                  <p:embed/>
                  <p:pic>
                    <p:nvPicPr>
                      <p:cNvPr id="0" name="图表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6838" y="2162175"/>
                        <a:ext cx="3584575"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81" name="Group 25"/>
          <p:cNvGraphicFramePr>
            <a:graphicFrameLocks noGrp="1"/>
          </p:cNvGraphicFramePr>
          <p:nvPr/>
        </p:nvGraphicFramePr>
        <p:xfrm>
          <a:off x="0" y="1571625"/>
          <a:ext cx="9144000" cy="5286375"/>
        </p:xfrm>
        <a:graphic>
          <a:graphicData uri="http://schemas.openxmlformats.org/drawingml/2006/table">
            <a:tbl>
              <a:tblPr/>
              <a:tblGrid>
                <a:gridCol w="4765839"/>
                <a:gridCol w="2122744"/>
                <a:gridCol w="2255417"/>
              </a:tblGrid>
              <a:tr h="1139785">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lang="zh-CN" altLang="en-US" sz="2400" b="1" dirty="0" smtClean="0">
                          <a:solidFill>
                            <a:srgbClr val="0070C0"/>
                          </a:solidFill>
                          <a:latin typeface="隶书" pitchFamily="49" charset="-122"/>
                          <a:ea typeface="隶书" pitchFamily="49" charset="-122"/>
                        </a:rPr>
                        <a:t>收视率前十位电视剧中烟草镜头</a:t>
                      </a:r>
                      <a:endParaRPr kumimoji="0" lang="zh-CN" altLang="zh-CN" sz="2400" b="1" i="0" u="none" strike="noStrike" cap="none" normalizeH="0" baseline="0" dirty="0" smtClean="0">
                        <a:ln>
                          <a:noFill/>
                        </a:ln>
                        <a:solidFill>
                          <a:srgbClr val="0070C0"/>
                        </a:solidFill>
                        <a:effectLst/>
                        <a:latin typeface="Times New Roman" pitchFamily="18" charset="0"/>
                        <a:ea typeface="宋体" pitchFamily="2" charset="-122"/>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Times New Roman" pitchFamily="18" charset="0"/>
                          <a:ea typeface="宋体" pitchFamily="2" charset="-122"/>
                          <a:cs typeface="Times New Roman" pitchFamily="18" charset="0"/>
                        </a:rPr>
                        <a:t>2004-2005</a:t>
                      </a:r>
                      <a:endParaRPr kumimoji="0" lang="zh-CN" altLang="zh-CN" sz="2400" b="1" i="0" u="none" strike="noStrike" cap="none" normalizeH="0" baseline="0" dirty="0" smtClean="0">
                        <a:ln>
                          <a:noFill/>
                        </a:ln>
                        <a:solidFill>
                          <a:srgbClr val="0070C0"/>
                        </a:solidFill>
                        <a:effectLst/>
                        <a:latin typeface="Times New Roman" pitchFamily="18" charset="0"/>
                        <a:ea typeface="宋体" pitchFamily="2" charset="-122"/>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Times New Roman" pitchFamily="18" charset="0"/>
                          <a:ea typeface="宋体" pitchFamily="2" charset="-122"/>
                          <a:cs typeface="Times New Roman" pitchFamily="18" charset="0"/>
                        </a:rPr>
                        <a:t>  2008</a:t>
                      </a:r>
                      <a:endParaRPr kumimoji="0" lang="zh-CN" altLang="zh-CN" sz="2400" b="1" i="0" u="none" strike="noStrike" cap="none" normalizeH="0" baseline="0" dirty="0" smtClean="0">
                        <a:ln>
                          <a:noFill/>
                        </a:ln>
                        <a:solidFill>
                          <a:srgbClr val="0070C0"/>
                        </a:solidFill>
                        <a:effectLst/>
                        <a:latin typeface="Times New Roman" pitchFamily="18" charset="0"/>
                        <a:ea typeface="宋体" pitchFamily="2" charset="-122"/>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DADA"/>
                    </a:solidFill>
                  </a:tcPr>
                </a:tc>
              </a:tr>
              <a:tr h="1455429">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defRPr/>
                      </a:pPr>
                      <a:r>
                        <a:rPr kumimoji="0" lang="zh-CN" altLang="en-US"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出现烟草镜头比例（</a:t>
                      </a:r>
                      <a:r>
                        <a:rPr kumimoji="0" lang="en-US" altLang="zh-CN"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a:t>
                      </a:r>
                      <a:r>
                        <a:rPr kumimoji="0" lang="zh-CN" altLang="en-US"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a:t>
                      </a:r>
                      <a:endParaRPr kumimoji="0" lang="zh-CN" altLang="zh-CN"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endParaRPr>
                    </a:p>
                    <a:p>
                      <a:pPr marL="0" marR="0" lvl="0" indent="127000" algn="just" defTabSz="914400" rtl="0" eaLnBrk="1" fontAlgn="base" latinLnBrk="0" hangingPunct="1">
                        <a:lnSpc>
                          <a:spcPct val="150000"/>
                        </a:lnSpc>
                        <a:spcBef>
                          <a:spcPts val="250"/>
                        </a:spcBef>
                        <a:spcAft>
                          <a:spcPct val="0"/>
                        </a:spcAft>
                        <a:buClrTx/>
                        <a:buSzTx/>
                        <a:buFontTx/>
                        <a:buNone/>
                        <a:tabLst/>
                      </a:pPr>
                      <a:endParaRPr kumimoji="0" lang="zh-CN" altLang="en-US"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DADADA"/>
                    </a:solidFill>
                  </a:tcPr>
                </a:tc>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62.5</a:t>
                      </a:r>
                      <a:endParaRPr kumimoji="0" lang="zh-CN" altLang="en-US"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100</a:t>
                      </a:r>
                      <a:endParaRPr kumimoji="0" lang="zh-CN" altLang="zh-CN"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345580">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平均每部中烟草镜头时间</a:t>
                      </a:r>
                    </a:p>
                  </a:txBody>
                  <a:tcPr marL="68580" marR="68580" marT="0" marB="0" horzOverflow="overflow">
                    <a:lnL>
                      <a:noFill/>
                    </a:lnL>
                    <a:lnR>
                      <a:noFill/>
                    </a:lnR>
                    <a:lnT>
                      <a:noFill/>
                    </a:lnT>
                    <a:lnB>
                      <a:noFill/>
                    </a:lnB>
                    <a:lnTlToBr>
                      <a:noFill/>
                    </a:lnTlToBr>
                    <a:lnBlToTr>
                      <a:noFill/>
                    </a:lnBlToTr>
                    <a:solidFill>
                      <a:srgbClr val="DADADA"/>
                    </a:solidFill>
                  </a:tcPr>
                </a:tc>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隶书" pitchFamily="49" charset="-122"/>
                          <a:ea typeface="隶书" pitchFamily="49" charset="-122"/>
                          <a:cs typeface="Times New Roman" pitchFamily="18" charset="0"/>
                        </a:rPr>
                        <a:t>41.9</a:t>
                      </a:r>
                      <a:r>
                        <a:rPr kumimoji="0" lang="zh-CN" altLang="en-US" sz="2400" b="1" i="0" u="none" strike="noStrike" cap="none" normalizeH="0" baseline="0" smtClean="0">
                          <a:ln>
                            <a:noFill/>
                          </a:ln>
                          <a:solidFill>
                            <a:schemeClr val="tx1"/>
                          </a:solidFill>
                          <a:effectLst/>
                          <a:latin typeface="隶书" pitchFamily="49" charset="-122"/>
                          <a:ea typeface="隶书" pitchFamily="49" charset="-122"/>
                          <a:cs typeface="Times New Roman" pitchFamily="18" charset="0"/>
                        </a:rPr>
                        <a:t>分钟</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54.7</a:t>
                      </a:r>
                      <a:r>
                        <a:rPr kumimoji="0" lang="zh-CN" altLang="en-US"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分钟</a:t>
                      </a:r>
                    </a:p>
                  </a:txBody>
                  <a:tcPr marL="68580" marR="68580" marT="0" marB="0" horzOverflow="overflow">
                    <a:lnL>
                      <a:noFill/>
                    </a:lnL>
                    <a:lnR>
                      <a:noFill/>
                    </a:lnR>
                    <a:lnT>
                      <a:noFill/>
                    </a:lnT>
                    <a:lnB>
                      <a:noFill/>
                    </a:lnB>
                    <a:lnTlToBr>
                      <a:noFill/>
                    </a:lnTlToBr>
                    <a:lnBlToTr>
                      <a:noFill/>
                    </a:lnBlToTr>
                    <a:noFill/>
                  </a:tcPr>
                </a:tc>
              </a:tr>
              <a:tr h="1345580">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一个烟草镜头平均时间</a:t>
                      </a: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ADADA"/>
                    </a:solidFill>
                  </a:tcPr>
                </a:tc>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隶书" pitchFamily="49" charset="-122"/>
                          <a:ea typeface="隶书" pitchFamily="49" charset="-122"/>
                          <a:cs typeface="Times New Roman" pitchFamily="18" charset="0"/>
                        </a:rPr>
                        <a:t>1.1</a:t>
                      </a:r>
                      <a:r>
                        <a:rPr kumimoji="0" lang="zh-CN" altLang="en-US" sz="2400" b="1" i="0" u="none" strike="noStrike" cap="none" normalizeH="0" baseline="0" smtClean="0">
                          <a:ln>
                            <a:noFill/>
                          </a:ln>
                          <a:solidFill>
                            <a:schemeClr val="tx1"/>
                          </a:solidFill>
                          <a:effectLst/>
                          <a:latin typeface="隶书" pitchFamily="49" charset="-122"/>
                          <a:ea typeface="隶书" pitchFamily="49" charset="-122"/>
                          <a:cs typeface="Times New Roman" pitchFamily="18" charset="0"/>
                        </a:rPr>
                        <a:t>分钟</a:t>
                      </a: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just" defTabSz="914400" rtl="0" eaLnBrk="1" fontAlgn="base" latinLnBrk="0" hangingPunct="1">
                        <a:lnSpc>
                          <a:spcPct val="150000"/>
                        </a:lnSpc>
                        <a:spcBef>
                          <a:spcPts val="25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1.5</a:t>
                      </a:r>
                      <a:r>
                        <a:rPr kumimoji="0" lang="zh-CN" altLang="en-US" sz="2400" b="1"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分钟</a:t>
                      </a: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 name="TextBox 3"/>
          <p:cNvSpPr txBox="1">
            <a:spLocks noChangeArrowheads="1"/>
          </p:cNvSpPr>
          <p:nvPr/>
        </p:nvSpPr>
        <p:spPr bwMode="auto">
          <a:xfrm>
            <a:off x="6011863" y="5715000"/>
            <a:ext cx="2446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a:solidFill>
                  <a:srgbClr val="FF0000"/>
                </a:solidFill>
              </a:rPr>
              <a:t>观看烟草镜头数</a:t>
            </a:r>
          </a:p>
        </p:txBody>
      </p:sp>
      <p:sp>
        <p:nvSpPr>
          <p:cNvPr id="11" name="TextBox 4"/>
          <p:cNvSpPr txBox="1">
            <a:spLocks noChangeArrowheads="1"/>
          </p:cNvSpPr>
          <p:nvPr/>
        </p:nvSpPr>
        <p:spPr bwMode="auto">
          <a:xfrm>
            <a:off x="4638675" y="3357563"/>
            <a:ext cx="738188"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a:solidFill>
                  <a:srgbClr val="FF0000"/>
                </a:solidFill>
                <a:latin typeface="宋体" panose="02010600030101010101" pitchFamily="2" charset="-122"/>
              </a:rPr>
              <a:t>吸烟率</a:t>
            </a:r>
          </a:p>
          <a:p>
            <a:pPr eaLnBrk="1" hangingPunct="1"/>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6438"/>
                                        </p:tgtEl>
                                        <p:attrNameLst>
                                          <p:attrName>style.visibility</p:attrName>
                                        </p:attrNameLst>
                                      </p:cBhvr>
                                      <p:to>
                                        <p:strVal val="visible"/>
                                      </p:to>
                                    </p:set>
                                    <p:anim calcmode="lin" valueType="num">
                                      <p:cBhvr additive="base">
                                        <p:cTn id="7" dur="500" fill="hold"/>
                                        <p:tgtEl>
                                          <p:spTgt spid="146438"/>
                                        </p:tgtEl>
                                        <p:attrNameLst>
                                          <p:attrName>ppt_x</p:attrName>
                                        </p:attrNameLst>
                                      </p:cBhvr>
                                      <p:tavLst>
                                        <p:tav tm="0">
                                          <p:val>
                                            <p:strVal val="#ppt_x"/>
                                          </p:val>
                                        </p:tav>
                                        <p:tav tm="100000">
                                          <p:val>
                                            <p:strVal val="#ppt_x"/>
                                          </p:val>
                                        </p:tav>
                                      </p:tavLst>
                                    </p:anim>
                                    <p:anim calcmode="lin" valueType="num">
                                      <p:cBhvr additive="base">
                                        <p:cTn id="8" dur="500" fill="hold"/>
                                        <p:tgtEl>
                                          <p:spTgt spid="146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xit" presetSubtype="10" fill="hold" nodeType="clickEffect">
                                  <p:stCondLst>
                                    <p:cond delay="0"/>
                                  </p:stCondLst>
                                  <p:childTnLst>
                                    <p:animEffect transition="out" filter="blinds(horizontal)">
                                      <p:cBhvr>
                                        <p:cTn id="12" dur="500"/>
                                        <p:tgtEl>
                                          <p:spTgt spid="146438"/>
                                        </p:tgtEl>
                                      </p:cBhvr>
                                    </p:animEffect>
                                    <p:set>
                                      <p:cBhvr>
                                        <p:cTn id="13" dur="1" fill="hold">
                                          <p:stCondLst>
                                            <p:cond delay="499"/>
                                          </p:stCondLst>
                                        </p:cTn>
                                        <p:tgtEl>
                                          <p:spTgt spid="14643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3078">
                                            <p:txEl>
                                              <p:pRg st="2" end="2"/>
                                            </p:txEl>
                                          </p:spTgt>
                                        </p:tgtEl>
                                        <p:attrNameLst>
                                          <p:attrName>style.visibility</p:attrName>
                                        </p:attrNameLst>
                                      </p:cBhvr>
                                      <p:to>
                                        <p:strVal val="visible"/>
                                      </p:to>
                                    </p:set>
                                    <p:animEffect transition="in" filter="blinds(horizontal)">
                                      <p:cBhvr>
                                        <p:cTn id="18" dur="500"/>
                                        <p:tgtEl>
                                          <p:spTgt spid="3078">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6439"/>
                                        </p:tgtEl>
                                        <p:attrNameLst>
                                          <p:attrName>style.visibility</p:attrName>
                                        </p:attrNameLst>
                                      </p:cBhvr>
                                      <p:to>
                                        <p:strVal val="visible"/>
                                      </p:to>
                                    </p:set>
                                    <p:animEffect transition="in" filter="blinds(horizontal)">
                                      <p:cBhvr>
                                        <p:cTn id="23" dur="500"/>
                                        <p:tgtEl>
                                          <p:spTgt spid="1464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46439"/>
                                        </p:tgtEl>
                                      </p:cBhvr>
                                    </p:animEffect>
                                    <p:set>
                                      <p:cBhvr>
                                        <p:cTn id="40" dur="1" fill="hold">
                                          <p:stCondLst>
                                            <p:cond delay="499"/>
                                          </p:stCondLst>
                                        </p:cTn>
                                        <p:tgtEl>
                                          <p:spTgt spid="146439"/>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9"/>
                                        </p:tgtEl>
                                        <p:attrNameLst>
                                          <p:attrName>ppt_x</p:attrName>
                                        </p:attrNameLst>
                                      </p:cBhvr>
                                      <p:tavLst>
                                        <p:tav tm="0">
                                          <p:val>
                                            <p:strVal val="ppt_x"/>
                                          </p:val>
                                        </p:tav>
                                        <p:tav tm="100000">
                                          <p:val>
                                            <p:strVal val="ppt_x"/>
                                          </p:val>
                                        </p:tav>
                                      </p:tavLst>
                                    </p:anim>
                                    <p:anim calcmode="lin" valueType="num">
                                      <p:cBhvr additive="base">
                                        <p:cTn id="45" dur="500"/>
                                        <p:tgtEl>
                                          <p:spTgt spid="9"/>
                                        </p:tgtEl>
                                        <p:attrNameLst>
                                          <p:attrName>ppt_y</p:attrName>
                                        </p:attrNameLst>
                                      </p:cBhvr>
                                      <p:tavLst>
                                        <p:tav tm="0">
                                          <p:val>
                                            <p:strVal val="ppt_y"/>
                                          </p:val>
                                        </p:tav>
                                        <p:tav tm="100000">
                                          <p:val>
                                            <p:strVal val="1+ppt_h/2"/>
                                          </p:val>
                                        </p:tav>
                                      </p:tavLst>
                                    </p:anim>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xit" presetSubtype="4" fill="hold" grpId="1" nodeType="clickEffect">
                                  <p:stCondLst>
                                    <p:cond delay="0"/>
                                  </p:stCondLst>
                                  <p:childTnLst>
                                    <p:anim calcmode="lin" valueType="num">
                                      <p:cBhvr additive="base">
                                        <p:cTn id="50" dur="500"/>
                                        <p:tgtEl>
                                          <p:spTgt spid="11"/>
                                        </p:tgtEl>
                                        <p:attrNameLst>
                                          <p:attrName>ppt_x</p:attrName>
                                        </p:attrNameLst>
                                      </p:cBhvr>
                                      <p:tavLst>
                                        <p:tav tm="0">
                                          <p:val>
                                            <p:strVal val="ppt_x"/>
                                          </p:val>
                                        </p:tav>
                                        <p:tav tm="100000">
                                          <p:val>
                                            <p:strVal val="ppt_x"/>
                                          </p:val>
                                        </p:tav>
                                      </p:tavLst>
                                    </p:anim>
                                    <p:anim calcmode="lin" valueType="num">
                                      <p:cBhvr additive="base">
                                        <p:cTn id="51" dur="500"/>
                                        <p:tgtEl>
                                          <p:spTgt spid="11"/>
                                        </p:tgtEl>
                                        <p:attrNameLst>
                                          <p:attrName>ppt_y</p:attrName>
                                        </p:attrNameLst>
                                      </p:cBhvr>
                                      <p:tavLst>
                                        <p:tav tm="0">
                                          <p:val>
                                            <p:strVal val="ppt_y"/>
                                          </p:val>
                                        </p:tav>
                                        <p:tav tm="100000">
                                          <p:val>
                                            <p:strVal val="1+ppt_h/2"/>
                                          </p:val>
                                        </p:tav>
                                      </p:tavLst>
                                    </p:anim>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45081"/>
                                        </p:tgtEl>
                                        <p:attrNameLst>
                                          <p:attrName>style.visibility</p:attrName>
                                        </p:attrNameLst>
                                      </p:cBhvr>
                                      <p:to>
                                        <p:strVal val="visible"/>
                                      </p:to>
                                    </p:set>
                                    <p:anim calcmode="lin" valueType="num">
                                      <p:cBhvr additive="base">
                                        <p:cTn id="57" dur="500" fill="hold"/>
                                        <p:tgtEl>
                                          <p:spTgt spid="45081"/>
                                        </p:tgtEl>
                                        <p:attrNameLst>
                                          <p:attrName>ppt_x</p:attrName>
                                        </p:attrNameLst>
                                      </p:cBhvr>
                                      <p:tavLst>
                                        <p:tav tm="0">
                                          <p:val>
                                            <p:strVal val="#ppt_x"/>
                                          </p:val>
                                        </p:tav>
                                        <p:tav tm="100000">
                                          <p:val>
                                            <p:strVal val="#ppt_x"/>
                                          </p:val>
                                        </p:tav>
                                      </p:tavLst>
                                    </p:anim>
                                    <p:anim calcmode="lin" valueType="num">
                                      <p:cBhvr additive="base">
                                        <p:cTn id="58" dur="500" fill="hold"/>
                                        <p:tgtEl>
                                          <p:spTgt spid="450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46439" grpId="0"/>
      <p:bldOleChart spid="146439" grpId="1"/>
      <p:bldP spid="9" grpId="0"/>
      <p:bldP spid="9" grpId="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22A7FF5-D1F5-4E42-88E9-D4096507DB84}" type="slidenum">
              <a:rPr lang="zh-CN" altLang="en-US"/>
              <a:pPr eaLnBrk="1" hangingPunct="1"/>
              <a:t>11</a:t>
            </a:fld>
            <a:endParaRPr lang="en-US" altLang="zh-CN"/>
          </a:p>
        </p:txBody>
      </p:sp>
      <p:sp>
        <p:nvSpPr>
          <p:cNvPr id="13315" name="灯片编号占位符 4"/>
          <p:cNvSpPr txBox="1">
            <a:spLocks noGrp="1"/>
          </p:cNvSpPr>
          <p:nvPr/>
        </p:nvSpPr>
        <p:spPr bwMode="auto">
          <a:xfrm>
            <a:off x="6550025" y="6245225"/>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29D9BB41-1AC9-47BF-9E83-FAC72084962B}" type="slidenum">
              <a:rPr lang="en-US" altLang="zh-CN" sz="1400"/>
              <a:pPr algn="r" eaLnBrk="1" hangingPunct="1"/>
              <a:t>11</a:t>
            </a:fld>
            <a:endParaRPr lang="en-US" altLang="zh-CN" sz="1400"/>
          </a:p>
        </p:txBody>
      </p:sp>
      <p:sp>
        <p:nvSpPr>
          <p:cNvPr id="13316" name="Rectangle 2"/>
          <p:cNvSpPr>
            <a:spLocks noGrp="1" noRot="1" noChangeArrowheads="1"/>
          </p:cNvSpPr>
          <p:nvPr>
            <p:ph type="body" idx="4294967295"/>
          </p:nvPr>
        </p:nvSpPr>
        <p:spPr>
          <a:xfrm>
            <a:off x="395288" y="1196975"/>
            <a:ext cx="8512175" cy="5040313"/>
          </a:xfrm>
        </p:spPr>
        <p:txBody>
          <a:bodyPr/>
          <a:lstStyle/>
          <a:p>
            <a:pPr>
              <a:lnSpc>
                <a:spcPct val="90000"/>
              </a:lnSpc>
              <a:buFont typeface="Wingdings" panose="05000000000000000000" pitchFamily="2" charset="2"/>
              <a:buNone/>
            </a:pPr>
            <a:r>
              <a:rPr lang="zh-CN" altLang="en-US" sz="2600" smtClean="0">
                <a:latin typeface="隶书" panose="02010509060101010101" pitchFamily="49" charset="-122"/>
                <a:ea typeface="隶书" panose="02010509060101010101" pitchFamily="49" charset="-122"/>
              </a:rPr>
              <a:t>（</a:t>
            </a:r>
            <a:r>
              <a:rPr lang="en-US" altLang="zh-CN" sz="2600" smtClean="0">
                <a:latin typeface="隶书" panose="02010509060101010101" pitchFamily="49" charset="-122"/>
                <a:ea typeface="隶书" panose="02010509060101010101" pitchFamily="49" charset="-122"/>
              </a:rPr>
              <a:t>3</a:t>
            </a:r>
            <a:r>
              <a:rPr lang="zh-CN" altLang="en-US" sz="2600" smtClean="0">
                <a:latin typeface="隶书" panose="02010509060101010101" pitchFamily="49" charset="-122"/>
                <a:ea typeface="隶书" panose="02010509060101010101" pitchFamily="49" charset="-122"/>
              </a:rPr>
              <a:t>）烟草制品轻易可得</a:t>
            </a:r>
          </a:p>
          <a:p>
            <a:pPr lvl="1">
              <a:lnSpc>
                <a:spcPct val="90000"/>
              </a:lnSpc>
              <a:buFont typeface="Wingdings" panose="05000000000000000000" pitchFamily="2" charset="2"/>
              <a:buNone/>
            </a:pPr>
            <a:r>
              <a:rPr lang="en-US" altLang="zh-CN" smtClean="0">
                <a:latin typeface="隶书" panose="02010509060101010101" pitchFamily="49" charset="-122"/>
                <a:ea typeface="隶书" panose="02010509060101010101" pitchFamily="49" charset="-122"/>
              </a:rPr>
              <a:t>1</a:t>
            </a:r>
            <a:r>
              <a:rPr lang="zh-CN" altLang="en-US" smtClean="0">
                <a:latin typeface="隶书" panose="02010509060101010101" pitchFamily="49" charset="-122"/>
                <a:ea typeface="隶书" panose="02010509060101010101" pitchFamily="49" charset="-122"/>
              </a:rPr>
              <a:t>）烟草价格偏低：</a:t>
            </a:r>
            <a:r>
              <a:rPr lang="zh-CN" altLang="en-US" sz="2200" smtClean="0">
                <a:latin typeface="隶书" panose="02010509060101010101" pitchFamily="49" charset="-122"/>
                <a:ea typeface="隶书" panose="02010509060101010101" pitchFamily="49" charset="-122"/>
              </a:rPr>
              <a:t> </a:t>
            </a:r>
          </a:p>
          <a:p>
            <a:pPr lvl="2">
              <a:lnSpc>
                <a:spcPct val="90000"/>
              </a:lnSpc>
            </a:pPr>
            <a:r>
              <a:rPr lang="zh-CN" altLang="en-US" sz="2100" smtClean="0">
                <a:solidFill>
                  <a:srgbClr val="000000"/>
                </a:solidFill>
                <a:latin typeface="隶书" panose="02010509060101010101" pitchFamily="49" charset="-122"/>
                <a:ea typeface="隶书" panose="02010509060101010101" pitchFamily="49" charset="-122"/>
              </a:rPr>
              <a:t>目前我国销量前三位卷烟的价格均为</a:t>
            </a:r>
            <a:r>
              <a:rPr lang="en-US" altLang="zh-CN" sz="2100" smtClean="0">
                <a:solidFill>
                  <a:srgbClr val="FF0000"/>
                </a:solidFill>
                <a:latin typeface="隶书" panose="02010509060101010101" pitchFamily="49" charset="-122"/>
                <a:ea typeface="隶书" panose="02010509060101010101" pitchFamily="49" charset="-122"/>
              </a:rPr>
              <a:t>5</a:t>
            </a:r>
            <a:r>
              <a:rPr lang="zh-CN" altLang="en-US" sz="2100" smtClean="0">
                <a:solidFill>
                  <a:srgbClr val="FF0000"/>
                </a:solidFill>
                <a:latin typeface="隶书" panose="02010509060101010101" pitchFamily="49" charset="-122"/>
                <a:ea typeface="隶书" panose="02010509060101010101" pitchFamily="49" charset="-122"/>
              </a:rPr>
              <a:t>元</a:t>
            </a:r>
            <a:r>
              <a:rPr lang="en-US" altLang="zh-CN" sz="2100" smtClean="0">
                <a:solidFill>
                  <a:srgbClr val="FF0000"/>
                </a:solidFill>
                <a:latin typeface="隶书" panose="02010509060101010101" pitchFamily="49" charset="-122"/>
                <a:ea typeface="隶书" panose="02010509060101010101" pitchFamily="49" charset="-122"/>
              </a:rPr>
              <a:t>/</a:t>
            </a:r>
            <a:r>
              <a:rPr lang="zh-CN" altLang="en-US" sz="2100" smtClean="0">
                <a:solidFill>
                  <a:srgbClr val="FF0000"/>
                </a:solidFill>
                <a:latin typeface="隶书" panose="02010509060101010101" pitchFamily="49" charset="-122"/>
                <a:ea typeface="隶书" panose="02010509060101010101" pitchFamily="49" charset="-122"/>
              </a:rPr>
              <a:t>盒以下</a:t>
            </a:r>
            <a:r>
              <a:rPr lang="zh-CN" altLang="en-US" sz="2100" smtClean="0">
                <a:solidFill>
                  <a:srgbClr val="000000"/>
                </a:solidFill>
                <a:latin typeface="隶书" panose="02010509060101010101" pitchFamily="49" charset="-122"/>
                <a:ea typeface="隶书" panose="02010509060101010101" pitchFamily="49" charset="-122"/>
              </a:rPr>
              <a:t>，使得大部分青少年买得起烟；</a:t>
            </a:r>
          </a:p>
          <a:p>
            <a:pPr lvl="1">
              <a:lnSpc>
                <a:spcPct val="90000"/>
              </a:lnSpc>
              <a:buFont typeface="Wingdings" panose="05000000000000000000" pitchFamily="2" charset="2"/>
              <a:buNone/>
            </a:pPr>
            <a:r>
              <a:rPr lang="en-US" altLang="zh-CN" smtClean="0">
                <a:latin typeface="隶书" panose="02010509060101010101" pitchFamily="49" charset="-122"/>
                <a:ea typeface="隶书" panose="02010509060101010101" pitchFamily="49" charset="-122"/>
              </a:rPr>
              <a:t>2</a:t>
            </a:r>
            <a:r>
              <a:rPr lang="zh-CN" altLang="en-US" smtClean="0">
                <a:latin typeface="隶书" panose="02010509060101010101" pitchFamily="49" charset="-122"/>
                <a:ea typeface="隶书" panose="02010509060101010101" pitchFamily="49" charset="-122"/>
              </a:rPr>
              <a:t>）销售单支卷烟：</a:t>
            </a:r>
          </a:p>
          <a:p>
            <a:pPr lvl="2">
              <a:lnSpc>
                <a:spcPct val="90000"/>
              </a:lnSpc>
            </a:pPr>
            <a:r>
              <a:rPr lang="en-US" altLang="zh-CN" sz="2100" smtClean="0">
                <a:solidFill>
                  <a:srgbClr val="000000"/>
                </a:solidFill>
                <a:latin typeface="隶书" panose="02010509060101010101" pitchFamily="49" charset="-122"/>
                <a:ea typeface="隶书" panose="02010509060101010101" pitchFamily="49" charset="-122"/>
              </a:rPr>
              <a:t>2008</a:t>
            </a:r>
            <a:r>
              <a:rPr lang="zh-CN" altLang="en-US" sz="2100" smtClean="0">
                <a:solidFill>
                  <a:srgbClr val="000000"/>
                </a:solidFill>
                <a:latin typeface="隶书" panose="02010509060101010101" pitchFamily="49" charset="-122"/>
                <a:ea typeface="隶书" panose="02010509060101010101" pitchFamily="49" charset="-122"/>
              </a:rPr>
              <a:t>年调查显示，青少年可以在一半以上的流动商贩和</a:t>
            </a:r>
            <a:r>
              <a:rPr lang="en-US" altLang="zh-CN" sz="2100" smtClean="0">
                <a:solidFill>
                  <a:srgbClr val="000000"/>
                </a:solidFill>
                <a:latin typeface="隶书" panose="02010509060101010101" pitchFamily="49" charset="-122"/>
                <a:ea typeface="隶书" panose="02010509060101010101" pitchFamily="49" charset="-122"/>
              </a:rPr>
              <a:t>30%</a:t>
            </a:r>
            <a:r>
              <a:rPr lang="zh-CN" altLang="en-US" sz="2100" smtClean="0">
                <a:solidFill>
                  <a:srgbClr val="000000"/>
                </a:solidFill>
                <a:latin typeface="隶书" panose="02010509060101010101" pitchFamily="49" charset="-122"/>
                <a:ea typeface="隶书" panose="02010509060101010101" pitchFamily="49" charset="-122"/>
              </a:rPr>
              <a:t>的杂货店里买到</a:t>
            </a:r>
            <a:r>
              <a:rPr lang="zh-CN" altLang="en-US" sz="2100" smtClean="0">
                <a:solidFill>
                  <a:srgbClr val="FF0000"/>
                </a:solidFill>
                <a:latin typeface="隶书" panose="02010509060101010101" pitchFamily="49" charset="-122"/>
                <a:ea typeface="隶书" panose="02010509060101010101" pitchFamily="49" charset="-122"/>
              </a:rPr>
              <a:t>单支卷烟</a:t>
            </a:r>
            <a:r>
              <a:rPr lang="zh-CN" altLang="en-US" sz="2100" smtClean="0">
                <a:solidFill>
                  <a:srgbClr val="000000"/>
                </a:solidFill>
                <a:latin typeface="隶书" panose="02010509060101010101" pitchFamily="49" charset="-122"/>
                <a:ea typeface="隶书" panose="02010509060101010101" pitchFamily="49" charset="-122"/>
              </a:rPr>
              <a:t>；</a:t>
            </a:r>
          </a:p>
          <a:p>
            <a:pPr lvl="1">
              <a:lnSpc>
                <a:spcPct val="90000"/>
              </a:lnSpc>
              <a:buFont typeface="Wingdings" panose="05000000000000000000" pitchFamily="2" charset="2"/>
              <a:buNone/>
            </a:pPr>
            <a:r>
              <a:rPr lang="en-US" altLang="zh-CN" smtClean="0">
                <a:latin typeface="隶书" panose="02010509060101010101" pitchFamily="49" charset="-122"/>
                <a:ea typeface="隶书" panose="02010509060101010101" pitchFamily="49" charset="-122"/>
              </a:rPr>
              <a:t>3</a:t>
            </a:r>
            <a:r>
              <a:rPr lang="zh-CN" altLang="en-US" smtClean="0">
                <a:latin typeface="隶书" panose="02010509060101010101" pitchFamily="49" charset="-122"/>
                <a:ea typeface="隶书" panose="02010509060101010101" pitchFamily="49" charset="-122"/>
              </a:rPr>
              <a:t>）学校和学生家庭周边烟草</a:t>
            </a:r>
            <a:r>
              <a:rPr lang="zh-CN" altLang="en-US" smtClean="0">
                <a:solidFill>
                  <a:srgbClr val="FF0000"/>
                </a:solidFill>
                <a:latin typeface="隶书" panose="02010509060101010101" pitchFamily="49" charset="-122"/>
                <a:ea typeface="隶书" panose="02010509060101010101" pitchFamily="49" charset="-122"/>
              </a:rPr>
              <a:t>零售摊点众多</a:t>
            </a:r>
            <a:r>
              <a:rPr lang="zh-CN" altLang="en-US" smtClean="0">
                <a:latin typeface="隶书" panose="02010509060101010101" pitchFamily="49" charset="-122"/>
                <a:ea typeface="隶书" panose="02010509060101010101" pitchFamily="49" charset="-122"/>
              </a:rPr>
              <a:t>：</a:t>
            </a:r>
          </a:p>
          <a:p>
            <a:pPr lvl="2">
              <a:lnSpc>
                <a:spcPct val="90000"/>
              </a:lnSpc>
              <a:buFont typeface="Wingdings" panose="05000000000000000000" pitchFamily="2" charset="2"/>
              <a:buNone/>
            </a:pPr>
            <a:r>
              <a:rPr lang="zh-CN" altLang="en-US" sz="2100" smtClean="0">
                <a:solidFill>
                  <a:srgbClr val="000000"/>
                </a:solidFill>
                <a:latin typeface="隶书" panose="02010509060101010101" pitchFamily="49" charset="-122"/>
                <a:ea typeface="隶书" panose="02010509060101010101" pitchFamily="49" charset="-122"/>
              </a:rPr>
              <a:t>    北京市调查显示：</a:t>
            </a:r>
          </a:p>
          <a:p>
            <a:pPr lvl="2">
              <a:lnSpc>
                <a:spcPct val="90000"/>
              </a:lnSpc>
            </a:pPr>
            <a:r>
              <a:rPr lang="zh-CN" altLang="en-US" sz="2100" smtClean="0">
                <a:solidFill>
                  <a:srgbClr val="000000"/>
                </a:solidFill>
                <a:latin typeface="隶书" panose="02010509060101010101" pitchFamily="49" charset="-122"/>
                <a:ea typeface="隶书" panose="02010509060101010101" pitchFamily="49" charset="-122"/>
              </a:rPr>
              <a:t>每所中小学校周边平均有</a:t>
            </a:r>
            <a:r>
              <a:rPr lang="en-US" altLang="zh-CN" sz="2100" smtClean="0">
                <a:solidFill>
                  <a:srgbClr val="000000"/>
                </a:solidFill>
                <a:latin typeface="隶书" panose="02010509060101010101" pitchFamily="49" charset="-122"/>
                <a:ea typeface="隶书" panose="02010509060101010101" pitchFamily="49" charset="-122"/>
              </a:rPr>
              <a:t>2</a:t>
            </a:r>
            <a:r>
              <a:rPr lang="zh-CN" altLang="en-US" sz="2100" smtClean="0">
                <a:solidFill>
                  <a:srgbClr val="000000"/>
                </a:solidFill>
                <a:latin typeface="隶书" panose="02010509060101010101" pitchFamily="49" charset="-122"/>
                <a:ea typeface="隶书" panose="02010509060101010101" pitchFamily="49" charset="-122"/>
              </a:rPr>
              <a:t>个卷烟零售摊位，最多高达</a:t>
            </a:r>
            <a:r>
              <a:rPr lang="en-US" altLang="zh-CN" sz="2100" smtClean="0">
                <a:solidFill>
                  <a:srgbClr val="000000"/>
                </a:solidFill>
                <a:latin typeface="隶书" panose="02010509060101010101" pitchFamily="49" charset="-122"/>
                <a:ea typeface="隶书" panose="02010509060101010101" pitchFamily="49" charset="-122"/>
              </a:rPr>
              <a:t>5</a:t>
            </a:r>
            <a:r>
              <a:rPr lang="zh-CN" altLang="en-US" sz="2100" smtClean="0">
                <a:solidFill>
                  <a:srgbClr val="000000"/>
                </a:solidFill>
                <a:latin typeface="隶书" panose="02010509060101010101" pitchFamily="49" charset="-122"/>
                <a:ea typeface="隶书" panose="02010509060101010101" pitchFamily="49" charset="-122"/>
              </a:rPr>
              <a:t>个；</a:t>
            </a:r>
          </a:p>
          <a:p>
            <a:pPr lvl="2">
              <a:lnSpc>
                <a:spcPct val="90000"/>
              </a:lnSpc>
            </a:pPr>
            <a:r>
              <a:rPr lang="en-US" altLang="zh-CN" sz="2100" smtClean="0">
                <a:solidFill>
                  <a:srgbClr val="000000"/>
                </a:solidFill>
                <a:latin typeface="隶书" panose="02010509060101010101" pitchFamily="49" charset="-122"/>
                <a:ea typeface="隶书" panose="02010509060101010101" pitchFamily="49" charset="-122"/>
              </a:rPr>
              <a:t>91%</a:t>
            </a:r>
            <a:r>
              <a:rPr lang="zh-CN" altLang="en-US" sz="2100" smtClean="0">
                <a:solidFill>
                  <a:srgbClr val="000000"/>
                </a:solidFill>
                <a:latin typeface="隶书" panose="02010509060101010101" pitchFamily="49" charset="-122"/>
                <a:ea typeface="隶书" panose="02010509060101010101" pitchFamily="49" charset="-122"/>
              </a:rPr>
              <a:t>的学生家庭周边</a:t>
            </a:r>
            <a:r>
              <a:rPr lang="en-US" altLang="zh-CN" sz="2100" smtClean="0">
                <a:solidFill>
                  <a:srgbClr val="000000"/>
                </a:solidFill>
                <a:latin typeface="隶书" panose="02010509060101010101" pitchFamily="49" charset="-122"/>
                <a:ea typeface="隶书" panose="02010509060101010101" pitchFamily="49" charset="-122"/>
              </a:rPr>
              <a:t>200</a:t>
            </a:r>
            <a:r>
              <a:rPr lang="zh-CN" altLang="en-US" sz="2100" smtClean="0">
                <a:solidFill>
                  <a:srgbClr val="000000"/>
                </a:solidFill>
                <a:latin typeface="隶书" panose="02010509060101010101" pitchFamily="49" charset="-122"/>
                <a:ea typeface="隶书" panose="02010509060101010101" pitchFamily="49" charset="-122"/>
              </a:rPr>
              <a:t>米内有售烟点，</a:t>
            </a:r>
            <a:r>
              <a:rPr lang="en-US" altLang="zh-CN" sz="2100" smtClean="0">
                <a:solidFill>
                  <a:srgbClr val="000000"/>
                </a:solidFill>
                <a:latin typeface="隶书" panose="02010509060101010101" pitchFamily="49" charset="-122"/>
                <a:ea typeface="隶书" panose="02010509060101010101" pitchFamily="49" charset="-122"/>
              </a:rPr>
              <a:t>45%</a:t>
            </a:r>
            <a:r>
              <a:rPr lang="zh-CN" altLang="en-US" sz="2100" smtClean="0">
                <a:solidFill>
                  <a:srgbClr val="000000"/>
                </a:solidFill>
                <a:latin typeface="隶书" panose="02010509060101010101" pitchFamily="49" charset="-122"/>
                <a:ea typeface="隶书" panose="02010509060101010101" pitchFamily="49" charset="-122"/>
              </a:rPr>
              <a:t>的学生家庭附近售烟点高达</a:t>
            </a:r>
            <a:r>
              <a:rPr lang="en-US" altLang="zh-CN" sz="2100" smtClean="0">
                <a:solidFill>
                  <a:srgbClr val="000000"/>
                </a:solidFill>
                <a:latin typeface="隶书" panose="02010509060101010101" pitchFamily="49" charset="-122"/>
                <a:ea typeface="隶书" panose="02010509060101010101" pitchFamily="49" charset="-122"/>
              </a:rPr>
              <a:t>3</a:t>
            </a:r>
            <a:r>
              <a:rPr lang="zh-CN" altLang="en-US" sz="2100" smtClean="0">
                <a:solidFill>
                  <a:srgbClr val="000000"/>
                </a:solidFill>
                <a:latin typeface="隶书" panose="02010509060101010101" pitchFamily="49" charset="-122"/>
                <a:ea typeface="隶书" panose="02010509060101010101" pitchFamily="49" charset="-122"/>
              </a:rPr>
              <a:t>个以上。</a:t>
            </a:r>
          </a:p>
          <a:p>
            <a:pPr>
              <a:lnSpc>
                <a:spcPct val="90000"/>
              </a:lnSpc>
              <a:buFont typeface="Wingdings" panose="05000000000000000000" pitchFamily="2" charset="2"/>
              <a:buNone/>
            </a:pPr>
            <a:r>
              <a:rPr lang="zh-CN" altLang="en-US" sz="2600" smtClean="0">
                <a:latin typeface="隶书" panose="02010509060101010101" pitchFamily="49" charset="-122"/>
                <a:ea typeface="隶书" panose="02010509060101010101" pitchFamily="49" charset="-122"/>
              </a:rPr>
              <a:t>	  </a:t>
            </a:r>
            <a:r>
              <a:rPr lang="en-US" altLang="zh-CN" sz="2600" smtClean="0">
                <a:latin typeface="隶书" panose="02010509060101010101" pitchFamily="49" charset="-122"/>
                <a:ea typeface="隶书" panose="02010509060101010101" pitchFamily="49" charset="-122"/>
              </a:rPr>
              <a:t>4</a:t>
            </a:r>
            <a:r>
              <a:rPr lang="zh-CN" altLang="en-US" sz="2600" smtClean="0">
                <a:latin typeface="隶书" panose="02010509060101010101" pitchFamily="49" charset="-122"/>
                <a:ea typeface="隶书" panose="02010509060101010101" pitchFamily="49" charset="-122"/>
              </a:rPr>
              <a:t>）相关法律未得到有效实施：</a:t>
            </a:r>
          </a:p>
          <a:p>
            <a:pPr lvl="2">
              <a:lnSpc>
                <a:spcPct val="90000"/>
              </a:lnSpc>
            </a:pPr>
            <a:r>
              <a:rPr lang="en-US" altLang="zh-CN" sz="2100" smtClean="0">
                <a:solidFill>
                  <a:srgbClr val="FF0000"/>
                </a:solidFill>
                <a:latin typeface="隶书" panose="02010509060101010101" pitchFamily="49" charset="-122"/>
                <a:ea typeface="隶书" panose="02010509060101010101" pitchFamily="49" charset="-122"/>
              </a:rPr>
              <a:t>90%</a:t>
            </a:r>
            <a:r>
              <a:rPr lang="zh-CN" altLang="en-US" sz="2100" smtClean="0">
                <a:solidFill>
                  <a:srgbClr val="000000"/>
                </a:solidFill>
                <a:latin typeface="隶书" panose="02010509060101010101" pitchFamily="49" charset="-122"/>
                <a:ea typeface="隶书" panose="02010509060101010101" pitchFamily="49" charset="-122"/>
              </a:rPr>
              <a:t>以上的青少年在买烟时从未遭到拒绝</a:t>
            </a:r>
            <a:endParaRPr lang="zh-CN" altLang="en-US" sz="2100" smtClean="0">
              <a:latin typeface="隶书" panose="02010509060101010101" pitchFamily="49" charset="-122"/>
              <a:ea typeface="隶书" panose="02010509060101010101" pitchFamily="49" charset="-122"/>
            </a:endParaRPr>
          </a:p>
        </p:txBody>
      </p:sp>
      <p:sp>
        <p:nvSpPr>
          <p:cNvPr id="994310" name="Rectangle 6"/>
          <p:cNvSpPr>
            <a:spLocks noChangeArrowheads="1"/>
          </p:cNvSpPr>
          <p:nvPr/>
        </p:nvSpPr>
        <p:spPr bwMode="white">
          <a:xfrm>
            <a:off x="468313" y="333375"/>
            <a:ext cx="8296275" cy="792163"/>
          </a:xfrm>
          <a:prstGeom prst="rect">
            <a:avLst/>
          </a:prstGeom>
          <a:noFill/>
          <a:ln w="9525">
            <a:noFill/>
            <a:miter lim="800000"/>
            <a:headEnd/>
            <a:tailEnd/>
          </a:ln>
        </p:spPr>
        <p:txBody>
          <a:bodyPr anchor="ctr"/>
          <a:lstStyle/>
          <a:p>
            <a:pPr algn="ctr">
              <a:defRPr/>
            </a:pPr>
            <a:r>
              <a:rPr lang="zh-CN" altLang="en-US" sz="4400">
                <a:solidFill>
                  <a:srgbClr val="FF0000"/>
                </a:solidFill>
                <a:effectLst>
                  <a:outerShdw blurRad="38100" dist="38100" dir="2700000" algn="tl">
                    <a:srgbClr val="C0C0C0"/>
                  </a:outerShdw>
                </a:effectLst>
                <a:latin typeface="隶书" pitchFamily="49" charset="-122"/>
                <a:ea typeface="隶书" pitchFamily="49" charset="-122"/>
              </a:rPr>
              <a:t>影响青少年吸烟的主要因素</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日期占位符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mtClean="0"/>
              <a:t>2010-12-12</a:t>
            </a:r>
            <a:endParaRPr lang="en-US" altLang="zh-CN" smtClean="0"/>
          </a:p>
        </p:txBody>
      </p:sp>
      <p:sp>
        <p:nvSpPr>
          <p:cNvPr id="14339" name="灯片编号占位符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B6DC5CA-5503-4D3E-ABC5-FD9FEE84371B}" type="slidenum">
              <a:rPr lang="zh-CN" altLang="en-US"/>
              <a:pPr eaLnBrk="1" hangingPunct="1"/>
              <a:t>12</a:t>
            </a:fld>
            <a:endParaRPr lang="en-US" altLang="zh-CN"/>
          </a:p>
        </p:txBody>
      </p:sp>
      <p:sp>
        <p:nvSpPr>
          <p:cNvPr id="14340" name="灯片编号占位符 4"/>
          <p:cNvSpPr txBox="1">
            <a:spLocks noGrp="1"/>
          </p:cNvSpPr>
          <p:nvPr/>
        </p:nvSpPr>
        <p:spPr bwMode="auto">
          <a:xfrm>
            <a:off x="6550025" y="6245225"/>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F986F5C-29FF-40B2-B212-6C130CFF35A2}" type="slidenum">
              <a:rPr lang="en-US" altLang="zh-CN" sz="1400"/>
              <a:pPr algn="r" eaLnBrk="1" hangingPunct="1"/>
              <a:t>12</a:t>
            </a:fld>
            <a:endParaRPr lang="en-US" altLang="zh-CN" sz="1400"/>
          </a:p>
        </p:txBody>
      </p:sp>
      <p:sp>
        <p:nvSpPr>
          <p:cNvPr id="14341" name="Rectangle 3"/>
          <p:cNvSpPr>
            <a:spLocks noGrp="1" noRot="1" noChangeArrowheads="1"/>
          </p:cNvSpPr>
          <p:nvPr>
            <p:ph type="body" idx="4294967295"/>
          </p:nvPr>
        </p:nvSpPr>
        <p:spPr>
          <a:xfrm>
            <a:off x="250825" y="1600200"/>
            <a:ext cx="8512175" cy="4498975"/>
          </a:xfrm>
        </p:spPr>
        <p:txBody>
          <a:bodyPr/>
          <a:lstStyle/>
          <a:p>
            <a:pPr>
              <a:lnSpc>
                <a:spcPct val="80000"/>
              </a:lnSpc>
              <a:buFont typeface="Wingdings" panose="05000000000000000000" pitchFamily="2" charset="2"/>
              <a:buNone/>
            </a:pPr>
            <a:r>
              <a:rPr lang="zh-CN" altLang="en-US" b="1" smtClean="0">
                <a:latin typeface="隶书" panose="02010509060101010101" pitchFamily="49" charset="-122"/>
                <a:ea typeface="隶书" panose="02010509060101010101" pitchFamily="49" charset="-122"/>
              </a:rPr>
              <a:t>（</a:t>
            </a:r>
            <a:r>
              <a:rPr lang="en-US" altLang="zh-CN" b="1" smtClean="0">
                <a:latin typeface="隶书" panose="02010509060101010101" pitchFamily="49" charset="-122"/>
                <a:ea typeface="隶书" panose="02010509060101010101" pitchFamily="49" charset="-122"/>
              </a:rPr>
              <a:t>4</a:t>
            </a:r>
            <a:r>
              <a:rPr lang="zh-CN" altLang="en-US" b="1" smtClean="0">
                <a:latin typeface="隶书" panose="02010509060101010101" pitchFamily="49" charset="-122"/>
                <a:ea typeface="隶书" panose="02010509060101010101" pitchFamily="49" charset="-122"/>
              </a:rPr>
              <a:t>）</a:t>
            </a:r>
            <a:r>
              <a:rPr lang="zh-CN" altLang="en-US" smtClean="0">
                <a:latin typeface="隶书" panose="02010509060101010101" pitchFamily="49" charset="-122"/>
                <a:ea typeface="隶书" panose="02010509060101010101" pitchFamily="49" charset="-122"/>
              </a:rPr>
              <a:t>学校和家庭中的有烟环境</a:t>
            </a:r>
            <a:endParaRPr lang="zh-CN" altLang="en-US" b="1" smtClean="0">
              <a:latin typeface="隶书" panose="02010509060101010101" pitchFamily="49" charset="-122"/>
              <a:ea typeface="隶书" panose="02010509060101010101" pitchFamily="49" charset="-122"/>
            </a:endParaRPr>
          </a:p>
          <a:p>
            <a:pPr>
              <a:lnSpc>
                <a:spcPct val="80000"/>
              </a:lnSpc>
            </a:pPr>
            <a:r>
              <a:rPr lang="zh-CN" altLang="en-US" sz="2600" smtClean="0">
                <a:latin typeface="隶书" panose="02010509060101010101" pitchFamily="49" charset="-122"/>
                <a:ea typeface="隶书" panose="02010509060101010101" pitchFamily="49" charset="-122"/>
              </a:rPr>
              <a:t>同伴的影响：</a:t>
            </a:r>
          </a:p>
          <a:p>
            <a:pPr lvl="1">
              <a:lnSpc>
                <a:spcPct val="80000"/>
              </a:lnSpc>
            </a:pPr>
            <a:r>
              <a:rPr lang="zh-CN" altLang="en-US" sz="2200" smtClean="0">
                <a:solidFill>
                  <a:srgbClr val="000000"/>
                </a:solidFill>
                <a:latin typeface="隶书" panose="02010509060101010101" pitchFamily="49" charset="-122"/>
                <a:ea typeface="隶书" panose="02010509060101010101" pitchFamily="49" charset="-122"/>
              </a:rPr>
              <a:t>青少年吸的第一支烟</a:t>
            </a:r>
            <a:r>
              <a:rPr lang="en-US" altLang="zh-CN" sz="2200" smtClean="0">
                <a:solidFill>
                  <a:srgbClr val="FF0000"/>
                </a:solidFill>
                <a:latin typeface="隶书" panose="02010509060101010101" pitchFamily="49" charset="-122"/>
                <a:ea typeface="隶书" panose="02010509060101010101" pitchFamily="49" charset="-122"/>
              </a:rPr>
              <a:t>40%</a:t>
            </a:r>
            <a:r>
              <a:rPr lang="zh-CN" altLang="en-US" sz="2200" smtClean="0">
                <a:solidFill>
                  <a:srgbClr val="FF0000"/>
                </a:solidFill>
                <a:latin typeface="隶书" panose="02010509060101010101" pitchFamily="49" charset="-122"/>
                <a:ea typeface="隶书" panose="02010509060101010101" pitchFamily="49" charset="-122"/>
              </a:rPr>
              <a:t>是由同伴</a:t>
            </a:r>
            <a:r>
              <a:rPr lang="zh-CN" altLang="en-US" sz="2200" smtClean="0">
                <a:solidFill>
                  <a:srgbClr val="000000"/>
                </a:solidFill>
                <a:latin typeface="隶书" panose="02010509060101010101" pitchFamily="49" charset="-122"/>
                <a:ea typeface="隶书" panose="02010509060101010101" pitchFamily="49" charset="-122"/>
              </a:rPr>
              <a:t>提供的；</a:t>
            </a:r>
          </a:p>
          <a:p>
            <a:pPr lvl="1">
              <a:lnSpc>
                <a:spcPct val="80000"/>
              </a:lnSpc>
            </a:pPr>
            <a:r>
              <a:rPr lang="en-US" altLang="zh-CN" sz="2200" smtClean="0">
                <a:solidFill>
                  <a:srgbClr val="FF0000"/>
                </a:solidFill>
                <a:latin typeface="隶书" panose="02010509060101010101" pitchFamily="49" charset="-122"/>
                <a:ea typeface="隶书" panose="02010509060101010101" pitchFamily="49" charset="-122"/>
              </a:rPr>
              <a:t>55%-65%</a:t>
            </a:r>
            <a:r>
              <a:rPr lang="zh-CN" altLang="en-US" sz="2200" smtClean="0">
                <a:solidFill>
                  <a:srgbClr val="000000"/>
                </a:solidFill>
                <a:latin typeface="隶书" panose="02010509060101010101" pitchFamily="49" charset="-122"/>
                <a:ea typeface="隶书" panose="02010509060101010101" pitchFamily="49" charset="-122"/>
              </a:rPr>
              <a:t>的青少年吸烟和伙伴、同学一起吸。</a:t>
            </a:r>
          </a:p>
          <a:p>
            <a:pPr lvl="1">
              <a:lnSpc>
                <a:spcPct val="80000"/>
              </a:lnSpc>
            </a:pPr>
            <a:endParaRPr lang="zh-CN" altLang="en-US" sz="2200" smtClean="0">
              <a:solidFill>
                <a:srgbClr val="000000"/>
              </a:solidFill>
              <a:latin typeface="隶书" panose="02010509060101010101" pitchFamily="49" charset="-122"/>
              <a:ea typeface="隶书" panose="02010509060101010101" pitchFamily="49" charset="-122"/>
            </a:endParaRPr>
          </a:p>
          <a:p>
            <a:pPr>
              <a:lnSpc>
                <a:spcPct val="80000"/>
              </a:lnSpc>
            </a:pPr>
            <a:r>
              <a:rPr lang="zh-CN" altLang="en-US" sz="2600" smtClean="0">
                <a:latin typeface="隶书" panose="02010509060101010101" pitchFamily="49" charset="-122"/>
                <a:ea typeface="隶书" panose="02010509060101010101" pitchFamily="49" charset="-122"/>
              </a:rPr>
              <a:t>教师的行为对学生具有示范作用：</a:t>
            </a:r>
          </a:p>
          <a:p>
            <a:pPr lvl="1">
              <a:lnSpc>
                <a:spcPct val="80000"/>
              </a:lnSpc>
            </a:pPr>
            <a:r>
              <a:rPr lang="zh-CN" altLang="en-US" sz="2200" smtClean="0">
                <a:solidFill>
                  <a:srgbClr val="000000"/>
                </a:solidFill>
                <a:latin typeface="隶书" panose="02010509060101010101" pitchFamily="49" charset="-122"/>
                <a:ea typeface="隶书" panose="02010509060101010101" pitchFamily="49" charset="-122"/>
              </a:rPr>
              <a:t>男教师吸烟率高达</a:t>
            </a:r>
            <a:r>
              <a:rPr lang="en-US" altLang="zh-CN" sz="2200" smtClean="0">
                <a:solidFill>
                  <a:srgbClr val="FF0000"/>
                </a:solidFill>
                <a:latin typeface="隶书" panose="02010509060101010101" pitchFamily="49" charset="-122"/>
                <a:ea typeface="隶书" panose="02010509060101010101" pitchFamily="49" charset="-122"/>
              </a:rPr>
              <a:t>48.4%</a:t>
            </a:r>
            <a:r>
              <a:rPr lang="zh-CN" altLang="en-US" sz="2200" smtClean="0">
                <a:solidFill>
                  <a:srgbClr val="000000"/>
                </a:solidFill>
                <a:latin typeface="隶书" panose="02010509060101010101" pitchFamily="49" charset="-122"/>
                <a:ea typeface="隶书" panose="02010509060101010101" pitchFamily="49" charset="-122"/>
              </a:rPr>
              <a:t>。</a:t>
            </a:r>
            <a:endParaRPr lang="zh-CN" altLang="en-US" sz="2000" smtClean="0">
              <a:solidFill>
                <a:srgbClr val="000000"/>
              </a:solidFill>
              <a:latin typeface="隶书" panose="02010509060101010101" pitchFamily="49" charset="-122"/>
              <a:ea typeface="隶书" panose="02010509060101010101" pitchFamily="49" charset="-122"/>
            </a:endParaRPr>
          </a:p>
          <a:p>
            <a:pPr lvl="1">
              <a:lnSpc>
                <a:spcPct val="80000"/>
              </a:lnSpc>
              <a:buFont typeface="Wingdings" panose="05000000000000000000" pitchFamily="2" charset="2"/>
              <a:buNone/>
            </a:pPr>
            <a:endParaRPr lang="zh-CN" altLang="en-US" sz="2200" smtClean="0">
              <a:latin typeface="隶书" panose="02010509060101010101" pitchFamily="49" charset="-122"/>
              <a:ea typeface="隶书" panose="02010509060101010101" pitchFamily="49" charset="-122"/>
            </a:endParaRPr>
          </a:p>
          <a:p>
            <a:pPr>
              <a:lnSpc>
                <a:spcPct val="80000"/>
              </a:lnSpc>
            </a:pPr>
            <a:r>
              <a:rPr lang="zh-CN" altLang="en-US" sz="2600" smtClean="0">
                <a:latin typeface="隶书" panose="02010509060101010101" pitchFamily="49" charset="-122"/>
                <a:ea typeface="隶书" panose="02010509060101010101" pitchFamily="49" charset="-122"/>
              </a:rPr>
              <a:t>家长吸烟孩子更容易吸烟</a:t>
            </a:r>
          </a:p>
          <a:p>
            <a:pPr lvl="1">
              <a:lnSpc>
                <a:spcPct val="80000"/>
              </a:lnSpc>
            </a:pPr>
            <a:r>
              <a:rPr lang="zh-CN" altLang="en-US" sz="2200" smtClean="0">
                <a:solidFill>
                  <a:srgbClr val="000000"/>
                </a:solidFill>
                <a:latin typeface="隶书" panose="02010509060101010101" pitchFamily="49" charset="-122"/>
                <a:ea typeface="隶书" panose="02010509060101010101" pitchFamily="49" charset="-122"/>
              </a:rPr>
              <a:t>如果父母都吸烟，</a:t>
            </a:r>
            <a:r>
              <a:rPr lang="zh-CN" altLang="en-US" sz="2200" smtClean="0">
                <a:solidFill>
                  <a:srgbClr val="FF0000"/>
                </a:solidFill>
                <a:latin typeface="隶书" panose="02010509060101010101" pitchFamily="49" charset="-122"/>
                <a:ea typeface="隶书" panose="02010509060101010101" pitchFamily="49" charset="-122"/>
              </a:rPr>
              <a:t>子女成为吸烟者的比例</a:t>
            </a:r>
            <a:r>
              <a:rPr lang="zh-CN" altLang="en-US" sz="2200" smtClean="0">
                <a:solidFill>
                  <a:srgbClr val="000000"/>
                </a:solidFill>
                <a:latin typeface="隶书" panose="02010509060101010101" pitchFamily="49" charset="-122"/>
                <a:ea typeface="隶书" panose="02010509060101010101" pitchFamily="49" charset="-122"/>
              </a:rPr>
              <a:t>比父母都不吸烟的高一倍。</a:t>
            </a:r>
          </a:p>
          <a:p>
            <a:pPr lvl="1">
              <a:lnSpc>
                <a:spcPct val="80000"/>
              </a:lnSpc>
            </a:pPr>
            <a:r>
              <a:rPr lang="zh-CN" altLang="en-US" sz="2200" smtClean="0">
                <a:solidFill>
                  <a:srgbClr val="000000"/>
                </a:solidFill>
                <a:latin typeface="隶书" panose="02010509060101010101" pitchFamily="49" charset="-122"/>
                <a:ea typeface="隶书" panose="02010509060101010101" pitchFamily="49" charset="-122"/>
              </a:rPr>
              <a:t>家庭是青少年获得烟草的主要来源，部分家长还主动给孩子卷烟。</a:t>
            </a:r>
            <a:endParaRPr lang="en-US" altLang="zh-CN" sz="2200" b="1" smtClean="0">
              <a:latin typeface="隶书" panose="02010509060101010101" pitchFamily="49" charset="-122"/>
              <a:ea typeface="隶书" panose="02010509060101010101" pitchFamily="49" charset="-122"/>
            </a:endParaRPr>
          </a:p>
        </p:txBody>
      </p:sp>
      <p:sp>
        <p:nvSpPr>
          <p:cNvPr id="994310" name="Rectangle 6"/>
          <p:cNvSpPr>
            <a:spLocks noChangeArrowheads="1"/>
          </p:cNvSpPr>
          <p:nvPr/>
        </p:nvSpPr>
        <p:spPr bwMode="white">
          <a:xfrm>
            <a:off x="611188" y="404813"/>
            <a:ext cx="8296275" cy="792162"/>
          </a:xfrm>
          <a:prstGeom prst="rect">
            <a:avLst/>
          </a:prstGeom>
          <a:noFill/>
          <a:ln w="9525">
            <a:noFill/>
            <a:miter lim="800000"/>
            <a:headEnd/>
            <a:tailEnd/>
          </a:ln>
        </p:spPr>
        <p:txBody>
          <a:bodyPr anchor="ctr"/>
          <a:lstStyle/>
          <a:p>
            <a:pPr algn="ctr">
              <a:defRPr/>
            </a:pPr>
            <a:r>
              <a:rPr lang="zh-CN" altLang="en-US" sz="4400">
                <a:solidFill>
                  <a:srgbClr val="FF0000"/>
                </a:solidFill>
                <a:effectLst>
                  <a:outerShdw blurRad="38100" dist="38100" dir="2700000" algn="tl">
                    <a:srgbClr val="C0C0C0"/>
                  </a:outerShdw>
                </a:effectLst>
                <a:latin typeface="隶书" pitchFamily="49" charset="-122"/>
                <a:ea typeface="隶书" pitchFamily="49" charset="-122"/>
              </a:rPr>
              <a:t>影响青少年吸烟的主要因素</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0E46C85-5503-47C1-A0EA-1907F1BD72B6}" type="slidenum">
              <a:rPr lang="en-US" altLang="zh-CN"/>
              <a:pPr eaLnBrk="1" hangingPunct="1"/>
              <a:t>13</a:t>
            </a:fld>
            <a:endParaRPr lang="en-US" altLang="zh-CN"/>
          </a:p>
        </p:txBody>
      </p:sp>
      <p:sp>
        <p:nvSpPr>
          <p:cNvPr id="15363" name="灯片编号占位符 5"/>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ED3C1CD6-B3F4-4394-B256-189A5AE2E5F6}" type="slidenum">
              <a:rPr lang="en-US" altLang="zh-CN" sz="1400"/>
              <a:pPr algn="r" eaLnBrk="1" hangingPunct="1"/>
              <a:t>13</a:t>
            </a:fld>
            <a:endParaRPr lang="en-US" altLang="zh-CN" sz="1400"/>
          </a:p>
        </p:txBody>
      </p:sp>
      <p:sp>
        <p:nvSpPr>
          <p:cNvPr id="15364" name="Rectangle 2"/>
          <p:cNvSpPr>
            <a:spLocks noGrp="1" noRot="1" noChangeArrowheads="1"/>
          </p:cNvSpPr>
          <p:nvPr>
            <p:ph type="title"/>
          </p:nvPr>
        </p:nvSpPr>
        <p:spPr/>
        <p:txBody>
          <a:bodyPr/>
          <a:lstStyle/>
          <a:p>
            <a:pPr eaLnBrk="1" hangingPunct="1"/>
            <a:r>
              <a:rPr lang="zh-CN" altLang="en-US" sz="4800" b="1" smtClean="0">
                <a:ea typeface="隶书" panose="02010509060101010101" pitchFamily="49" charset="-122"/>
              </a:rPr>
              <a:t>医生仍是烟草问题的一部分</a:t>
            </a:r>
            <a:r>
              <a:rPr lang="en-US" altLang="zh-CN" sz="4800" b="1" smtClean="0">
                <a:ea typeface="隶书" panose="02010509060101010101" pitchFamily="49" charset="-122"/>
              </a:rPr>
              <a:t/>
            </a:r>
            <a:br>
              <a:rPr lang="en-US" altLang="zh-CN" sz="4800" b="1" smtClean="0">
                <a:ea typeface="隶书" panose="02010509060101010101" pitchFamily="49" charset="-122"/>
              </a:rPr>
            </a:br>
            <a:endParaRPr lang="en-US" altLang="zh-CN" sz="4800" b="1" smtClean="0"/>
          </a:p>
        </p:txBody>
      </p:sp>
      <p:sp>
        <p:nvSpPr>
          <p:cNvPr id="15365" name="Rectangle 3"/>
          <p:cNvSpPr>
            <a:spLocks noChangeArrowheads="1"/>
          </p:cNvSpPr>
          <p:nvPr/>
        </p:nvSpPr>
        <p:spPr bwMode="auto">
          <a:xfrm>
            <a:off x="395288" y="1357313"/>
            <a:ext cx="56769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40000"/>
              </a:spcBef>
              <a:spcAft>
                <a:spcPct val="45000"/>
              </a:spcAft>
              <a:buClr>
                <a:schemeClr val="folHlink"/>
              </a:buClr>
              <a:buFont typeface="Wingdings" panose="05000000000000000000" pitchFamily="2" charset="2"/>
              <a:buChar char="n"/>
            </a:pPr>
            <a:r>
              <a:rPr lang="en-US" altLang="zh-CN" sz="2800" b="1">
                <a:latin typeface="隶书" panose="02010509060101010101" pitchFamily="49" charset="-122"/>
                <a:ea typeface="隶书" panose="02010509060101010101" pitchFamily="49" charset="-122"/>
              </a:rPr>
              <a:t>56.8% </a:t>
            </a:r>
            <a:r>
              <a:rPr lang="zh-CN" altLang="en-US" sz="2800" b="1">
                <a:latin typeface="隶书" panose="02010509060101010101" pitchFamily="49" charset="-122"/>
                <a:ea typeface="隶书" panose="02010509060101010101" pitchFamily="49" charset="-122"/>
              </a:rPr>
              <a:t>男性医生吸烟（</a:t>
            </a:r>
            <a:r>
              <a:rPr lang="en-US" altLang="zh-CN" sz="2800" b="1">
                <a:latin typeface="隶书" panose="02010509060101010101" pitchFamily="49" charset="-122"/>
                <a:ea typeface="隶书" panose="02010509060101010101" pitchFamily="49" charset="-122"/>
              </a:rPr>
              <a:t>2002</a:t>
            </a:r>
            <a:r>
              <a:rPr lang="zh-CN" altLang="en-US" sz="2800" b="1">
                <a:latin typeface="隶书" panose="02010509060101010101" pitchFamily="49" charset="-122"/>
                <a:ea typeface="隶书" panose="02010509060101010101" pitchFamily="49" charset="-122"/>
              </a:rPr>
              <a:t>）</a:t>
            </a:r>
          </a:p>
          <a:p>
            <a:pPr eaLnBrk="1" hangingPunct="1">
              <a:spcBef>
                <a:spcPct val="40000"/>
              </a:spcBef>
              <a:spcAft>
                <a:spcPct val="45000"/>
              </a:spcAft>
              <a:buClr>
                <a:schemeClr val="folHlink"/>
              </a:buClr>
              <a:buFont typeface="Wingdings" panose="05000000000000000000" pitchFamily="2" charset="2"/>
              <a:buNone/>
            </a:pPr>
            <a:r>
              <a:rPr lang="zh-CN" altLang="en-US" sz="2800" b="1">
                <a:latin typeface="隶书" panose="02010509060101010101" pitchFamily="49" charset="-122"/>
                <a:ea typeface="隶书" panose="02010509060101010101" pitchFamily="49" charset="-122"/>
              </a:rPr>
              <a:t>   中国是世界上男医生吸烟率最高的国家之一</a:t>
            </a:r>
            <a:r>
              <a:rPr lang="zh-CN" altLang="en-US" sz="2800">
                <a:latin typeface="隶书" panose="02010509060101010101" pitchFamily="49" charset="-122"/>
                <a:ea typeface="隶书" panose="02010509060101010101" pitchFamily="49" charset="-122"/>
              </a:rPr>
              <a:t> </a:t>
            </a:r>
            <a:endParaRPr lang="zh-CN" altLang="en-US" sz="2800" b="1">
              <a:latin typeface="隶书" panose="02010509060101010101" pitchFamily="49" charset="-122"/>
              <a:ea typeface="隶书" panose="02010509060101010101" pitchFamily="49" charset="-122"/>
            </a:endParaRPr>
          </a:p>
          <a:p>
            <a:pPr eaLnBrk="1" hangingPunct="1">
              <a:spcBef>
                <a:spcPct val="40000"/>
              </a:spcBef>
              <a:spcAft>
                <a:spcPct val="45000"/>
              </a:spcAft>
              <a:buClr>
                <a:schemeClr val="folHlink"/>
              </a:buClr>
              <a:buFont typeface="Wingdings" panose="05000000000000000000" pitchFamily="2" charset="2"/>
              <a:buChar char="n"/>
            </a:pPr>
            <a:r>
              <a:rPr lang="zh-CN" altLang="en-US" sz="2800" b="1">
                <a:latin typeface="隶书" panose="02010509060101010101" pitchFamily="49" charset="-122"/>
                <a:ea typeface="隶书" panose="02010509060101010101" pitchFamily="49" charset="-122"/>
              </a:rPr>
              <a:t>不好的行为示范，</a:t>
            </a:r>
            <a:r>
              <a:rPr lang="zh-CN" altLang="en-US" sz="2800" b="1" i="1">
                <a:latin typeface="隶书" panose="02010509060101010101" pitchFamily="49" charset="-122"/>
                <a:ea typeface="隶书" panose="02010509060101010101" pitchFamily="49" charset="-122"/>
                <a:cs typeface="Arial" panose="020B0604020202020204" pitchFamily="34" charset="0"/>
              </a:rPr>
              <a:t>导致全民高吸烟率（</a:t>
            </a:r>
            <a:r>
              <a:rPr lang="en-US" altLang="zh-CN" sz="2800" b="1" i="1">
                <a:latin typeface="隶书" panose="02010509060101010101" pitchFamily="49" charset="-122"/>
                <a:ea typeface="隶书" panose="02010509060101010101" pitchFamily="49" charset="-122"/>
                <a:cs typeface="Arial" panose="020B0604020202020204" pitchFamily="34" charset="0"/>
              </a:rPr>
              <a:t>66.8%</a:t>
            </a:r>
            <a:r>
              <a:rPr lang="zh-CN" altLang="en-US" sz="2800" b="1" i="1">
                <a:latin typeface="隶书" panose="02010509060101010101" pitchFamily="49" charset="-122"/>
                <a:ea typeface="隶书" panose="02010509060101010101" pitchFamily="49" charset="-122"/>
                <a:cs typeface="Arial" panose="020B0604020202020204" pitchFamily="34" charset="0"/>
              </a:rPr>
              <a:t>）的直接原因</a:t>
            </a:r>
          </a:p>
          <a:p>
            <a:pPr eaLnBrk="1" hangingPunct="1">
              <a:lnSpc>
                <a:spcPct val="140000"/>
              </a:lnSpc>
              <a:spcBef>
                <a:spcPct val="50000"/>
              </a:spcBef>
              <a:buFontTx/>
              <a:buBlip>
                <a:blip r:embed="rId2"/>
              </a:buBlip>
            </a:pPr>
            <a:r>
              <a:rPr lang="zh-CN" altLang="en-US" sz="2800" b="1">
                <a:latin typeface="隶书" panose="02010509060101010101" pitchFamily="49" charset="-122"/>
                <a:ea typeface="隶书" panose="02010509060101010101" pitchFamily="49" charset="-122"/>
                <a:cs typeface="Arial" panose="020B0604020202020204" pitchFamily="34" charset="0"/>
              </a:rPr>
              <a:t>只有医生的吸烟率降下来了，对患者才真正有说服力</a:t>
            </a:r>
          </a:p>
          <a:p>
            <a:pPr eaLnBrk="1" hangingPunct="1">
              <a:spcBef>
                <a:spcPct val="40000"/>
              </a:spcBef>
              <a:spcAft>
                <a:spcPct val="45000"/>
              </a:spcAft>
              <a:buClr>
                <a:schemeClr val="folHlink"/>
              </a:buClr>
              <a:buFont typeface="Wingdings" panose="05000000000000000000" pitchFamily="2" charset="2"/>
              <a:buChar char="n"/>
            </a:pPr>
            <a:endParaRPr lang="en-US" altLang="zh-CN" sz="2600" b="1">
              <a:latin typeface="隶书" panose="02010509060101010101" pitchFamily="49" charset="-122"/>
              <a:ea typeface="隶书" panose="02010509060101010101" pitchFamily="49" charset="-122"/>
            </a:endParaRPr>
          </a:p>
          <a:p>
            <a:pPr eaLnBrk="1" hangingPunct="1">
              <a:spcBef>
                <a:spcPct val="40000"/>
              </a:spcBef>
              <a:spcAft>
                <a:spcPct val="45000"/>
              </a:spcAft>
              <a:buClr>
                <a:schemeClr val="folHlink"/>
              </a:buClr>
              <a:buFont typeface="Wingdings" panose="05000000000000000000" pitchFamily="2" charset="2"/>
              <a:buChar char="n"/>
            </a:pPr>
            <a:endParaRPr lang="en-US" altLang="zh-CN" sz="2800" b="1">
              <a:latin typeface="隶书" panose="02010509060101010101" pitchFamily="49" charset="-122"/>
              <a:ea typeface="隶书" panose="02010509060101010101" pitchFamily="49" charset="-122"/>
            </a:endParaRPr>
          </a:p>
          <a:p>
            <a:pPr eaLnBrk="1" hangingPunct="1">
              <a:spcBef>
                <a:spcPct val="40000"/>
              </a:spcBef>
              <a:spcAft>
                <a:spcPct val="45000"/>
              </a:spcAft>
              <a:buClr>
                <a:schemeClr val="folHlink"/>
              </a:buClr>
              <a:buFont typeface="Wingdings" panose="05000000000000000000" pitchFamily="2" charset="2"/>
              <a:buChar char="n"/>
            </a:pPr>
            <a:endParaRPr lang="en-US" altLang="zh-CN" sz="2600" b="1">
              <a:latin typeface="隶书" panose="02010509060101010101" pitchFamily="49" charset="-122"/>
              <a:ea typeface="隶书" panose="02010509060101010101" pitchFamily="49" charset="-122"/>
            </a:endParaRPr>
          </a:p>
          <a:p>
            <a:pPr eaLnBrk="1" hangingPunct="1">
              <a:spcBef>
                <a:spcPct val="40000"/>
              </a:spcBef>
              <a:spcAft>
                <a:spcPct val="45000"/>
              </a:spcAft>
              <a:buClr>
                <a:schemeClr val="folHlink"/>
              </a:buClr>
              <a:buFont typeface="Wingdings" panose="05000000000000000000" pitchFamily="2" charset="2"/>
              <a:buChar char="n"/>
            </a:pPr>
            <a:endParaRPr lang="zh-CN" altLang="en-US" sz="2600" b="1">
              <a:latin typeface="隶书" panose="02010509060101010101" pitchFamily="49" charset="-122"/>
              <a:ea typeface="隶书" panose="02010509060101010101" pitchFamily="49" charset="-122"/>
            </a:endParaRPr>
          </a:p>
        </p:txBody>
      </p:sp>
      <p:pic>
        <p:nvPicPr>
          <p:cNvPr id="15366" name="Picture 4" descr="MPj0285142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928938"/>
            <a:ext cx="29527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Line 5"/>
          <p:cNvSpPr>
            <a:spLocks noChangeShapeType="1"/>
          </p:cNvSpPr>
          <p:nvPr/>
        </p:nvSpPr>
        <p:spPr bwMode="auto">
          <a:xfrm>
            <a:off x="2571750" y="3000375"/>
            <a:ext cx="0" cy="4318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anchor="ctr"/>
          <a:lstStyle/>
          <a:p>
            <a:endParaRPr lang="zh-CN"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909B9E6-A3E6-426D-A53D-39E744304272}" type="slidenum">
              <a:rPr lang="en-US" altLang="zh-CN"/>
              <a:pPr eaLnBrk="1" hangingPunct="1"/>
              <a:t>14</a:t>
            </a:fld>
            <a:endParaRPr lang="en-US" altLang="zh-CN"/>
          </a:p>
        </p:txBody>
      </p:sp>
      <p:sp>
        <p:nvSpPr>
          <p:cNvPr id="16387" name="灯片编号占位符 5"/>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D04E623D-BBAC-487F-9EA6-0EF662A00C18}" type="slidenum">
              <a:rPr lang="en-US" altLang="zh-CN" sz="1400"/>
              <a:pPr algn="r" eaLnBrk="1" hangingPunct="1"/>
              <a:t>14</a:t>
            </a:fld>
            <a:endParaRPr lang="en-US" altLang="zh-CN" sz="1400"/>
          </a:p>
        </p:txBody>
      </p:sp>
      <p:sp>
        <p:nvSpPr>
          <p:cNvPr id="16388" name="Rectangle 2"/>
          <p:cNvSpPr>
            <a:spLocks noGrp="1" noRot="1" noChangeArrowheads="1"/>
          </p:cNvSpPr>
          <p:nvPr>
            <p:ph type="title"/>
          </p:nvPr>
        </p:nvSpPr>
        <p:spPr/>
        <p:txBody>
          <a:bodyPr/>
          <a:lstStyle/>
          <a:p>
            <a:pPr eaLnBrk="1" hangingPunct="1"/>
            <a:r>
              <a:rPr lang="zh-CN" altLang="en-US" sz="4800" b="1" smtClean="0">
                <a:ea typeface="隶书" panose="02010509060101010101" pitchFamily="49" charset="-122"/>
              </a:rPr>
              <a:t>部分医生尚没有尽责</a:t>
            </a:r>
            <a:r>
              <a:rPr lang="en-US" altLang="zh-CN" sz="4800" b="1" smtClean="0">
                <a:latin typeface="Verdana" panose="020B0604030504040204" pitchFamily="34" charset="0"/>
                <a:ea typeface="隶书" panose="02010509060101010101" pitchFamily="49" charset="-122"/>
              </a:rPr>
              <a:t>…</a:t>
            </a:r>
            <a:endParaRPr lang="zh-CN" altLang="en-US" sz="4800" b="1" smtClean="0">
              <a:ea typeface="隶书" panose="02010509060101010101" pitchFamily="49" charset="-122"/>
            </a:endParaRPr>
          </a:p>
        </p:txBody>
      </p:sp>
      <p:sp>
        <p:nvSpPr>
          <p:cNvPr id="16389" name="Rectangle 3"/>
          <p:cNvSpPr>
            <a:spLocks noChangeArrowheads="1"/>
          </p:cNvSpPr>
          <p:nvPr/>
        </p:nvSpPr>
        <p:spPr bwMode="auto">
          <a:xfrm>
            <a:off x="1258888" y="2349500"/>
            <a:ext cx="51958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40000"/>
              </a:spcBef>
              <a:buClr>
                <a:schemeClr val="folHlink"/>
              </a:buClr>
              <a:buFont typeface="Wingdings" panose="05000000000000000000" pitchFamily="2" charset="2"/>
              <a:buChar char="n"/>
            </a:pPr>
            <a:r>
              <a:rPr lang="en-US" altLang="zh-CN" sz="3200" b="1">
                <a:latin typeface="隶书" panose="02010509060101010101" pitchFamily="49" charset="-122"/>
                <a:ea typeface="隶书" panose="02010509060101010101" pitchFamily="49" charset="-122"/>
              </a:rPr>
              <a:t>95.1%</a:t>
            </a:r>
            <a:r>
              <a:rPr lang="zh-CN" altLang="en-US" sz="3200" b="1">
                <a:latin typeface="隶书" panose="02010509060101010101" pitchFamily="49" charset="-122"/>
                <a:ea typeface="隶书" panose="02010509060101010101" pitchFamily="49" charset="-122"/>
              </a:rPr>
              <a:t>医生仅知晓吸烟可以导致肺癌</a:t>
            </a:r>
          </a:p>
          <a:p>
            <a:pPr eaLnBrk="1" hangingPunct="1">
              <a:spcBef>
                <a:spcPct val="40000"/>
              </a:spcBef>
              <a:buClr>
                <a:schemeClr val="folHlink"/>
              </a:buClr>
              <a:buFont typeface="Wingdings" panose="05000000000000000000" pitchFamily="2" charset="2"/>
              <a:buChar char="n"/>
            </a:pPr>
            <a:r>
              <a:rPr lang="zh-CN" altLang="en-US" sz="3200" b="1">
                <a:latin typeface="隶书" panose="02010509060101010101" pitchFamily="49" charset="-122"/>
                <a:ea typeface="隶书" panose="02010509060101010101" pitchFamily="49" charset="-122"/>
              </a:rPr>
              <a:t>对吸烟与其他</a:t>
            </a:r>
            <a:r>
              <a:rPr lang="en-US" altLang="zh-CN" sz="3200" b="1">
                <a:latin typeface="隶书" panose="02010509060101010101" pitchFamily="49" charset="-122"/>
                <a:ea typeface="隶书" panose="02010509060101010101" pitchFamily="49" charset="-122"/>
              </a:rPr>
              <a:t>24</a:t>
            </a:r>
            <a:r>
              <a:rPr lang="zh-CN" altLang="en-US" sz="3200" b="1">
                <a:latin typeface="隶书" panose="02010509060101010101" pitchFamily="49" charset="-122"/>
                <a:ea typeface="隶书" panose="02010509060101010101" pitchFamily="49" charset="-122"/>
              </a:rPr>
              <a:t>种疾病的关系</a:t>
            </a:r>
            <a:r>
              <a:rPr lang="zh-CN" altLang="en-US" sz="3200" b="1">
                <a:solidFill>
                  <a:srgbClr val="FF0000"/>
                </a:solidFill>
                <a:latin typeface="隶书" panose="02010509060101010101" pitchFamily="49" charset="-122"/>
                <a:ea typeface="隶书" panose="02010509060101010101" pitchFamily="49" charset="-122"/>
              </a:rPr>
              <a:t>尚不清楚</a:t>
            </a:r>
            <a:r>
              <a:rPr lang="zh-CN" altLang="en-US" sz="3200" b="1">
                <a:latin typeface="隶书" panose="02010509060101010101" pitchFamily="49" charset="-122"/>
                <a:ea typeface="隶书" panose="02010509060101010101" pitchFamily="49" charset="-122"/>
              </a:rPr>
              <a:t>。</a:t>
            </a:r>
            <a:r>
              <a:rPr lang="zh-CN" altLang="en-US" sz="3200">
                <a:latin typeface="隶书" panose="02010509060101010101" pitchFamily="49" charset="-122"/>
                <a:ea typeface="隶书" panose="02010509060101010101" pitchFamily="49" charset="-122"/>
              </a:rPr>
              <a:t> </a:t>
            </a:r>
          </a:p>
          <a:p>
            <a:pPr eaLnBrk="1" hangingPunct="1">
              <a:spcBef>
                <a:spcPct val="40000"/>
              </a:spcBef>
              <a:buClr>
                <a:schemeClr val="folHlink"/>
              </a:buClr>
              <a:buFont typeface="Wingdings" panose="05000000000000000000" pitchFamily="2" charset="2"/>
              <a:buChar char="n"/>
            </a:pPr>
            <a:r>
              <a:rPr lang="zh-CN" altLang="en-US" sz="3200" b="1">
                <a:latin typeface="隶书" panose="02010509060101010101" pitchFamily="49" charset="-122"/>
                <a:ea typeface="隶书" panose="02010509060101010101" pitchFamily="49" charset="-122"/>
              </a:rPr>
              <a:t>仅有 </a:t>
            </a:r>
            <a:r>
              <a:rPr lang="en-US" altLang="zh-CN" sz="3200" b="1">
                <a:latin typeface="隶书" panose="02010509060101010101" pitchFamily="49" charset="-122"/>
                <a:ea typeface="隶书" panose="02010509060101010101" pitchFamily="49" charset="-122"/>
              </a:rPr>
              <a:t>7% </a:t>
            </a:r>
            <a:r>
              <a:rPr lang="zh-CN" altLang="en-US" sz="3200" b="1">
                <a:latin typeface="隶书" panose="02010509060101010101" pitchFamily="49" charset="-122"/>
                <a:ea typeface="隶书" panose="02010509060101010101" pitchFamily="49" charset="-122"/>
              </a:rPr>
              <a:t>医生知道如何帮助他人戒烟</a:t>
            </a:r>
            <a:endParaRPr lang="en-US" altLang="zh-CN" sz="3200" b="1">
              <a:latin typeface="隶书" panose="02010509060101010101" pitchFamily="49" charset="-122"/>
              <a:ea typeface="隶书" panose="02010509060101010101" pitchFamily="49" charset="-122"/>
            </a:endParaRPr>
          </a:p>
        </p:txBody>
      </p:sp>
      <p:pic>
        <p:nvPicPr>
          <p:cNvPr id="16390" name="Picture 4" descr="MCj0079101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1916113"/>
            <a:ext cx="1497012"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MCj007874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25" y="3933825"/>
            <a:ext cx="134778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5860221-B849-4997-8F0A-D570DBEA14B5}" type="slidenum">
              <a:rPr lang="en-US" altLang="zh-CN"/>
              <a:pPr eaLnBrk="1" hangingPunct="1"/>
              <a:t>15</a:t>
            </a:fld>
            <a:endParaRPr lang="en-US" altLang="zh-CN"/>
          </a:p>
        </p:txBody>
      </p:sp>
      <p:sp>
        <p:nvSpPr>
          <p:cNvPr id="17411"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52D1CE4-3AB1-40A9-B15F-F8AB802C9297}" type="slidenum">
              <a:rPr lang="en-US" altLang="zh-CN" sz="1400"/>
              <a:pPr algn="r" eaLnBrk="1" hangingPunct="1"/>
              <a:t>15</a:t>
            </a:fld>
            <a:endParaRPr lang="en-US" altLang="zh-CN" sz="1400"/>
          </a:p>
        </p:txBody>
      </p:sp>
      <p:sp>
        <p:nvSpPr>
          <p:cNvPr id="17412" name="Rectangle 2"/>
          <p:cNvSpPr>
            <a:spLocks noGrp="1" noChangeArrowheads="1"/>
          </p:cNvSpPr>
          <p:nvPr>
            <p:ph type="title" idx="4294967295"/>
          </p:nvPr>
        </p:nvSpPr>
        <p:spPr>
          <a:xfrm>
            <a:off x="500063" y="714375"/>
            <a:ext cx="8229600" cy="1143000"/>
          </a:xfrm>
        </p:spPr>
        <p:txBody>
          <a:bodyPr/>
          <a:lstStyle/>
          <a:p>
            <a:pPr eaLnBrk="1" hangingPunct="1"/>
            <a:r>
              <a:rPr lang="zh-CN" altLang="en-US" smtClean="0">
                <a:latin typeface="隶书" panose="02010509060101010101" pitchFamily="49" charset="-122"/>
                <a:ea typeface="隶书" panose="02010509060101010101" pitchFamily="49" charset="-122"/>
              </a:rPr>
              <a:t>主要内容</a:t>
            </a:r>
          </a:p>
        </p:txBody>
      </p:sp>
      <p:sp>
        <p:nvSpPr>
          <p:cNvPr id="9221" name="Rectangle 3"/>
          <p:cNvSpPr>
            <a:spLocks noGrp="1" noChangeArrowheads="1"/>
          </p:cNvSpPr>
          <p:nvPr>
            <p:ph type="body" idx="4294967295"/>
          </p:nvPr>
        </p:nvSpPr>
        <p:spPr>
          <a:xfrm>
            <a:off x="214313" y="1928813"/>
            <a:ext cx="8501062" cy="4214812"/>
          </a:xfrm>
        </p:spPr>
        <p:txBody>
          <a:bodyPr/>
          <a:lstStyle/>
          <a:p>
            <a:pPr eaLnBrk="1" hangingPunct="1"/>
            <a:r>
              <a:rPr lang="zh-CN" altLang="en-US" smtClean="0">
                <a:latin typeface="隶书" panose="02010509060101010101" pitchFamily="49" charset="-122"/>
                <a:ea typeface="隶书" panose="02010509060101010101" pitchFamily="49" charset="-122"/>
              </a:rPr>
              <a:t>为什么倡导医务工作者参与控烟教育</a:t>
            </a:r>
            <a:endParaRPr lang="en-US" altLang="zh-CN" smtClean="0">
              <a:latin typeface="隶书" panose="02010509060101010101" pitchFamily="49" charset="-122"/>
              <a:ea typeface="隶书" panose="02010509060101010101" pitchFamily="49" charset="-122"/>
            </a:endParaRPr>
          </a:p>
          <a:p>
            <a:pPr eaLnBrk="1" hangingPunct="1"/>
            <a:endParaRPr lang="zh-CN" altLang="en-US" smtClean="0">
              <a:latin typeface="隶书" panose="02010509060101010101" pitchFamily="49" charset="-122"/>
              <a:ea typeface="隶书" panose="02010509060101010101" pitchFamily="49" charset="-122"/>
            </a:endParaRPr>
          </a:p>
          <a:p>
            <a:pPr eaLnBrk="1" hangingPunct="1"/>
            <a:r>
              <a:rPr lang="zh-CN" altLang="en-US" smtClean="0">
                <a:latin typeface="隶书" panose="02010509060101010101" pitchFamily="49" charset="-122"/>
                <a:ea typeface="隶书" panose="02010509060101010101" pitchFamily="49" charset="-122"/>
              </a:rPr>
              <a:t>医疗机构与医生在控烟工作中能做什么</a:t>
            </a:r>
            <a:endParaRPr lang="en-US" altLang="zh-CN" smtClean="0">
              <a:latin typeface="隶书" panose="02010509060101010101" pitchFamily="49" charset="-122"/>
              <a:ea typeface="隶书" panose="02010509060101010101" pitchFamily="49" charset="-122"/>
            </a:endParaRPr>
          </a:p>
          <a:p>
            <a:pPr eaLnBrk="1" hangingPunct="1"/>
            <a:endParaRPr lang="zh-CN" altLang="en-US" smtClean="0">
              <a:latin typeface="隶书" panose="02010509060101010101" pitchFamily="49" charset="-122"/>
              <a:ea typeface="隶书" panose="02010509060101010101" pitchFamily="49" charset="-122"/>
            </a:endParaRPr>
          </a:p>
          <a:p>
            <a:pPr eaLnBrk="1" hangingPunct="1"/>
            <a:r>
              <a:rPr lang="zh-CN" altLang="en-US" smtClean="0">
                <a:latin typeface="隶书" panose="02010509060101010101" pitchFamily="49" charset="-122"/>
                <a:ea typeface="隶书" panose="02010509060101010101" pitchFamily="49" charset="-122"/>
              </a:rPr>
              <a:t>如何开展有效的</a:t>
            </a:r>
            <a:r>
              <a:rPr lang="zh-CN" altLang="en-GB" smtClean="0">
                <a:latin typeface="隶书" panose="02010509060101010101" pitchFamily="49" charset="-122"/>
                <a:ea typeface="隶书" panose="02010509060101010101" pitchFamily="49" charset="-122"/>
              </a:rPr>
              <a:t>控烟教育与健康促进倡导</a:t>
            </a:r>
            <a:endParaRPr lang="zh-CN" altLang="en-US" smtClean="0">
              <a:latin typeface="隶书" panose="02010509060101010101" pitchFamily="49" charset="-122"/>
              <a:ea typeface="隶书" panose="02010509060101010101" pitchFamily="49" charset="-122"/>
            </a:endParaRPr>
          </a:p>
          <a:p>
            <a:pPr eaLnBrk="1" hangingPunct="1"/>
            <a:endParaRPr lang="zh-CN" altLang="en-US" smtClean="0">
              <a:latin typeface="隶书" panose="02010509060101010101" pitchFamily="49" charset="-122"/>
              <a:ea typeface="隶书" panose="02010509060101010101" pitchFamily="49" charset="-122"/>
            </a:endParaRPr>
          </a:p>
          <a:p>
            <a:pPr eaLnBrk="1" hangingPunct="1"/>
            <a:endParaRPr lang="en-US" altLang="zh-CN" sz="3600" smtClean="0">
              <a:solidFill>
                <a:srgbClr val="FF0000"/>
              </a:solidFill>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9221">
                                            <p:txEl>
                                              <p:pRg st="2" end="2"/>
                                            </p:txEl>
                                          </p:spTgt>
                                        </p:tgtEl>
                                        <p:attrNameLst>
                                          <p:attrName>style.color</p:attrName>
                                        </p:attrNameLst>
                                      </p:cBhvr>
                                      <p:to>
                                        <p:clrVal>
                                          <a:srgbClr val="FF0000"/>
                                        </p:clrVal>
                                      </p:to>
                                    </p:set>
                                    <p:set>
                                      <p:cBhvr>
                                        <p:cTn id="7" dur="500" fill="hold"/>
                                        <p:tgtEl>
                                          <p:spTgt spid="9221">
                                            <p:txEl>
                                              <p:pRg st="2" end="2"/>
                                            </p:txEl>
                                          </p:spTgt>
                                        </p:tgtEl>
                                        <p:attrNameLst>
                                          <p:attrName>fillcolor</p:attrName>
                                        </p:attrNameLst>
                                      </p:cBhvr>
                                      <p:to>
                                        <p:clrVal>
                                          <a:srgbClr val="FF0000"/>
                                        </p:clrVal>
                                      </p:to>
                                    </p:set>
                                    <p:set>
                                      <p:cBhvr>
                                        <p:cTn id="8" dur="500" fill="hold"/>
                                        <p:tgtEl>
                                          <p:spTgt spid="922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477133D-8EA5-44E2-AFAF-3ABE722EE895}" type="slidenum">
              <a:rPr lang="en-US" altLang="zh-CN"/>
              <a:pPr eaLnBrk="1" hangingPunct="1"/>
              <a:t>16</a:t>
            </a:fld>
            <a:endParaRPr lang="en-US" altLang="zh-CN"/>
          </a:p>
        </p:txBody>
      </p:sp>
      <p:sp>
        <p:nvSpPr>
          <p:cNvPr id="18435" name="灯片编号占位符 6"/>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B946A9B5-84D3-4791-AC08-D2C35D20205A}" type="slidenum">
              <a:rPr lang="en-US" altLang="zh-CN" sz="1400"/>
              <a:pPr algn="r" eaLnBrk="1" hangingPunct="1"/>
              <a:t>16</a:t>
            </a:fld>
            <a:endParaRPr lang="en-US" altLang="zh-CN" sz="1400"/>
          </a:p>
        </p:txBody>
      </p:sp>
      <p:sp>
        <p:nvSpPr>
          <p:cNvPr id="18436" name="Rectangle 2"/>
          <p:cNvSpPr>
            <a:spLocks noGrp="1" noRot="1" noChangeArrowheads="1"/>
          </p:cNvSpPr>
          <p:nvPr>
            <p:ph type="title"/>
          </p:nvPr>
        </p:nvSpPr>
        <p:spPr>
          <a:xfrm>
            <a:off x="301625" y="228600"/>
            <a:ext cx="8662988" cy="1905000"/>
          </a:xfrm>
        </p:spPr>
        <p:txBody>
          <a:bodyPr/>
          <a:lstStyle/>
          <a:p>
            <a:pPr eaLnBrk="1" hangingPunct="1"/>
            <a:r>
              <a:rPr lang="zh-CN" altLang="en-US" sz="4800" b="1" smtClean="0">
                <a:ea typeface="隶书" panose="02010509060101010101" pitchFamily="49" charset="-122"/>
              </a:rPr>
              <a:t>可以做</a:t>
            </a:r>
            <a:r>
              <a:rPr lang="en-US" altLang="zh-CN" sz="4800" b="1" smtClean="0">
                <a:ea typeface="隶书" panose="02010509060101010101" pitchFamily="49" charset="-122"/>
              </a:rPr>
              <a:t>……</a:t>
            </a:r>
            <a:endParaRPr lang="zh-CN" altLang="en-US" sz="4800" b="1" smtClean="0">
              <a:ea typeface="隶书" panose="02010509060101010101" pitchFamily="49" charset="-122"/>
            </a:endParaRPr>
          </a:p>
        </p:txBody>
      </p:sp>
      <p:sp>
        <p:nvSpPr>
          <p:cNvPr id="884739" name="Rectangle 3"/>
          <p:cNvSpPr>
            <a:spLocks noGrp="1" noRot="1" noChangeArrowheads="1"/>
          </p:cNvSpPr>
          <p:nvPr>
            <p:ph type="body" sz="half" idx="1"/>
          </p:nvPr>
        </p:nvSpPr>
        <p:spPr>
          <a:xfrm>
            <a:off x="357188" y="2143125"/>
            <a:ext cx="7893050" cy="4714875"/>
          </a:xfrm>
        </p:spPr>
        <p:txBody>
          <a:bodyPr/>
          <a:lstStyle/>
          <a:p>
            <a:pPr marL="342900" lvl="1" indent="-342900" eaLnBrk="1" hangingPunct="1">
              <a:lnSpc>
                <a:spcPct val="80000"/>
              </a:lnSpc>
              <a:buClr>
                <a:schemeClr val="folHlink"/>
              </a:buClr>
              <a:buFont typeface="Wingdings" panose="05000000000000000000" pitchFamily="2" charset="2"/>
              <a:buChar char="§"/>
            </a:pPr>
            <a:r>
              <a:rPr lang="zh-CN" altLang="en-US" sz="2800" smtClean="0">
                <a:ea typeface="隶书" panose="02010509060101010101" pitchFamily="49" charset="-122"/>
              </a:rPr>
              <a:t>国家、地方</a:t>
            </a:r>
            <a:r>
              <a:rPr lang="zh-CN" altLang="en-GB" sz="2800" smtClean="0">
                <a:ea typeface="隶书" panose="02010509060101010101" pitchFamily="49" charset="-122"/>
              </a:rPr>
              <a:t>卫生政策倡导，做引领健康的表率；</a:t>
            </a:r>
          </a:p>
          <a:p>
            <a:pPr eaLnBrk="1" hangingPunct="1">
              <a:lnSpc>
                <a:spcPct val="80000"/>
              </a:lnSpc>
            </a:pPr>
            <a:r>
              <a:rPr lang="zh-CN" altLang="en-GB" smtClean="0">
                <a:ea typeface="隶书" panose="02010509060101010101" pitchFamily="49" charset="-122"/>
              </a:rPr>
              <a:t>领导重视，纳入</a:t>
            </a:r>
            <a:r>
              <a:rPr lang="zh-CN" altLang="en-US" smtClean="0">
                <a:ea typeface="隶书" panose="02010509060101010101" pitchFamily="49" charset="-122"/>
              </a:rPr>
              <a:t>医疗培训与健康促进</a:t>
            </a:r>
            <a:r>
              <a:rPr lang="zh-CN" altLang="en-GB" smtClean="0">
                <a:ea typeface="隶书" panose="02010509060101010101" pitchFamily="49" charset="-122"/>
              </a:rPr>
              <a:t>计划；</a:t>
            </a:r>
          </a:p>
          <a:p>
            <a:pPr eaLnBrk="1" hangingPunct="1">
              <a:lnSpc>
                <a:spcPct val="80000"/>
              </a:lnSpc>
            </a:pPr>
            <a:r>
              <a:rPr lang="zh-CN" altLang="en-GB" smtClean="0">
                <a:ea typeface="隶书" panose="02010509060101010101" pitchFamily="49" charset="-122"/>
              </a:rPr>
              <a:t>加强控烟宣传教育，</a:t>
            </a:r>
            <a:r>
              <a:rPr lang="zh-CN" altLang="en-US" smtClean="0">
                <a:ea typeface="隶书" panose="02010509060101010101" pitchFamily="49" charset="-122"/>
              </a:rPr>
              <a:t>创建无烟医院；</a:t>
            </a:r>
            <a:endParaRPr lang="zh-CN" altLang="en-GB" smtClean="0">
              <a:ea typeface="隶书" panose="02010509060101010101" pitchFamily="49" charset="-122"/>
            </a:endParaRPr>
          </a:p>
          <a:p>
            <a:pPr eaLnBrk="1" hangingPunct="1">
              <a:lnSpc>
                <a:spcPct val="80000"/>
              </a:lnSpc>
            </a:pPr>
            <a:r>
              <a:rPr lang="zh-CN" altLang="en-GB" smtClean="0">
                <a:ea typeface="隶书" panose="02010509060101010101" pitchFamily="49" charset="-122"/>
              </a:rPr>
              <a:t>开展</a:t>
            </a:r>
            <a:r>
              <a:rPr lang="zh-CN" altLang="en-US" smtClean="0">
                <a:ea typeface="隶书" panose="02010509060101010101" pitchFamily="49" charset="-122"/>
              </a:rPr>
              <a:t>医生</a:t>
            </a:r>
            <a:r>
              <a:rPr lang="zh-CN" altLang="en-GB" smtClean="0">
                <a:ea typeface="隶书" panose="02010509060101010101" pitchFamily="49" charset="-122"/>
              </a:rPr>
              <a:t>培训</a:t>
            </a:r>
            <a:r>
              <a:rPr lang="zh-CN" altLang="en-US" smtClean="0">
                <a:ea typeface="隶书" panose="02010509060101010101" pitchFamily="49" charset="-122"/>
              </a:rPr>
              <a:t>、患者和家属</a:t>
            </a:r>
            <a:r>
              <a:rPr lang="zh-CN" altLang="en-GB" smtClean="0">
                <a:ea typeface="隶书" panose="02010509060101010101" pitchFamily="49" charset="-122"/>
              </a:rPr>
              <a:t>培训；</a:t>
            </a:r>
          </a:p>
          <a:p>
            <a:pPr marL="742950" lvl="2" indent="-342900" eaLnBrk="1" hangingPunct="1">
              <a:lnSpc>
                <a:spcPct val="80000"/>
              </a:lnSpc>
            </a:pPr>
            <a:r>
              <a:rPr lang="zh-CN" altLang="en-US" sz="2400" smtClean="0">
                <a:ea typeface="隶书" panose="02010509060101010101" pitchFamily="49" charset="-122"/>
              </a:rPr>
              <a:t>吸烟的危害</a:t>
            </a:r>
            <a:endParaRPr lang="en-US" altLang="zh-CN" sz="2400" smtClean="0">
              <a:ea typeface="隶书" panose="02010509060101010101" pitchFamily="49" charset="-122"/>
            </a:endParaRPr>
          </a:p>
          <a:p>
            <a:pPr marL="742950" lvl="2" indent="-342900" eaLnBrk="1" hangingPunct="1">
              <a:lnSpc>
                <a:spcPct val="80000"/>
              </a:lnSpc>
            </a:pPr>
            <a:r>
              <a:rPr lang="zh-CN" altLang="en-US" sz="2400" smtClean="0">
                <a:ea typeface="隶书" panose="02010509060101010101" pitchFamily="49" charset="-122"/>
              </a:rPr>
              <a:t>被动吸烟的危害</a:t>
            </a:r>
            <a:endParaRPr lang="en-US" altLang="zh-CN" sz="2400" smtClean="0">
              <a:ea typeface="隶书" panose="02010509060101010101" pitchFamily="49" charset="-122"/>
            </a:endParaRPr>
          </a:p>
          <a:p>
            <a:pPr marL="742950" lvl="2" indent="-342900" eaLnBrk="1" hangingPunct="1">
              <a:lnSpc>
                <a:spcPct val="80000"/>
              </a:lnSpc>
            </a:pPr>
            <a:r>
              <a:rPr lang="zh-CN" altLang="en-US" sz="2400" smtClean="0">
                <a:ea typeface="隶书" panose="02010509060101010101" pitchFamily="49" charset="-122"/>
              </a:rPr>
              <a:t>戒烟的好处</a:t>
            </a:r>
            <a:endParaRPr lang="en-US" altLang="zh-CN" sz="2400" smtClean="0">
              <a:ea typeface="隶书" panose="02010509060101010101" pitchFamily="49" charset="-122"/>
            </a:endParaRPr>
          </a:p>
          <a:p>
            <a:pPr marL="342900" lvl="1" indent="-342900" eaLnBrk="1" hangingPunct="1">
              <a:lnSpc>
                <a:spcPct val="80000"/>
              </a:lnSpc>
              <a:buClr>
                <a:schemeClr val="folHlink"/>
              </a:buClr>
              <a:buFont typeface="Wingdings" panose="05000000000000000000" pitchFamily="2" charset="2"/>
              <a:buChar char="§"/>
            </a:pPr>
            <a:r>
              <a:rPr lang="zh-CN" altLang="en-US" sz="2800" smtClean="0">
                <a:ea typeface="隶书" panose="02010509060101010101" pitchFamily="49" charset="-122"/>
              </a:rPr>
              <a:t>提供戒烟咨询、指导和服务</a:t>
            </a:r>
            <a:endParaRPr lang="en-US" altLang="zh-CN" sz="2800" smtClean="0">
              <a:ea typeface="隶书" panose="02010509060101010101" pitchFamily="49" charset="-122"/>
            </a:endParaRPr>
          </a:p>
          <a:p>
            <a:pPr eaLnBrk="1" hangingPunct="1">
              <a:lnSpc>
                <a:spcPct val="80000"/>
              </a:lnSpc>
            </a:pPr>
            <a:r>
              <a:rPr lang="zh-CN" altLang="en-GB" smtClean="0">
                <a:ea typeface="隶书" panose="02010509060101010101" pitchFamily="49" charset="-122"/>
              </a:rPr>
              <a:t>辐射</a:t>
            </a:r>
            <a:r>
              <a:rPr lang="zh-CN" altLang="en-US" smtClean="0">
                <a:ea typeface="隶书" panose="02010509060101010101" pitchFamily="49" charset="-122"/>
              </a:rPr>
              <a:t>患者</a:t>
            </a:r>
            <a:r>
              <a:rPr lang="zh-CN" altLang="en-GB" smtClean="0">
                <a:ea typeface="隶书" panose="02010509060101010101" pitchFamily="49" charset="-122"/>
              </a:rPr>
              <a:t>家庭和社区；</a:t>
            </a:r>
          </a:p>
          <a:p>
            <a:pPr eaLnBrk="1" hangingPunct="1">
              <a:lnSpc>
                <a:spcPct val="80000"/>
              </a:lnSpc>
            </a:pPr>
            <a:r>
              <a:rPr lang="en-US" altLang="zh-CN" smtClean="0">
                <a:ea typeface="隶书" panose="02010509060101010101" pitchFamily="49" charset="-122"/>
              </a:rPr>
              <a:t>……</a:t>
            </a:r>
          </a:p>
          <a:p>
            <a:pPr eaLnBrk="1" hangingPunct="1">
              <a:lnSpc>
                <a:spcPct val="80000"/>
              </a:lnSpc>
              <a:buFont typeface="Wingdings" panose="05000000000000000000" pitchFamily="2" charset="2"/>
              <a:buNone/>
            </a:pPr>
            <a:endParaRPr lang="en-US" altLang="zh-CN" smtClean="0">
              <a:ea typeface="隶书" panose="02010509060101010101" pitchFamily="49" charset="-122"/>
            </a:endParaRPr>
          </a:p>
          <a:p>
            <a:pPr marL="342900" lvl="1" indent="-342900" eaLnBrk="1" hangingPunct="1">
              <a:lnSpc>
                <a:spcPct val="80000"/>
              </a:lnSpc>
              <a:buClr>
                <a:schemeClr val="folHlink"/>
              </a:buClr>
              <a:buFont typeface="Wingdings" panose="05000000000000000000" pitchFamily="2" charset="2"/>
              <a:buChar char="§"/>
            </a:pPr>
            <a:endParaRPr lang="en-US" altLang="zh-CN" smtClean="0">
              <a:ea typeface="隶书" panose="02010509060101010101" pitchFamily="49" charset="-122"/>
            </a:endParaRPr>
          </a:p>
        </p:txBody>
      </p:sp>
      <p:pic>
        <p:nvPicPr>
          <p:cNvPr id="18438" name="Picture 4" descr="j0301252"/>
          <p:cNvPicPr>
            <a:picLocks noChangeAspect="1" noChangeArrowheads="1"/>
          </p:cNvPicPr>
          <p:nvPr>
            <p:ph type="body" sz="half" idx="2"/>
          </p:nvPr>
        </p:nvPicPr>
        <p:blipFill>
          <a:blip r:embed="rId2" cstate="print">
            <a:extLst>
              <a:ext uri="{28A0092B-C50C-407E-A947-70E740481C1C}">
                <a14:useLocalDpi xmlns:a14="http://schemas.microsoft.com/office/drawing/2010/main" val="0"/>
              </a:ext>
            </a:extLst>
          </a:blip>
          <a:srcRect/>
          <a:stretch>
            <a:fillRect/>
          </a:stretch>
        </p:blipFill>
        <p:spPr>
          <a:xfrm>
            <a:off x="6372225" y="3003550"/>
            <a:ext cx="2771775" cy="2370138"/>
          </a:xfrm>
          <a:noFill/>
        </p:spPr>
      </p:pic>
      <p:sp>
        <p:nvSpPr>
          <p:cNvPr id="18439" name="AutoShape 5">
            <a:hlinkClick r:id="rId3" action="ppaction://hlinksldjump"/>
          </p:cNvPr>
          <p:cNvSpPr>
            <a:spLocks noChangeArrowheads="1"/>
          </p:cNvSpPr>
          <p:nvPr/>
        </p:nvSpPr>
        <p:spPr bwMode="auto">
          <a:xfrm>
            <a:off x="6929438" y="428625"/>
            <a:ext cx="1285875" cy="1357313"/>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84739">
                                            <p:txEl>
                                              <p:pRg st="0" end="0"/>
                                            </p:txEl>
                                          </p:spTgt>
                                        </p:tgtEl>
                                        <p:attrNameLst>
                                          <p:attrName>style.opacity</p:attrName>
                                        </p:attrNameLst>
                                      </p:cBhvr>
                                      <p:to>
                                        <p:strVal val="0.25"/>
                                      </p:to>
                                    </p:set>
                                    <p:animEffect filter="image" prLst="opacity: 0.25">
                                      <p:cBhvr rctx="IE">
                                        <p:cTn id="7" dur="indefinite"/>
                                        <p:tgtEl>
                                          <p:spTgt spid="884739">
                                            <p:txEl>
                                              <p:pRg st="0" end="0"/>
                                            </p:txEl>
                                          </p:spTgt>
                                        </p:tgtEl>
                                      </p:cBhvr>
                                    </p:animEffect>
                                  </p:childTnLst>
                                </p:cTn>
                              </p:par>
                              <p:par>
                                <p:cTn id="8" presetID="9" presetClass="emph" presetSubtype="0" grpId="0" nodeType="withEffect">
                                  <p:stCondLst>
                                    <p:cond delay="0"/>
                                  </p:stCondLst>
                                  <p:childTnLst>
                                    <p:set>
                                      <p:cBhvr rctx="PPT">
                                        <p:cTn id="9" dur="indefinite"/>
                                        <p:tgtEl>
                                          <p:spTgt spid="884739">
                                            <p:txEl>
                                              <p:pRg st="1" end="1"/>
                                            </p:txEl>
                                          </p:spTgt>
                                        </p:tgtEl>
                                        <p:attrNameLst>
                                          <p:attrName>style.opacity</p:attrName>
                                        </p:attrNameLst>
                                      </p:cBhvr>
                                      <p:to>
                                        <p:strVal val="0.25"/>
                                      </p:to>
                                    </p:set>
                                    <p:animEffect filter="image" prLst="opacity: 0.25">
                                      <p:cBhvr rctx="IE">
                                        <p:cTn id="10" dur="indefinite"/>
                                        <p:tgtEl>
                                          <p:spTgt spid="884739">
                                            <p:txEl>
                                              <p:pRg st="1" end="1"/>
                                            </p:txEl>
                                          </p:spTgt>
                                        </p:tgtEl>
                                      </p:cBhvr>
                                    </p:animEffect>
                                  </p:childTnLst>
                                </p:cTn>
                              </p:par>
                              <p:par>
                                <p:cTn id="11" presetID="9" presetClass="emph" presetSubtype="0" grpId="0" nodeType="withEffect">
                                  <p:stCondLst>
                                    <p:cond delay="0"/>
                                  </p:stCondLst>
                                  <p:childTnLst>
                                    <p:set>
                                      <p:cBhvr rctx="PPT">
                                        <p:cTn id="12" dur="indefinite"/>
                                        <p:tgtEl>
                                          <p:spTgt spid="884739">
                                            <p:txEl>
                                              <p:pRg st="2" end="2"/>
                                            </p:txEl>
                                          </p:spTgt>
                                        </p:tgtEl>
                                        <p:attrNameLst>
                                          <p:attrName>style.opacity</p:attrName>
                                        </p:attrNameLst>
                                      </p:cBhvr>
                                      <p:to>
                                        <p:strVal val="0.25"/>
                                      </p:to>
                                    </p:set>
                                    <p:animEffect filter="image" prLst="opacity: 0.25">
                                      <p:cBhvr rctx="IE">
                                        <p:cTn id="13" dur="indefinite"/>
                                        <p:tgtEl>
                                          <p:spTgt spid="884739">
                                            <p:txEl>
                                              <p:pRg st="2" end="2"/>
                                            </p:txEl>
                                          </p:spTgt>
                                        </p:tgtEl>
                                      </p:cBhvr>
                                    </p:animEffect>
                                  </p:childTnLst>
                                </p:cTn>
                              </p:par>
                              <p:par>
                                <p:cTn id="14" presetID="9" presetClass="emph" presetSubtype="0" grpId="0" nodeType="withEffect">
                                  <p:stCondLst>
                                    <p:cond delay="0"/>
                                  </p:stCondLst>
                                  <p:childTnLst>
                                    <p:set>
                                      <p:cBhvr rctx="PPT">
                                        <p:cTn id="15" dur="indefinite"/>
                                        <p:tgtEl>
                                          <p:spTgt spid="884739">
                                            <p:txEl>
                                              <p:pRg st="3" end="3"/>
                                            </p:txEl>
                                          </p:spTgt>
                                        </p:tgtEl>
                                        <p:attrNameLst>
                                          <p:attrName>style.opacity</p:attrName>
                                        </p:attrNameLst>
                                      </p:cBhvr>
                                      <p:to>
                                        <p:strVal val="0.25"/>
                                      </p:to>
                                    </p:set>
                                    <p:animEffect filter="image" prLst="opacity: 0.25">
                                      <p:cBhvr rctx="IE">
                                        <p:cTn id="16" dur="indefinite"/>
                                        <p:tgtEl>
                                          <p:spTgt spid="884739">
                                            <p:txEl>
                                              <p:pRg st="3" end="3"/>
                                            </p:txEl>
                                          </p:spTgt>
                                        </p:tgtEl>
                                      </p:cBhvr>
                                    </p:animEffect>
                                  </p:childTnLst>
                                </p:cTn>
                              </p:par>
                              <p:par>
                                <p:cTn id="17" presetID="9" presetClass="emph" presetSubtype="0" grpId="0" nodeType="withEffect">
                                  <p:stCondLst>
                                    <p:cond delay="0"/>
                                  </p:stCondLst>
                                  <p:childTnLst>
                                    <p:set>
                                      <p:cBhvr rctx="PPT">
                                        <p:cTn id="18" dur="indefinite"/>
                                        <p:tgtEl>
                                          <p:spTgt spid="884739">
                                            <p:txEl>
                                              <p:pRg st="4" end="4"/>
                                            </p:txEl>
                                          </p:spTgt>
                                        </p:tgtEl>
                                        <p:attrNameLst>
                                          <p:attrName>style.opacity</p:attrName>
                                        </p:attrNameLst>
                                      </p:cBhvr>
                                      <p:to>
                                        <p:strVal val="0.25"/>
                                      </p:to>
                                    </p:set>
                                    <p:animEffect filter="image" prLst="opacity: 0.25">
                                      <p:cBhvr rctx="IE">
                                        <p:cTn id="19" dur="indefinite"/>
                                        <p:tgtEl>
                                          <p:spTgt spid="884739">
                                            <p:txEl>
                                              <p:pRg st="4" end="4"/>
                                            </p:txEl>
                                          </p:spTgt>
                                        </p:tgtEl>
                                      </p:cBhvr>
                                    </p:animEffect>
                                  </p:childTnLst>
                                </p:cTn>
                              </p:par>
                              <p:par>
                                <p:cTn id="20" presetID="9" presetClass="emph" presetSubtype="0" grpId="0" nodeType="withEffect">
                                  <p:stCondLst>
                                    <p:cond delay="0"/>
                                  </p:stCondLst>
                                  <p:childTnLst>
                                    <p:set>
                                      <p:cBhvr rctx="PPT">
                                        <p:cTn id="21" dur="indefinite"/>
                                        <p:tgtEl>
                                          <p:spTgt spid="884739">
                                            <p:txEl>
                                              <p:pRg st="5" end="5"/>
                                            </p:txEl>
                                          </p:spTgt>
                                        </p:tgtEl>
                                        <p:attrNameLst>
                                          <p:attrName>style.opacity</p:attrName>
                                        </p:attrNameLst>
                                      </p:cBhvr>
                                      <p:to>
                                        <p:strVal val="0.25"/>
                                      </p:to>
                                    </p:set>
                                    <p:animEffect filter="image" prLst="opacity: 0.25">
                                      <p:cBhvr rctx="IE">
                                        <p:cTn id="22" dur="indefinite"/>
                                        <p:tgtEl>
                                          <p:spTgt spid="884739">
                                            <p:txEl>
                                              <p:pRg st="5" end="5"/>
                                            </p:txEl>
                                          </p:spTgt>
                                        </p:tgtEl>
                                      </p:cBhvr>
                                    </p:animEffect>
                                  </p:childTnLst>
                                </p:cTn>
                              </p:par>
                              <p:par>
                                <p:cTn id="23" presetID="9" presetClass="emph" presetSubtype="0" grpId="0" nodeType="withEffect">
                                  <p:stCondLst>
                                    <p:cond delay="0"/>
                                  </p:stCondLst>
                                  <p:childTnLst>
                                    <p:set>
                                      <p:cBhvr rctx="PPT">
                                        <p:cTn id="24" dur="indefinite"/>
                                        <p:tgtEl>
                                          <p:spTgt spid="884739">
                                            <p:txEl>
                                              <p:pRg st="6" end="6"/>
                                            </p:txEl>
                                          </p:spTgt>
                                        </p:tgtEl>
                                        <p:attrNameLst>
                                          <p:attrName>style.opacity</p:attrName>
                                        </p:attrNameLst>
                                      </p:cBhvr>
                                      <p:to>
                                        <p:strVal val="0.25"/>
                                      </p:to>
                                    </p:set>
                                    <p:animEffect filter="image" prLst="opacity: 0.25">
                                      <p:cBhvr rctx="IE">
                                        <p:cTn id="25" dur="indefinite"/>
                                        <p:tgtEl>
                                          <p:spTgt spid="884739">
                                            <p:txEl>
                                              <p:pRg st="6" end="6"/>
                                            </p:txEl>
                                          </p:spTgt>
                                        </p:tgtEl>
                                      </p:cBhvr>
                                    </p:animEffect>
                                  </p:childTnLst>
                                </p:cTn>
                              </p:par>
                              <p:par>
                                <p:cTn id="26" presetID="9" presetClass="emph" presetSubtype="0" grpId="0" nodeType="withEffect">
                                  <p:stCondLst>
                                    <p:cond delay="0"/>
                                  </p:stCondLst>
                                  <p:childTnLst>
                                    <p:set>
                                      <p:cBhvr rctx="PPT">
                                        <p:cTn id="27" dur="indefinite"/>
                                        <p:tgtEl>
                                          <p:spTgt spid="884739">
                                            <p:txEl>
                                              <p:pRg st="7" end="7"/>
                                            </p:txEl>
                                          </p:spTgt>
                                        </p:tgtEl>
                                        <p:attrNameLst>
                                          <p:attrName>style.opacity</p:attrName>
                                        </p:attrNameLst>
                                      </p:cBhvr>
                                      <p:to>
                                        <p:strVal val="0.25"/>
                                      </p:to>
                                    </p:set>
                                    <p:animEffect filter="image" prLst="opacity: 0.25">
                                      <p:cBhvr rctx="IE">
                                        <p:cTn id="28" dur="indefinite"/>
                                        <p:tgtEl>
                                          <p:spTgt spid="884739">
                                            <p:txEl>
                                              <p:pRg st="7" end="7"/>
                                            </p:txEl>
                                          </p:spTgt>
                                        </p:tgtEl>
                                      </p:cBhvr>
                                    </p:animEffect>
                                  </p:childTnLst>
                                </p:cTn>
                              </p:par>
                              <p:par>
                                <p:cTn id="29" presetID="9" presetClass="emph" presetSubtype="0" grpId="0" nodeType="withEffect">
                                  <p:stCondLst>
                                    <p:cond delay="0"/>
                                  </p:stCondLst>
                                  <p:childTnLst>
                                    <p:set>
                                      <p:cBhvr rctx="PPT">
                                        <p:cTn id="30" dur="indefinite"/>
                                        <p:tgtEl>
                                          <p:spTgt spid="884739">
                                            <p:txEl>
                                              <p:pRg st="8" end="8"/>
                                            </p:txEl>
                                          </p:spTgt>
                                        </p:tgtEl>
                                        <p:attrNameLst>
                                          <p:attrName>style.opacity</p:attrName>
                                        </p:attrNameLst>
                                      </p:cBhvr>
                                      <p:to>
                                        <p:strVal val="0.25"/>
                                      </p:to>
                                    </p:set>
                                    <p:animEffect filter="image" prLst="opacity: 0.25">
                                      <p:cBhvr rctx="IE">
                                        <p:cTn id="31" dur="indefinite"/>
                                        <p:tgtEl>
                                          <p:spTgt spid="884739">
                                            <p:txEl>
                                              <p:pRg st="8" end="8"/>
                                            </p:txEl>
                                          </p:spTgt>
                                        </p:tgtEl>
                                      </p:cBhvr>
                                    </p:animEffect>
                                  </p:childTnLst>
                                </p:cTn>
                              </p:par>
                              <p:par>
                                <p:cTn id="32" presetID="9" presetClass="emph" presetSubtype="0" grpId="0" nodeType="withEffect">
                                  <p:stCondLst>
                                    <p:cond delay="0"/>
                                  </p:stCondLst>
                                  <p:childTnLst>
                                    <p:set>
                                      <p:cBhvr rctx="PPT">
                                        <p:cTn id="33" dur="indefinite"/>
                                        <p:tgtEl>
                                          <p:spTgt spid="884739">
                                            <p:txEl>
                                              <p:pRg st="9" end="9"/>
                                            </p:txEl>
                                          </p:spTgt>
                                        </p:tgtEl>
                                        <p:attrNameLst>
                                          <p:attrName>style.opacity</p:attrName>
                                        </p:attrNameLst>
                                      </p:cBhvr>
                                      <p:to>
                                        <p:strVal val="0.25"/>
                                      </p:to>
                                    </p:set>
                                    <p:animEffect filter="image" prLst="opacity: 0.25">
                                      <p:cBhvr rctx="IE">
                                        <p:cTn id="34" dur="indefinite"/>
                                        <p:tgtEl>
                                          <p:spTgt spid="884739">
                                            <p:txEl>
                                              <p:pRg st="9" end="9"/>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mph" presetSubtype="0" grpId="1" nodeType="clickEffect">
                                  <p:stCondLst>
                                    <p:cond delay="0"/>
                                  </p:stCondLst>
                                  <p:endCondLst>
                                    <p:cond evt="onNext" delay="0">
                                      <p:tgtEl>
                                        <p:sldTgt/>
                                      </p:tgtEl>
                                    </p:cond>
                                  </p:endCondLst>
                                  <p:childTnLst>
                                    <p:set>
                                      <p:cBhvr rctx="PPT">
                                        <p:cTn id="38" dur="indefinite"/>
                                        <p:tgtEl>
                                          <p:spTgt spid="884739">
                                            <p:txEl>
                                              <p:pRg st="0" end="0"/>
                                            </p:txEl>
                                          </p:spTgt>
                                        </p:tgtEl>
                                        <p:attrNameLst>
                                          <p:attrName>style.opacity</p:attrName>
                                        </p:attrNameLst>
                                      </p:cBhvr>
                                      <p:to>
                                        <p:strVal val="1.0"/>
                                      </p:to>
                                    </p:set>
                                    <p:animEffect filter="image" prLst="opacity: 1.0">
                                      <p:cBhvr rctx="IE">
                                        <p:cTn id="39" dur="indefinite"/>
                                        <p:tgtEl>
                                          <p:spTgt spid="884739">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mph" presetSubtype="0" grpId="1" nodeType="clickEffect">
                                  <p:stCondLst>
                                    <p:cond delay="0"/>
                                  </p:stCondLst>
                                  <p:endCondLst>
                                    <p:cond evt="onNext" delay="0">
                                      <p:tgtEl>
                                        <p:sldTgt/>
                                      </p:tgtEl>
                                    </p:cond>
                                  </p:endCondLst>
                                  <p:childTnLst>
                                    <p:set>
                                      <p:cBhvr rctx="PPT">
                                        <p:cTn id="43" dur="indefinite"/>
                                        <p:tgtEl>
                                          <p:spTgt spid="884739">
                                            <p:txEl>
                                              <p:pRg st="1" end="1"/>
                                            </p:txEl>
                                          </p:spTgt>
                                        </p:tgtEl>
                                        <p:attrNameLst>
                                          <p:attrName>style.opacity</p:attrName>
                                        </p:attrNameLst>
                                      </p:cBhvr>
                                      <p:to>
                                        <p:strVal val="1.0"/>
                                      </p:to>
                                    </p:set>
                                    <p:animEffect filter="image" prLst="opacity: 1.0">
                                      <p:cBhvr rctx="IE">
                                        <p:cTn id="44" dur="indefinite"/>
                                        <p:tgtEl>
                                          <p:spTgt spid="884739">
                                            <p:txEl>
                                              <p:pRg st="1" end="1"/>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mph" presetSubtype="0" grpId="1" nodeType="clickEffect">
                                  <p:stCondLst>
                                    <p:cond delay="0"/>
                                  </p:stCondLst>
                                  <p:endCondLst>
                                    <p:cond evt="onNext" delay="0">
                                      <p:tgtEl>
                                        <p:sldTgt/>
                                      </p:tgtEl>
                                    </p:cond>
                                  </p:endCondLst>
                                  <p:childTnLst>
                                    <p:set>
                                      <p:cBhvr rctx="PPT">
                                        <p:cTn id="48" dur="indefinite"/>
                                        <p:tgtEl>
                                          <p:spTgt spid="884739">
                                            <p:txEl>
                                              <p:pRg st="2" end="2"/>
                                            </p:txEl>
                                          </p:spTgt>
                                        </p:tgtEl>
                                        <p:attrNameLst>
                                          <p:attrName>style.opacity</p:attrName>
                                        </p:attrNameLst>
                                      </p:cBhvr>
                                      <p:to>
                                        <p:strVal val="1.0"/>
                                      </p:to>
                                    </p:set>
                                    <p:animEffect filter="image" prLst="opacity: 1.0">
                                      <p:cBhvr rctx="IE">
                                        <p:cTn id="49" dur="indefinite"/>
                                        <p:tgtEl>
                                          <p:spTgt spid="884739">
                                            <p:txEl>
                                              <p:pRg st="2" end="2"/>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mph" presetSubtype="0" grpId="1" nodeType="clickEffect">
                                  <p:stCondLst>
                                    <p:cond delay="0"/>
                                  </p:stCondLst>
                                  <p:endCondLst>
                                    <p:cond evt="onNext" delay="0">
                                      <p:tgtEl>
                                        <p:sldTgt/>
                                      </p:tgtEl>
                                    </p:cond>
                                  </p:endCondLst>
                                  <p:childTnLst>
                                    <p:set>
                                      <p:cBhvr rctx="PPT">
                                        <p:cTn id="53" dur="indefinite"/>
                                        <p:tgtEl>
                                          <p:spTgt spid="884739">
                                            <p:txEl>
                                              <p:pRg st="3" end="3"/>
                                            </p:txEl>
                                          </p:spTgt>
                                        </p:tgtEl>
                                        <p:attrNameLst>
                                          <p:attrName>style.opacity</p:attrName>
                                        </p:attrNameLst>
                                      </p:cBhvr>
                                      <p:to>
                                        <p:strVal val="1.0"/>
                                      </p:to>
                                    </p:set>
                                    <p:animEffect filter="image" prLst="opacity: 1.0">
                                      <p:cBhvr rctx="IE">
                                        <p:cTn id="54" dur="indefinite"/>
                                        <p:tgtEl>
                                          <p:spTgt spid="884739">
                                            <p:txEl>
                                              <p:pRg st="3" end="3"/>
                                            </p:txEl>
                                          </p:spTgt>
                                        </p:tgtEl>
                                      </p:cBhvr>
                                    </p:animEffect>
                                  </p:childTnLst>
                                </p:cTn>
                              </p:par>
                              <p:par>
                                <p:cTn id="55" presetID="9" presetClass="emph" presetSubtype="0" grpId="1" nodeType="withEffect">
                                  <p:stCondLst>
                                    <p:cond delay="0"/>
                                  </p:stCondLst>
                                  <p:endCondLst>
                                    <p:cond evt="onNext" delay="0">
                                      <p:tgtEl>
                                        <p:sldTgt/>
                                      </p:tgtEl>
                                    </p:cond>
                                  </p:endCondLst>
                                  <p:childTnLst>
                                    <p:set>
                                      <p:cBhvr rctx="PPT">
                                        <p:cTn id="56" dur="indefinite"/>
                                        <p:tgtEl>
                                          <p:spTgt spid="884739">
                                            <p:txEl>
                                              <p:pRg st="4" end="4"/>
                                            </p:txEl>
                                          </p:spTgt>
                                        </p:tgtEl>
                                        <p:attrNameLst>
                                          <p:attrName>style.opacity</p:attrName>
                                        </p:attrNameLst>
                                      </p:cBhvr>
                                      <p:to>
                                        <p:strVal val="1.0"/>
                                      </p:to>
                                    </p:set>
                                    <p:animEffect filter="image" prLst="opacity: 1.0">
                                      <p:cBhvr rctx="IE">
                                        <p:cTn id="57" dur="indefinite"/>
                                        <p:tgtEl>
                                          <p:spTgt spid="884739">
                                            <p:txEl>
                                              <p:pRg st="4" end="4"/>
                                            </p:txEl>
                                          </p:spTgt>
                                        </p:tgtEl>
                                      </p:cBhvr>
                                    </p:animEffect>
                                  </p:childTnLst>
                                </p:cTn>
                              </p:par>
                              <p:par>
                                <p:cTn id="58" presetID="9" presetClass="emph" presetSubtype="0" grpId="1" nodeType="withEffect">
                                  <p:stCondLst>
                                    <p:cond delay="0"/>
                                  </p:stCondLst>
                                  <p:endCondLst>
                                    <p:cond evt="onNext" delay="0">
                                      <p:tgtEl>
                                        <p:sldTgt/>
                                      </p:tgtEl>
                                    </p:cond>
                                  </p:endCondLst>
                                  <p:childTnLst>
                                    <p:set>
                                      <p:cBhvr rctx="PPT">
                                        <p:cTn id="59" dur="indefinite"/>
                                        <p:tgtEl>
                                          <p:spTgt spid="884739">
                                            <p:txEl>
                                              <p:pRg st="5" end="5"/>
                                            </p:txEl>
                                          </p:spTgt>
                                        </p:tgtEl>
                                        <p:attrNameLst>
                                          <p:attrName>style.opacity</p:attrName>
                                        </p:attrNameLst>
                                      </p:cBhvr>
                                      <p:to>
                                        <p:strVal val="1.0"/>
                                      </p:to>
                                    </p:set>
                                    <p:animEffect filter="image" prLst="opacity: 1.0">
                                      <p:cBhvr rctx="IE">
                                        <p:cTn id="60" dur="indefinite"/>
                                        <p:tgtEl>
                                          <p:spTgt spid="884739">
                                            <p:txEl>
                                              <p:pRg st="5" end="5"/>
                                            </p:txEl>
                                          </p:spTgt>
                                        </p:tgtEl>
                                      </p:cBhvr>
                                    </p:animEffect>
                                  </p:childTnLst>
                                </p:cTn>
                              </p:par>
                              <p:par>
                                <p:cTn id="61" presetID="9" presetClass="emph" presetSubtype="0" grpId="1" nodeType="withEffect">
                                  <p:stCondLst>
                                    <p:cond delay="0"/>
                                  </p:stCondLst>
                                  <p:endCondLst>
                                    <p:cond evt="onNext" delay="0">
                                      <p:tgtEl>
                                        <p:sldTgt/>
                                      </p:tgtEl>
                                    </p:cond>
                                  </p:endCondLst>
                                  <p:childTnLst>
                                    <p:set>
                                      <p:cBhvr rctx="PPT">
                                        <p:cTn id="62" dur="indefinite"/>
                                        <p:tgtEl>
                                          <p:spTgt spid="884739">
                                            <p:txEl>
                                              <p:pRg st="6" end="6"/>
                                            </p:txEl>
                                          </p:spTgt>
                                        </p:tgtEl>
                                        <p:attrNameLst>
                                          <p:attrName>style.opacity</p:attrName>
                                        </p:attrNameLst>
                                      </p:cBhvr>
                                      <p:to>
                                        <p:strVal val="1.0"/>
                                      </p:to>
                                    </p:set>
                                    <p:animEffect filter="image" prLst="opacity: 1.0">
                                      <p:cBhvr rctx="IE">
                                        <p:cTn id="63" dur="indefinite"/>
                                        <p:tgtEl>
                                          <p:spTgt spid="884739">
                                            <p:txEl>
                                              <p:pRg st="6" end="6"/>
                                            </p:txEl>
                                          </p:spTgt>
                                        </p:tgtEl>
                                      </p:cBhvr>
                                    </p:animEffect>
                                  </p:childTnLst>
                                </p:cTn>
                              </p:par>
                              <p:par>
                                <p:cTn id="64" presetID="9" presetClass="emph" presetSubtype="0" grpId="1" nodeType="withEffect">
                                  <p:stCondLst>
                                    <p:cond delay="0"/>
                                  </p:stCondLst>
                                  <p:endCondLst>
                                    <p:cond evt="onNext" delay="0">
                                      <p:tgtEl>
                                        <p:sldTgt/>
                                      </p:tgtEl>
                                    </p:cond>
                                  </p:endCondLst>
                                  <p:childTnLst>
                                    <p:set>
                                      <p:cBhvr rctx="PPT">
                                        <p:cTn id="65" dur="indefinite"/>
                                        <p:tgtEl>
                                          <p:spTgt spid="884739">
                                            <p:txEl>
                                              <p:pRg st="7" end="7"/>
                                            </p:txEl>
                                          </p:spTgt>
                                        </p:tgtEl>
                                        <p:attrNameLst>
                                          <p:attrName>style.opacity</p:attrName>
                                        </p:attrNameLst>
                                      </p:cBhvr>
                                      <p:to>
                                        <p:strVal val="1.0"/>
                                      </p:to>
                                    </p:set>
                                    <p:animEffect filter="image" prLst="opacity: 1.0">
                                      <p:cBhvr rctx="IE">
                                        <p:cTn id="66" dur="indefinite"/>
                                        <p:tgtEl>
                                          <p:spTgt spid="884739">
                                            <p:txEl>
                                              <p:pRg st="7" end="7"/>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mph" presetSubtype="0" grpId="1" nodeType="clickEffect">
                                  <p:stCondLst>
                                    <p:cond delay="0"/>
                                  </p:stCondLst>
                                  <p:endCondLst>
                                    <p:cond evt="onNext" delay="0">
                                      <p:tgtEl>
                                        <p:sldTgt/>
                                      </p:tgtEl>
                                    </p:cond>
                                  </p:endCondLst>
                                  <p:childTnLst>
                                    <p:set>
                                      <p:cBhvr rctx="PPT">
                                        <p:cTn id="70" dur="indefinite"/>
                                        <p:tgtEl>
                                          <p:spTgt spid="884739">
                                            <p:txEl>
                                              <p:pRg st="8" end="8"/>
                                            </p:txEl>
                                          </p:spTgt>
                                        </p:tgtEl>
                                        <p:attrNameLst>
                                          <p:attrName>style.opacity</p:attrName>
                                        </p:attrNameLst>
                                      </p:cBhvr>
                                      <p:to>
                                        <p:strVal val="1.0"/>
                                      </p:to>
                                    </p:set>
                                    <p:animEffect filter="image" prLst="opacity: 1.0">
                                      <p:cBhvr rctx="IE">
                                        <p:cTn id="71" dur="indefinite"/>
                                        <p:tgtEl>
                                          <p:spTgt spid="884739">
                                            <p:txEl>
                                              <p:pRg st="8" end="8"/>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mph" presetSubtype="0" grpId="1" nodeType="clickEffect">
                                  <p:stCondLst>
                                    <p:cond delay="0"/>
                                  </p:stCondLst>
                                  <p:endCondLst>
                                    <p:cond evt="onNext" delay="0">
                                      <p:tgtEl>
                                        <p:sldTgt/>
                                      </p:tgtEl>
                                    </p:cond>
                                  </p:endCondLst>
                                  <p:childTnLst>
                                    <p:set>
                                      <p:cBhvr rctx="PPT">
                                        <p:cTn id="75" dur="indefinite"/>
                                        <p:tgtEl>
                                          <p:spTgt spid="884739">
                                            <p:txEl>
                                              <p:pRg st="9" end="9"/>
                                            </p:txEl>
                                          </p:spTgt>
                                        </p:tgtEl>
                                        <p:attrNameLst>
                                          <p:attrName>style.opacity</p:attrName>
                                        </p:attrNameLst>
                                      </p:cBhvr>
                                      <p:to>
                                        <p:strVal val="1.0"/>
                                      </p:to>
                                    </p:set>
                                    <p:animEffect filter="image" prLst="opacity: 1.0">
                                      <p:cBhvr rctx="IE">
                                        <p:cTn id="76" dur="indefinite"/>
                                        <p:tgtEl>
                                          <p:spTgt spid="8847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9" grpId="0" build="allAtOnce"/>
      <p:bldP spid="884739"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060E8CF6-3026-46D8-BA26-FEEBFAF75795}" type="slidenum">
              <a:rPr lang="en-US" altLang="zh-CN"/>
              <a:pPr eaLnBrk="1" hangingPunct="1"/>
              <a:t>17</a:t>
            </a:fld>
            <a:endParaRPr lang="en-US" altLang="zh-CN"/>
          </a:p>
        </p:txBody>
      </p:sp>
      <p:sp>
        <p:nvSpPr>
          <p:cNvPr id="19459"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5229EFF8-A42F-43BF-B683-45043875D3C8}" type="slidenum">
              <a:rPr lang="en-US" altLang="zh-CN" sz="1400"/>
              <a:pPr algn="r" eaLnBrk="1" hangingPunct="1"/>
              <a:t>17</a:t>
            </a:fld>
            <a:endParaRPr lang="en-US" altLang="zh-CN" sz="1400"/>
          </a:p>
        </p:txBody>
      </p:sp>
      <p:sp>
        <p:nvSpPr>
          <p:cNvPr id="19460" name="Rectangle 2"/>
          <p:cNvSpPr>
            <a:spLocks noGrp="1" noChangeArrowheads="1"/>
          </p:cNvSpPr>
          <p:nvPr>
            <p:ph type="title" idx="4294967295"/>
          </p:nvPr>
        </p:nvSpPr>
        <p:spPr>
          <a:xfrm>
            <a:off x="500063" y="714375"/>
            <a:ext cx="8229600" cy="1143000"/>
          </a:xfrm>
        </p:spPr>
        <p:txBody>
          <a:bodyPr/>
          <a:lstStyle/>
          <a:p>
            <a:pPr eaLnBrk="1" hangingPunct="1"/>
            <a:r>
              <a:rPr lang="zh-CN" altLang="en-US" smtClean="0">
                <a:latin typeface="隶书" panose="02010509060101010101" pitchFamily="49" charset="-122"/>
                <a:ea typeface="隶书" panose="02010509060101010101" pitchFamily="49" charset="-122"/>
              </a:rPr>
              <a:t>主要内容</a:t>
            </a:r>
          </a:p>
        </p:txBody>
      </p:sp>
      <p:sp>
        <p:nvSpPr>
          <p:cNvPr id="9221" name="Rectangle 3"/>
          <p:cNvSpPr>
            <a:spLocks noGrp="1" noChangeArrowheads="1"/>
          </p:cNvSpPr>
          <p:nvPr>
            <p:ph type="body" idx="4294967295"/>
          </p:nvPr>
        </p:nvSpPr>
        <p:spPr>
          <a:xfrm>
            <a:off x="214313" y="1928813"/>
            <a:ext cx="8501062" cy="4214812"/>
          </a:xfrm>
        </p:spPr>
        <p:txBody>
          <a:bodyPr/>
          <a:lstStyle/>
          <a:p>
            <a:pPr eaLnBrk="1" hangingPunct="1"/>
            <a:r>
              <a:rPr lang="zh-CN" altLang="en-US" smtClean="0">
                <a:latin typeface="隶书" panose="02010509060101010101" pitchFamily="49" charset="-122"/>
                <a:ea typeface="隶书" panose="02010509060101010101" pitchFamily="49" charset="-122"/>
              </a:rPr>
              <a:t>为什么倡导医务工作者参与控烟教育</a:t>
            </a:r>
            <a:endParaRPr lang="en-US" altLang="zh-CN" smtClean="0">
              <a:latin typeface="隶书" panose="02010509060101010101" pitchFamily="49" charset="-122"/>
              <a:ea typeface="隶书" panose="02010509060101010101" pitchFamily="49" charset="-122"/>
            </a:endParaRPr>
          </a:p>
          <a:p>
            <a:pPr eaLnBrk="1" hangingPunct="1"/>
            <a:endParaRPr lang="zh-CN" altLang="en-US" smtClean="0">
              <a:latin typeface="隶书" panose="02010509060101010101" pitchFamily="49" charset="-122"/>
              <a:ea typeface="隶书" panose="02010509060101010101" pitchFamily="49" charset="-122"/>
            </a:endParaRPr>
          </a:p>
          <a:p>
            <a:pPr eaLnBrk="1" hangingPunct="1"/>
            <a:r>
              <a:rPr lang="zh-CN" altLang="en-US" smtClean="0">
                <a:latin typeface="隶书" panose="02010509060101010101" pitchFamily="49" charset="-122"/>
                <a:ea typeface="隶书" panose="02010509060101010101" pitchFamily="49" charset="-122"/>
              </a:rPr>
              <a:t>医疗机构与医生在控烟工作中能做什么</a:t>
            </a:r>
            <a:endParaRPr lang="en-US" altLang="zh-CN" smtClean="0">
              <a:latin typeface="隶书" panose="02010509060101010101" pitchFamily="49" charset="-122"/>
              <a:ea typeface="隶书" panose="02010509060101010101" pitchFamily="49" charset="-122"/>
            </a:endParaRPr>
          </a:p>
          <a:p>
            <a:pPr eaLnBrk="1" hangingPunct="1"/>
            <a:endParaRPr lang="zh-CN" altLang="en-US" smtClean="0">
              <a:latin typeface="隶书" panose="02010509060101010101" pitchFamily="49" charset="-122"/>
              <a:ea typeface="隶书" panose="02010509060101010101" pitchFamily="49" charset="-122"/>
            </a:endParaRPr>
          </a:p>
          <a:p>
            <a:pPr eaLnBrk="1" hangingPunct="1"/>
            <a:r>
              <a:rPr lang="zh-CN" altLang="en-US" smtClean="0">
                <a:latin typeface="隶书" panose="02010509060101010101" pitchFamily="49" charset="-122"/>
                <a:ea typeface="隶书" panose="02010509060101010101" pitchFamily="49" charset="-122"/>
              </a:rPr>
              <a:t>如何开展有效的</a:t>
            </a:r>
            <a:r>
              <a:rPr lang="zh-CN" altLang="en-GB" smtClean="0">
                <a:latin typeface="隶书" panose="02010509060101010101" pitchFamily="49" charset="-122"/>
                <a:ea typeface="隶书" panose="02010509060101010101" pitchFamily="49" charset="-122"/>
              </a:rPr>
              <a:t>控烟教育与健康促进倡导</a:t>
            </a:r>
            <a:endParaRPr lang="zh-CN" altLang="en-US" smtClean="0">
              <a:latin typeface="隶书" panose="02010509060101010101" pitchFamily="49" charset="-122"/>
              <a:ea typeface="隶书" panose="02010509060101010101" pitchFamily="49" charset="-122"/>
            </a:endParaRPr>
          </a:p>
          <a:p>
            <a:pPr eaLnBrk="1" hangingPunct="1"/>
            <a:endParaRPr lang="zh-CN" altLang="en-US" smtClean="0">
              <a:latin typeface="隶书" panose="02010509060101010101" pitchFamily="49" charset="-122"/>
              <a:ea typeface="隶书" panose="02010509060101010101" pitchFamily="49" charset="-122"/>
            </a:endParaRPr>
          </a:p>
          <a:p>
            <a:pPr eaLnBrk="1" hangingPunct="1"/>
            <a:endParaRPr lang="en-US" altLang="zh-CN" sz="3600" smtClean="0">
              <a:solidFill>
                <a:srgbClr val="FF0000"/>
              </a:solidFill>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9221">
                                            <p:txEl>
                                              <p:pRg st="4" end="4"/>
                                            </p:txEl>
                                          </p:spTgt>
                                        </p:tgtEl>
                                        <p:attrNameLst>
                                          <p:attrName>style.color</p:attrName>
                                        </p:attrNameLst>
                                      </p:cBhvr>
                                      <p:to>
                                        <p:clrVal>
                                          <a:srgbClr val="FF0000"/>
                                        </p:clrVal>
                                      </p:to>
                                    </p:set>
                                    <p:set>
                                      <p:cBhvr>
                                        <p:cTn id="7" dur="500" fill="hold"/>
                                        <p:tgtEl>
                                          <p:spTgt spid="9221">
                                            <p:txEl>
                                              <p:pRg st="4" end="4"/>
                                            </p:txEl>
                                          </p:spTgt>
                                        </p:tgtEl>
                                        <p:attrNameLst>
                                          <p:attrName>fillcolor</p:attrName>
                                        </p:attrNameLst>
                                      </p:cBhvr>
                                      <p:to>
                                        <p:clrVal>
                                          <a:srgbClr val="FF0000"/>
                                        </p:clrVal>
                                      </p:to>
                                    </p:set>
                                    <p:set>
                                      <p:cBhvr>
                                        <p:cTn id="8" dur="500" fill="hold"/>
                                        <p:tgtEl>
                                          <p:spTgt spid="9221">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244C806D-4903-4549-BCA2-598B6FAECF7E}" type="slidenum">
              <a:rPr lang="en-US" altLang="zh-CN"/>
              <a:pPr eaLnBrk="1" hangingPunct="1"/>
              <a:t>18</a:t>
            </a:fld>
            <a:endParaRPr lang="en-US" altLang="zh-CN"/>
          </a:p>
        </p:txBody>
      </p:sp>
      <p:sp>
        <p:nvSpPr>
          <p:cNvPr id="20483" name="Rectangle 2"/>
          <p:cNvSpPr>
            <a:spLocks noGrp="1" noRot="1" noChangeArrowheads="1"/>
          </p:cNvSpPr>
          <p:nvPr>
            <p:ph type="ctrTitle" idx="4294967295"/>
          </p:nvPr>
        </p:nvSpPr>
        <p:spPr>
          <a:xfrm>
            <a:off x="539750" y="333375"/>
            <a:ext cx="8064500" cy="1309688"/>
          </a:xfrm>
        </p:spPr>
        <p:txBody>
          <a:bodyPr/>
          <a:lstStyle/>
          <a:p>
            <a:pPr eaLnBrk="1" hangingPunct="1"/>
            <a:r>
              <a:rPr lang="zh-CN" altLang="en-US" sz="4000" b="1" smtClean="0">
                <a:ea typeface="隶书" panose="02010509060101010101" pitchFamily="49" charset="-122"/>
              </a:rPr>
              <a:t>开展技能为基础、行为改变为目的烟草预防教育</a:t>
            </a:r>
          </a:p>
        </p:txBody>
      </p:sp>
      <p:pic>
        <p:nvPicPr>
          <p:cNvPr id="20484" name="Picture 3" descr="MCj023205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500313"/>
            <a:ext cx="2971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7"/>
          <p:cNvSpPr>
            <a:spLocks noChangeArrowheads="1"/>
          </p:cNvSpPr>
          <p:nvPr/>
        </p:nvSpPr>
        <p:spPr bwMode="auto">
          <a:xfrm>
            <a:off x="468313" y="2924175"/>
            <a:ext cx="6121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隶书" panose="02010509060101010101" pitchFamily="49" charset="-122"/>
                <a:ea typeface="隶书" panose="02010509060101010101" pitchFamily="49" charset="-122"/>
              </a:rPr>
              <a:t>为预防肿瘤、高血压、气管炎等请不要吸烟（行为）</a:t>
            </a:r>
          </a:p>
          <a:p>
            <a:pPr eaLnBrk="1" hangingPunct="1"/>
            <a:endParaRPr lang="zh-CN" altLang="en-US" sz="2400">
              <a:latin typeface="隶书" panose="02010509060101010101" pitchFamily="49" charset="-122"/>
              <a:ea typeface="隶书" panose="02010509060101010101" pitchFamily="49" charset="-122"/>
            </a:endParaRPr>
          </a:p>
          <a:p>
            <a:pPr eaLnBrk="1" hangingPunct="1">
              <a:buFont typeface="Wingdings" panose="05000000000000000000" pitchFamily="2" charset="2"/>
              <a:buChar char="Ø"/>
            </a:pPr>
            <a:r>
              <a:rPr lang="zh-CN" altLang="en-US" sz="2400">
                <a:latin typeface="隶书" panose="02010509060101010101" pitchFamily="49" charset="-122"/>
                <a:ea typeface="隶书" panose="02010509060101010101" pitchFamily="49" charset="-122"/>
              </a:rPr>
              <a:t>说教式、被动听信息</a:t>
            </a:r>
          </a:p>
          <a:p>
            <a:pPr eaLnBrk="1" hangingPunct="1">
              <a:buFont typeface="Wingdings" panose="05000000000000000000" pitchFamily="2" charset="2"/>
              <a:buChar char="Ø"/>
            </a:pPr>
            <a:r>
              <a:rPr lang="zh-CN" altLang="en-US" sz="2400">
                <a:latin typeface="隶书" panose="02010509060101010101" pitchFamily="49" charset="-122"/>
                <a:ea typeface="隶书" panose="02010509060101010101" pitchFamily="49" charset="-122"/>
              </a:rPr>
              <a:t>主动参与活动（听、看、想、做）</a:t>
            </a:r>
          </a:p>
          <a:p>
            <a:pPr eaLnBrk="1" hangingPunct="1"/>
            <a:endParaRPr lang="en-US" altLang="zh-CN" sz="2400">
              <a:solidFill>
                <a:srgbClr val="FF0000"/>
              </a:solidFill>
              <a:latin typeface="隶书" panose="02010509060101010101" pitchFamily="49" charset="-122"/>
              <a:ea typeface="隶书" panose="02010509060101010101" pitchFamily="49" charset="-122"/>
            </a:endParaRPr>
          </a:p>
          <a:p>
            <a:pPr eaLnBrk="1" hangingPunct="1"/>
            <a:r>
              <a:rPr lang="zh-CN" altLang="en-US" sz="2400">
                <a:solidFill>
                  <a:srgbClr val="FF0000"/>
                </a:solidFill>
                <a:latin typeface="隶书" panose="02010509060101010101" pitchFamily="49" charset="-122"/>
                <a:ea typeface="隶书" panose="02010509060101010101" pitchFamily="49" charset="-122"/>
              </a:rPr>
              <a:t>哪个更有效？</a:t>
            </a:r>
          </a:p>
          <a:p>
            <a:pPr eaLnBrk="1" hangingPunct="1"/>
            <a:r>
              <a:rPr lang="en-US" altLang="zh-CN" sz="2400">
                <a:latin typeface="隶书" panose="02010509060101010101" pitchFamily="49" charset="-122"/>
                <a:ea typeface="隶书" panose="02010509060101010101" pitchFamily="49" charset="-122"/>
              </a:rPr>
              <a:t>--</a:t>
            </a:r>
            <a:r>
              <a:rPr lang="zh-CN" altLang="en-US" sz="2400">
                <a:latin typeface="隶书" panose="02010509060101010101" pitchFamily="49" charset="-122"/>
                <a:ea typeface="隶书" panose="02010509060101010101" pitchFamily="49" charset="-122"/>
              </a:rPr>
              <a:t>认识烟草危害，做决定不吸烟、戒烟</a:t>
            </a:r>
          </a:p>
        </p:txBody>
      </p:sp>
      <p:pic>
        <p:nvPicPr>
          <p:cNvPr id="20486" name="Picture 5" descr="MPPH01569J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21669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3B754A0-E565-4F51-A4CA-AF1C6571DC55}" type="slidenum">
              <a:rPr lang="en-US" altLang="zh-CN"/>
              <a:pPr eaLnBrk="1" hangingPunct="1"/>
              <a:t>19</a:t>
            </a:fld>
            <a:endParaRPr lang="en-US" altLang="zh-CN"/>
          </a:p>
        </p:txBody>
      </p:sp>
      <p:sp>
        <p:nvSpPr>
          <p:cNvPr id="21507" name="日期占位符 1"/>
          <p:cNvSpPr txBox="1">
            <a:spLocks noGrp="1"/>
          </p:cNvSpPr>
          <p:nvPr/>
        </p:nvSpPr>
        <p:spPr bwMode="auto">
          <a:xfrm>
            <a:off x="301625"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A2D7B65-3927-4230-89D6-1EBB98A9DBAB}" type="datetime1">
              <a:rPr lang="zh-CN" altLang="en-US" sz="1400"/>
              <a:pPr eaLnBrk="1" hangingPunct="1"/>
              <a:t>2021/1/19</a:t>
            </a:fld>
            <a:endParaRPr lang="en-US" altLang="zh-CN" sz="1400"/>
          </a:p>
        </p:txBody>
      </p:sp>
      <p:sp>
        <p:nvSpPr>
          <p:cNvPr id="21508"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F8A8A5FE-91A3-4410-BF2E-4EC43162DC48}" type="slidenum">
              <a:rPr lang="en-US" altLang="zh-CN" sz="1400"/>
              <a:pPr algn="r" eaLnBrk="1" hangingPunct="1"/>
              <a:t>19</a:t>
            </a:fld>
            <a:endParaRPr lang="en-US" altLang="zh-CN" sz="1400"/>
          </a:p>
        </p:txBody>
      </p:sp>
      <p:sp>
        <p:nvSpPr>
          <p:cNvPr id="21509" name="Rectangle 2"/>
          <p:cNvSpPr>
            <a:spLocks noGrp="1" noRot="1" noChangeArrowheads="1"/>
          </p:cNvSpPr>
          <p:nvPr>
            <p:ph type="title" idx="4294967295"/>
          </p:nvPr>
        </p:nvSpPr>
        <p:spPr>
          <a:xfrm>
            <a:off x="323850" y="692150"/>
            <a:ext cx="8064500" cy="2449513"/>
          </a:xfrm>
        </p:spPr>
        <p:txBody>
          <a:bodyPr/>
          <a:lstStyle/>
          <a:p>
            <a:pPr eaLnBrk="1" hangingPunct="1"/>
            <a:r>
              <a:rPr lang="zh-CN" altLang="zh-CN" sz="5400" b="1" smtClean="0">
                <a:ea typeface="华文行楷" panose="02010800040101010101" pitchFamily="2" charset="-122"/>
              </a:rPr>
              <a:t>头脑风暴</a:t>
            </a:r>
            <a:r>
              <a:rPr lang="zh-CN" altLang="en-US" sz="4000" b="1" smtClean="0">
                <a:ea typeface="华文行楷" panose="02010800040101010101" pitchFamily="2" charset="-122"/>
              </a:rPr>
              <a:t/>
            </a:r>
            <a:br>
              <a:rPr lang="zh-CN" altLang="en-US" sz="4000" b="1" smtClean="0">
                <a:ea typeface="华文行楷" panose="02010800040101010101" pitchFamily="2" charset="-122"/>
              </a:rPr>
            </a:br>
            <a:r>
              <a:rPr lang="zh-CN" altLang="en-US" sz="4900" b="1" smtClean="0">
                <a:solidFill>
                  <a:srgbClr val="000066"/>
                </a:solidFill>
                <a:ea typeface="隶书" panose="02010509060101010101" pitchFamily="49" charset="-122"/>
              </a:rPr>
              <a:t>烟草含有的哪些有害成分？</a:t>
            </a:r>
          </a:p>
        </p:txBody>
      </p:sp>
      <p:sp>
        <p:nvSpPr>
          <p:cNvPr id="21510" name="Rectangle 3"/>
          <p:cNvSpPr>
            <a:spLocks noChangeArrowheads="1"/>
          </p:cNvSpPr>
          <p:nvPr/>
        </p:nvSpPr>
        <p:spPr bwMode="auto">
          <a:xfrm>
            <a:off x="395288" y="3500438"/>
            <a:ext cx="74898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40000"/>
              </a:spcBef>
              <a:spcAft>
                <a:spcPct val="45000"/>
              </a:spcAft>
              <a:buClr>
                <a:schemeClr val="hlink"/>
              </a:buClr>
              <a:buFont typeface="Wingdings" panose="05000000000000000000" pitchFamily="2" charset="2"/>
              <a:buChar char="n"/>
            </a:pPr>
            <a:endParaRPr lang="zh-CN" altLang="zh-CN" sz="2600" b="1"/>
          </a:p>
        </p:txBody>
      </p:sp>
      <p:pic>
        <p:nvPicPr>
          <p:cNvPr id="21511" name="Picture 4" descr="MPj028514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789363"/>
            <a:ext cx="4176712"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descr="u=2983061040,617489324&amp;fm=0&amp;g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852738"/>
            <a:ext cx="2754313"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2AC0F1D4-4FA0-4A9E-97EE-DB6F36513C5D}" type="slidenum">
              <a:rPr lang="en-US" altLang="zh-CN"/>
              <a:pPr eaLnBrk="1" hangingPunct="1"/>
              <a:t>2</a:t>
            </a:fld>
            <a:endParaRPr lang="en-US" altLang="zh-CN"/>
          </a:p>
        </p:txBody>
      </p:sp>
      <p:sp>
        <p:nvSpPr>
          <p:cNvPr id="7171"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04DBBA0-FD96-4B3F-B482-45E45A5C3489}" type="slidenum">
              <a:rPr lang="en-US" altLang="zh-CN" sz="1400"/>
              <a:pPr algn="r" eaLnBrk="1" hangingPunct="1"/>
              <a:t>2</a:t>
            </a:fld>
            <a:endParaRPr lang="en-US" altLang="zh-CN" sz="1400"/>
          </a:p>
        </p:txBody>
      </p:sp>
      <p:sp>
        <p:nvSpPr>
          <p:cNvPr id="7172" name="日期占位符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71866A1-B938-4B22-853A-073C4BAF3A76}" type="datetime1">
              <a:rPr lang="zh-CN" altLang="en-US" sz="1400"/>
              <a:pPr eaLnBrk="1" hangingPunct="1"/>
              <a:t>2021/1/19</a:t>
            </a:fld>
            <a:endParaRPr lang="en-US" altLang="zh-CN" sz="1400"/>
          </a:p>
        </p:txBody>
      </p:sp>
      <p:sp>
        <p:nvSpPr>
          <p:cNvPr id="7173" name="Rectangle 2"/>
          <p:cNvSpPr>
            <a:spLocks noGrp="1" noChangeArrowheads="1"/>
          </p:cNvSpPr>
          <p:nvPr>
            <p:ph type="title" idx="4294967295"/>
          </p:nvPr>
        </p:nvSpPr>
        <p:spPr/>
        <p:txBody>
          <a:bodyPr/>
          <a:lstStyle/>
          <a:p>
            <a:pPr eaLnBrk="1" hangingPunct="1"/>
            <a:r>
              <a:rPr lang="zh-CN" altLang="en-US" smtClean="0">
                <a:latin typeface="隶书" panose="02010509060101010101" pitchFamily="49" charset="-122"/>
                <a:ea typeface="隶书" panose="02010509060101010101" pitchFamily="49" charset="-122"/>
              </a:rPr>
              <a:t>培训目标</a:t>
            </a:r>
          </a:p>
        </p:txBody>
      </p:sp>
      <p:sp>
        <p:nvSpPr>
          <p:cNvPr id="7174" name="Rectangle 3"/>
          <p:cNvSpPr>
            <a:spLocks noGrp="1" noChangeArrowheads="1"/>
          </p:cNvSpPr>
          <p:nvPr>
            <p:ph type="body" idx="4294967295"/>
          </p:nvPr>
        </p:nvSpPr>
        <p:spPr>
          <a:xfrm>
            <a:off x="301625" y="1752600"/>
            <a:ext cx="8518525" cy="4268788"/>
          </a:xfrm>
        </p:spPr>
        <p:txBody>
          <a:bodyPr/>
          <a:lstStyle/>
          <a:p>
            <a:pPr eaLnBrk="1" hangingPunct="1">
              <a:buFont typeface="Wingdings" panose="05000000000000000000" pitchFamily="2" charset="2"/>
              <a:buNone/>
            </a:pPr>
            <a:r>
              <a:rPr lang="zh-CN" altLang="en-US" smtClean="0">
                <a:latin typeface="隶书" panose="02010509060101010101" pitchFamily="49" charset="-122"/>
                <a:ea typeface="隶书" panose="02010509060101010101" pitchFamily="49" charset="-122"/>
              </a:rPr>
              <a:t>通过学习：</a:t>
            </a:r>
          </a:p>
          <a:p>
            <a:pPr lvl="1" eaLnBrk="1" hangingPunct="1">
              <a:buFontTx/>
              <a:buNone/>
            </a:pPr>
            <a:endParaRPr lang="zh-CN" altLang="en-US" smtClean="0">
              <a:latin typeface="隶书" panose="02010509060101010101" pitchFamily="49" charset="-122"/>
              <a:ea typeface="隶书" panose="02010509060101010101" pitchFamily="49" charset="-122"/>
            </a:endParaRPr>
          </a:p>
          <a:p>
            <a:pPr lvl="1" eaLnBrk="1" hangingPunct="1">
              <a:buFontTx/>
              <a:buNone/>
            </a:pPr>
            <a:r>
              <a:rPr lang="en-US" altLang="zh-CN" smtClean="0">
                <a:latin typeface="隶书" panose="02010509060101010101" pitchFamily="49" charset="-122"/>
                <a:ea typeface="隶书" panose="02010509060101010101" pitchFamily="49" charset="-122"/>
              </a:rPr>
              <a:t>1</a:t>
            </a:r>
            <a:r>
              <a:rPr lang="zh-CN" altLang="en-US" smtClean="0">
                <a:latin typeface="隶书" panose="02010509060101010101" pitchFamily="49" charset="-122"/>
                <a:ea typeface="隶书" panose="02010509060101010101" pitchFamily="49" charset="-122"/>
              </a:rPr>
              <a:t>、全面了解烟草与二手烟对健康的危害；</a:t>
            </a:r>
          </a:p>
          <a:p>
            <a:pPr lvl="1" eaLnBrk="1" hangingPunct="1">
              <a:buFontTx/>
              <a:buNone/>
            </a:pPr>
            <a:r>
              <a:rPr lang="en-US" altLang="zh-CN" smtClean="0">
                <a:latin typeface="隶书" panose="02010509060101010101" pitchFamily="49" charset="-122"/>
                <a:ea typeface="隶书" panose="02010509060101010101" pitchFamily="49" charset="-122"/>
              </a:rPr>
              <a:t>2</a:t>
            </a:r>
            <a:r>
              <a:rPr lang="zh-CN" altLang="en-US" smtClean="0">
                <a:latin typeface="隶书" panose="02010509060101010101" pitchFamily="49" charset="-122"/>
                <a:ea typeface="隶书" panose="02010509060101010101" pitchFamily="49" charset="-122"/>
              </a:rPr>
              <a:t>、理解医生在开展控烟教育中的责任；</a:t>
            </a:r>
          </a:p>
          <a:p>
            <a:pPr lvl="1" eaLnBrk="1" hangingPunct="1">
              <a:buFontTx/>
              <a:buNone/>
            </a:pPr>
            <a:r>
              <a:rPr lang="en-US" altLang="zh-CN" smtClean="0">
                <a:latin typeface="隶书" panose="02010509060101010101" pitchFamily="49" charset="-122"/>
                <a:ea typeface="隶书" panose="02010509060101010101" pitchFamily="49" charset="-122"/>
              </a:rPr>
              <a:t>3</a:t>
            </a:r>
            <a:r>
              <a:rPr lang="zh-CN" altLang="en-US" smtClean="0">
                <a:latin typeface="隶书" panose="02010509060101010101" pitchFamily="49" charset="-122"/>
                <a:ea typeface="隶书" panose="02010509060101010101" pitchFamily="49" charset="-122"/>
              </a:rPr>
              <a:t>、关注在开展控烟教育方法与技巧。</a:t>
            </a:r>
          </a:p>
          <a:p>
            <a:pPr lvl="1" eaLnBrk="1" hangingPunct="1">
              <a:buFontTx/>
              <a:buNone/>
            </a:pPr>
            <a:endParaRPr lang="en-US" altLang="zh-CN" smtClean="0">
              <a:solidFill>
                <a:srgbClr val="FF0000"/>
              </a:solidFill>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1FC431F-A208-4D17-B6B5-89E3FD73A135}" type="slidenum">
              <a:rPr lang="en-US" altLang="zh-CN"/>
              <a:pPr eaLnBrk="1" hangingPunct="1"/>
              <a:t>20</a:t>
            </a:fld>
            <a:endParaRPr lang="en-US" altLang="zh-CN"/>
          </a:p>
        </p:txBody>
      </p:sp>
      <p:sp>
        <p:nvSpPr>
          <p:cNvPr id="22531"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58921916-4F5E-42E1-AE63-EE1DA09AA711}" type="slidenum">
              <a:rPr lang="en-US" altLang="zh-CN" sz="1400"/>
              <a:pPr algn="r" eaLnBrk="1" hangingPunct="1"/>
              <a:t>20</a:t>
            </a:fld>
            <a:endParaRPr lang="en-US" altLang="zh-CN" sz="1400"/>
          </a:p>
        </p:txBody>
      </p:sp>
      <p:sp>
        <p:nvSpPr>
          <p:cNvPr id="22532" name="Rectangle 2"/>
          <p:cNvSpPr>
            <a:spLocks noGrp="1" noRot="1" noChangeArrowheads="1"/>
          </p:cNvSpPr>
          <p:nvPr>
            <p:ph type="title" idx="4294967295"/>
          </p:nvPr>
        </p:nvSpPr>
        <p:spPr/>
        <p:txBody>
          <a:bodyPr/>
          <a:lstStyle/>
          <a:p>
            <a:pPr eaLnBrk="1" hangingPunct="1"/>
            <a:r>
              <a:rPr lang="zh-CN" altLang="en-US" b="1" smtClean="0">
                <a:latin typeface="隶书" panose="02010509060101010101" pitchFamily="49" charset="-122"/>
                <a:ea typeface="隶书" panose="02010509060101010101" pitchFamily="49" charset="-122"/>
              </a:rPr>
              <a:t>一、烟草危害中的有害物质</a:t>
            </a:r>
          </a:p>
        </p:txBody>
      </p:sp>
      <p:sp>
        <p:nvSpPr>
          <p:cNvPr id="22533" name="Rectangle 3"/>
          <p:cNvSpPr>
            <a:spLocks noGrp="1" noRot="1" noChangeArrowheads="1"/>
          </p:cNvSpPr>
          <p:nvPr>
            <p:ph type="body" idx="4294967295"/>
          </p:nvPr>
        </p:nvSpPr>
        <p:spPr>
          <a:xfrm>
            <a:off x="301625" y="1752600"/>
            <a:ext cx="2614613" cy="4270375"/>
          </a:xfrm>
        </p:spPr>
        <p:txBody>
          <a:bodyPr/>
          <a:lstStyle/>
          <a:p>
            <a:pPr eaLnBrk="1" hangingPunct="1">
              <a:lnSpc>
                <a:spcPct val="80000"/>
              </a:lnSpc>
              <a:buFont typeface="Wingdings" panose="05000000000000000000" pitchFamily="2" charset="2"/>
              <a:buNone/>
            </a:pPr>
            <a:r>
              <a:rPr lang="zh-CN" altLang="en-US" sz="2800" smtClean="0">
                <a:latin typeface="隶书" panose="02010509060101010101" pitchFamily="49" charset="-122"/>
                <a:ea typeface="隶书" panose="02010509060101010101" pitchFamily="49" charset="-122"/>
              </a:rPr>
              <a:t>  考考你：</a:t>
            </a:r>
          </a:p>
          <a:p>
            <a:pPr eaLnBrk="1" hangingPunct="1">
              <a:lnSpc>
                <a:spcPct val="80000"/>
              </a:lnSpc>
              <a:buFont typeface="Wingdings" panose="05000000000000000000" pitchFamily="2" charset="2"/>
              <a:buNone/>
            </a:pPr>
            <a:r>
              <a:rPr lang="zh-CN" altLang="en-US" sz="2800" smtClean="0">
                <a:latin typeface="隶书" panose="02010509060101010101" pitchFamily="49" charset="-122"/>
                <a:ea typeface="隶书" panose="02010509060101010101" pitchFamily="49" charset="-122"/>
              </a:rPr>
              <a:t>  </a:t>
            </a:r>
          </a:p>
          <a:p>
            <a:pPr eaLnBrk="1" hangingPunct="1">
              <a:lnSpc>
                <a:spcPct val="80000"/>
              </a:lnSpc>
              <a:buFont typeface="Wingdings" panose="05000000000000000000" pitchFamily="2" charset="2"/>
              <a:buNone/>
            </a:pPr>
            <a:r>
              <a:rPr lang="zh-CN" altLang="en-US" sz="2800" smtClean="0">
                <a:latin typeface="隶书" panose="02010509060101010101" pitchFamily="49" charset="-122"/>
                <a:ea typeface="隶书" panose="02010509060101010101" pitchFamily="49" charset="-122"/>
              </a:rPr>
              <a:t>  烟草烟雾中包含</a:t>
            </a:r>
            <a:r>
              <a:rPr lang="zh-CN" altLang="en-US" sz="2800" u="sng" smtClean="0">
                <a:latin typeface="隶书" panose="02010509060101010101" pitchFamily="49" charset="-122"/>
                <a:ea typeface="隶书" panose="02010509060101010101" pitchFamily="49" charset="-122"/>
              </a:rPr>
              <a:t>    </a:t>
            </a:r>
            <a:r>
              <a:rPr lang="zh-CN" altLang="en-US" sz="2800" smtClean="0">
                <a:latin typeface="隶书" panose="02010509060101010101" pitchFamily="49" charset="-122"/>
                <a:ea typeface="隶书" panose="02010509060101010101" pitchFamily="49" charset="-122"/>
              </a:rPr>
              <a:t>余种</a:t>
            </a:r>
            <a:r>
              <a:rPr lang="zh-CN" altLang="en-US" sz="2800" smtClean="0">
                <a:solidFill>
                  <a:srgbClr val="FF0000"/>
                </a:solidFill>
                <a:latin typeface="隶书" panose="02010509060101010101" pitchFamily="49" charset="-122"/>
                <a:ea typeface="隶书" panose="02010509060101010101" pitchFamily="49" charset="-122"/>
              </a:rPr>
              <a:t>化学物质</a:t>
            </a:r>
          </a:p>
          <a:p>
            <a:pPr eaLnBrk="1" hangingPunct="1">
              <a:lnSpc>
                <a:spcPct val="80000"/>
              </a:lnSpc>
              <a:buFont typeface="Wingdings" panose="05000000000000000000" pitchFamily="2" charset="2"/>
              <a:buNone/>
            </a:pPr>
            <a:r>
              <a:rPr lang="zh-CN" altLang="en-US" sz="2800" smtClean="0">
                <a:latin typeface="隶书" panose="02010509060101010101" pitchFamily="49" charset="-122"/>
                <a:ea typeface="隶书" panose="02010509060101010101" pitchFamily="49" charset="-122"/>
              </a:rPr>
              <a:t>  其中</a:t>
            </a:r>
            <a:r>
              <a:rPr lang="zh-CN" altLang="en-US" sz="2800" u="sng" smtClean="0">
                <a:latin typeface="隶书" panose="02010509060101010101" pitchFamily="49" charset="-122"/>
                <a:ea typeface="隶书" panose="02010509060101010101" pitchFamily="49" charset="-122"/>
              </a:rPr>
              <a:t>    </a:t>
            </a:r>
            <a:r>
              <a:rPr lang="zh-CN" altLang="en-US" sz="2800" smtClean="0">
                <a:latin typeface="隶书" panose="02010509060101010101" pitchFamily="49" charset="-122"/>
                <a:ea typeface="隶书" panose="02010509060101010101" pitchFamily="49" charset="-122"/>
              </a:rPr>
              <a:t>种具有已知的或</a:t>
            </a:r>
            <a:r>
              <a:rPr lang="zh-CN" altLang="en-US" sz="2800" smtClean="0">
                <a:solidFill>
                  <a:srgbClr val="FF0000"/>
                </a:solidFill>
                <a:latin typeface="隶书" panose="02010509060101010101" pitchFamily="49" charset="-122"/>
                <a:ea typeface="隶书" panose="02010509060101010101" pitchFamily="49" charset="-122"/>
              </a:rPr>
              <a:t>可疑的致癌物</a:t>
            </a:r>
            <a:r>
              <a:rPr lang="zh-CN" altLang="en-US" sz="2800" smtClean="0">
                <a:latin typeface="隶书" panose="02010509060101010101" pitchFamily="49" charset="-122"/>
                <a:ea typeface="隶书" panose="02010509060101010101" pitchFamily="49" charset="-122"/>
              </a:rPr>
              <a:t>。</a:t>
            </a:r>
          </a:p>
          <a:p>
            <a:pPr eaLnBrk="1" hangingPunct="1">
              <a:lnSpc>
                <a:spcPct val="80000"/>
              </a:lnSpc>
              <a:buFont typeface="Wingdings" panose="05000000000000000000" pitchFamily="2" charset="2"/>
              <a:buNone/>
            </a:pPr>
            <a:r>
              <a:rPr lang="zh-CN" altLang="en-GB" sz="2800" b="1" smtClean="0">
                <a:latin typeface="隶书" panose="02010509060101010101" pitchFamily="49" charset="-122"/>
                <a:ea typeface="隶书" panose="02010509060101010101" pitchFamily="49" charset="-122"/>
              </a:rPr>
              <a:t>  </a:t>
            </a:r>
            <a:r>
              <a:rPr lang="zh-CN" altLang="en-GB" sz="2800" b="1" u="sng" smtClean="0">
                <a:latin typeface="隶书" panose="02010509060101010101" pitchFamily="49" charset="-122"/>
                <a:ea typeface="隶书" panose="02010509060101010101" pitchFamily="49" charset="-122"/>
              </a:rPr>
              <a:t>   </a:t>
            </a:r>
            <a:r>
              <a:rPr lang="zh-CN" altLang="en-GB" sz="2800" smtClean="0">
                <a:latin typeface="隶书" panose="02010509060101010101" pitchFamily="49" charset="-122"/>
                <a:ea typeface="隶书" panose="02010509060101010101" pitchFamily="49" charset="-122"/>
              </a:rPr>
              <a:t>种</a:t>
            </a:r>
            <a:r>
              <a:rPr lang="zh-CN" altLang="en-GB" sz="2800" smtClean="0">
                <a:solidFill>
                  <a:srgbClr val="FF0000"/>
                </a:solidFill>
                <a:latin typeface="隶书" panose="02010509060101010101" pitchFamily="49" charset="-122"/>
                <a:ea typeface="隶书" panose="02010509060101010101" pitchFamily="49" charset="-122"/>
              </a:rPr>
              <a:t>疾病</a:t>
            </a:r>
            <a:r>
              <a:rPr lang="zh-CN" altLang="en-GB" sz="2800" smtClean="0">
                <a:latin typeface="隶书" panose="02010509060101010101" pitchFamily="49" charset="-122"/>
                <a:ea typeface="隶书" panose="02010509060101010101" pitchFamily="49" charset="-122"/>
              </a:rPr>
              <a:t>与烟草有关</a:t>
            </a:r>
            <a:endParaRPr lang="zh-CN" altLang="en-US" sz="2800" smtClean="0">
              <a:latin typeface="隶书" panose="02010509060101010101" pitchFamily="49" charset="-122"/>
              <a:ea typeface="隶书" panose="02010509060101010101" pitchFamily="49" charset="-122"/>
            </a:endParaRPr>
          </a:p>
        </p:txBody>
      </p:sp>
      <p:pic>
        <p:nvPicPr>
          <p:cNvPr id="22534" name="Picture 4" descr="tobacco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060575"/>
            <a:ext cx="5249863"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68E72A5-710E-479F-B3FB-F26716B39870}" type="slidenum">
              <a:rPr lang="en-US" altLang="zh-CN"/>
              <a:pPr eaLnBrk="1" hangingPunct="1"/>
              <a:t>21</a:t>
            </a:fld>
            <a:endParaRPr lang="en-US" altLang="zh-CN"/>
          </a:p>
        </p:txBody>
      </p:sp>
      <p:sp>
        <p:nvSpPr>
          <p:cNvPr id="23555" name="Rectangle 2"/>
          <p:cNvSpPr>
            <a:spLocks noGrp="1" noChangeArrowheads="1"/>
          </p:cNvSpPr>
          <p:nvPr>
            <p:ph type="title" idx="4294967295"/>
          </p:nvPr>
        </p:nvSpPr>
        <p:spPr>
          <a:xfrm>
            <a:off x="301625" y="381000"/>
            <a:ext cx="8540750" cy="600075"/>
          </a:xfrm>
        </p:spPr>
        <p:txBody>
          <a:bodyPr/>
          <a:lstStyle/>
          <a:p>
            <a:pPr eaLnBrk="1" hangingPunct="1"/>
            <a:r>
              <a:rPr lang="zh-CN" altLang="en-US" sz="4000" smtClean="0">
                <a:ea typeface="隶书" panose="02010509060101010101" pitchFamily="49" charset="-122"/>
              </a:rPr>
              <a:t>你所熟悉的三种化学物</a:t>
            </a:r>
          </a:p>
        </p:txBody>
      </p:sp>
      <p:sp>
        <p:nvSpPr>
          <p:cNvPr id="23556" name="Rectangle 3"/>
          <p:cNvSpPr>
            <a:spLocks noGrp="1" noChangeArrowheads="1"/>
          </p:cNvSpPr>
          <p:nvPr>
            <p:ph type="body" idx="4294967295"/>
          </p:nvPr>
        </p:nvSpPr>
        <p:spPr>
          <a:xfrm>
            <a:off x="250825" y="1341438"/>
            <a:ext cx="8591550" cy="5105400"/>
          </a:xfrm>
        </p:spPr>
        <p:txBody>
          <a:bodyPr/>
          <a:lstStyle/>
          <a:p>
            <a:pPr eaLnBrk="1" hangingPunct="1">
              <a:buFont typeface="Wingdings" panose="05000000000000000000" pitchFamily="2" charset="2"/>
              <a:buChar char="Ø"/>
            </a:pPr>
            <a:r>
              <a:rPr lang="zh-CN" altLang="en-US" smtClean="0">
                <a:solidFill>
                  <a:srgbClr val="FF0000"/>
                </a:solidFill>
                <a:latin typeface="隶书" panose="02010509060101010101" pitchFamily="49" charset="-122"/>
                <a:ea typeface="隶书" panose="02010509060101010101" pitchFamily="49" charset="-122"/>
              </a:rPr>
              <a:t>尼古丁</a:t>
            </a:r>
            <a:r>
              <a:rPr lang="zh-CN" altLang="en-US" smtClean="0">
                <a:latin typeface="隶书" panose="02010509060101010101" pitchFamily="49" charset="-122"/>
                <a:ea typeface="隶书" panose="02010509060101010101" pitchFamily="49" charset="-122"/>
              </a:rPr>
              <a:t>：是一种神经毒素和剧毒物质，并且具有成瘾性。对一个成年人来说尼古丁的致死量为</a:t>
            </a:r>
            <a:r>
              <a:rPr lang="en-US" altLang="zh-CN" smtClean="0">
                <a:solidFill>
                  <a:srgbClr val="FF0000"/>
                </a:solidFill>
                <a:latin typeface="隶书" panose="02010509060101010101" pitchFamily="49" charset="-122"/>
                <a:ea typeface="隶书" panose="02010509060101010101" pitchFamily="49" charset="-122"/>
              </a:rPr>
              <a:t>40-60</a:t>
            </a:r>
            <a:r>
              <a:rPr lang="zh-CN" altLang="en-US" smtClean="0">
                <a:latin typeface="隶书" panose="02010509060101010101" pitchFamily="49" charset="-122"/>
                <a:ea typeface="隶书" panose="02010509060101010101" pitchFamily="49" charset="-122"/>
              </a:rPr>
              <a:t>毫克，相当于</a:t>
            </a:r>
            <a:r>
              <a:rPr lang="en-US" altLang="zh-CN" smtClean="0">
                <a:solidFill>
                  <a:srgbClr val="FF0000"/>
                </a:solidFill>
                <a:latin typeface="隶书" panose="02010509060101010101" pitchFamily="49" charset="-122"/>
                <a:ea typeface="隶书" panose="02010509060101010101" pitchFamily="49" charset="-122"/>
              </a:rPr>
              <a:t>27-40</a:t>
            </a:r>
            <a:r>
              <a:rPr lang="zh-CN" altLang="en-US" smtClean="0">
                <a:latin typeface="隶书" panose="02010509060101010101" pitchFamily="49" charset="-122"/>
                <a:ea typeface="隶书" panose="02010509060101010101" pitchFamily="49" charset="-122"/>
              </a:rPr>
              <a:t>支香烟中所含的尼古丁。</a:t>
            </a:r>
          </a:p>
          <a:p>
            <a:pPr eaLnBrk="1" hangingPunct="1">
              <a:buFont typeface="Wingdings" panose="05000000000000000000" pitchFamily="2" charset="2"/>
              <a:buChar char="Ø"/>
            </a:pPr>
            <a:r>
              <a:rPr lang="zh-CN" altLang="en-US" smtClean="0">
                <a:solidFill>
                  <a:srgbClr val="FF0000"/>
                </a:solidFill>
                <a:latin typeface="隶书" panose="02010509060101010101" pitchFamily="49" charset="-122"/>
                <a:ea typeface="隶书" panose="02010509060101010101" pitchFamily="49" charset="-122"/>
              </a:rPr>
              <a:t>烟焦油</a:t>
            </a:r>
            <a:r>
              <a:rPr lang="zh-CN" altLang="en-US" smtClean="0">
                <a:latin typeface="隶书" panose="02010509060101010101" pitchFamily="49" charset="-122"/>
                <a:ea typeface="隶书" panose="02010509060101010101" pitchFamily="49" charset="-122"/>
              </a:rPr>
              <a:t>：俗称</a:t>
            </a:r>
            <a:r>
              <a:rPr lang="zh-CN" altLang="en-US" smtClean="0">
                <a:ea typeface="隶书" panose="02010509060101010101" pitchFamily="49" charset="-122"/>
              </a:rPr>
              <a:t>“</a:t>
            </a:r>
            <a:r>
              <a:rPr lang="zh-CN" altLang="en-US" smtClean="0">
                <a:latin typeface="隶书" panose="02010509060101010101" pitchFamily="49" charset="-122"/>
                <a:ea typeface="隶书" panose="02010509060101010101" pitchFamily="49" charset="-122"/>
              </a:rPr>
              <a:t>烟油子</a:t>
            </a:r>
            <a:r>
              <a:rPr lang="zh-CN" altLang="en-US" smtClean="0">
                <a:ea typeface="隶书" panose="02010509060101010101" pitchFamily="49" charset="-122"/>
              </a:rPr>
              <a:t>”</a:t>
            </a:r>
            <a:r>
              <a:rPr lang="zh-CN" altLang="en-US" smtClean="0">
                <a:latin typeface="隶书" panose="02010509060101010101" pitchFamily="49" charset="-122"/>
                <a:ea typeface="隶书" panose="02010509060101010101" pitchFamily="49" charset="-122"/>
              </a:rPr>
              <a:t>，每支烟含</a:t>
            </a:r>
            <a:r>
              <a:rPr lang="en-US" altLang="zh-CN" smtClean="0">
                <a:latin typeface="隶书" panose="02010509060101010101" pitchFamily="49" charset="-122"/>
                <a:ea typeface="隶书" panose="02010509060101010101" pitchFamily="49" charset="-122"/>
              </a:rPr>
              <a:t>20-30</a:t>
            </a:r>
            <a:r>
              <a:rPr lang="zh-CN" altLang="en-US" smtClean="0">
                <a:latin typeface="隶书" panose="02010509060101010101" pitchFamily="49" charset="-122"/>
                <a:ea typeface="隶书" panose="02010509060101010101" pitchFamily="49" charset="-122"/>
              </a:rPr>
              <a:t>毫克。它含有多种致癌物质、促癌物质和致癌引发剂。</a:t>
            </a:r>
          </a:p>
          <a:p>
            <a:pPr eaLnBrk="1" hangingPunct="1">
              <a:buFont typeface="Wingdings" panose="05000000000000000000" pitchFamily="2" charset="2"/>
              <a:buChar char="Ø"/>
            </a:pPr>
            <a:r>
              <a:rPr lang="zh-CN" altLang="en-US" sz="2800" smtClean="0">
                <a:solidFill>
                  <a:srgbClr val="FF0000"/>
                </a:solidFill>
                <a:latin typeface="隶书" panose="02010509060101010101" pitchFamily="49" charset="-122"/>
                <a:ea typeface="隶书" panose="02010509060101010101" pitchFamily="49" charset="-122"/>
              </a:rPr>
              <a:t>一氧化碳</a:t>
            </a:r>
            <a:r>
              <a:rPr lang="zh-CN" altLang="en-US" sz="2800" smtClean="0">
                <a:latin typeface="隶书" panose="02010509060101010101" pitchFamily="49" charset="-122"/>
                <a:ea typeface="隶书" panose="02010509060101010101" pitchFamily="49" charset="-122"/>
              </a:rPr>
              <a:t>：每支卷烟可产生一氧化碳约</a:t>
            </a:r>
            <a:r>
              <a:rPr lang="en-US" altLang="zh-CN" sz="2800" smtClean="0">
                <a:latin typeface="隶书" panose="02010509060101010101" pitchFamily="49" charset="-122"/>
                <a:ea typeface="隶书" panose="02010509060101010101" pitchFamily="49" charset="-122"/>
              </a:rPr>
              <a:t>20-30</a:t>
            </a:r>
            <a:r>
              <a:rPr lang="zh-CN" altLang="en-US" sz="2800" smtClean="0">
                <a:latin typeface="隶书" panose="02010509060101010101" pitchFamily="49" charset="-122"/>
                <a:ea typeface="隶书" panose="02010509060101010101" pitchFamily="49" charset="-122"/>
              </a:rPr>
              <a:t>毫升。与血红蛋白的亲和力比氧气高</a:t>
            </a:r>
            <a:r>
              <a:rPr lang="en-US" altLang="zh-CN" sz="2800" smtClean="0">
                <a:solidFill>
                  <a:srgbClr val="FF0000"/>
                </a:solidFill>
                <a:latin typeface="隶书" panose="02010509060101010101" pitchFamily="49" charset="-122"/>
                <a:ea typeface="隶书" panose="02010509060101010101" pitchFamily="49" charset="-122"/>
              </a:rPr>
              <a:t>260</a:t>
            </a:r>
            <a:r>
              <a:rPr lang="zh-CN" altLang="en-US" sz="2800" smtClean="0">
                <a:latin typeface="隶书" panose="02010509060101010101" pitchFamily="49" charset="-122"/>
                <a:ea typeface="隶书" panose="02010509060101010101" pitchFamily="49" charset="-122"/>
              </a:rPr>
              <a:t>倍，还促进胆固醇贮量增多，加速动脉粥样硬化。</a:t>
            </a:r>
          </a:p>
          <a:p>
            <a:pPr eaLnBrk="1" hangingPunct="1">
              <a:buFont typeface="Wingdings" panose="05000000000000000000" pitchFamily="2" charset="2"/>
              <a:buChar char="Ø"/>
            </a:pPr>
            <a:endParaRPr lang="zh-CN" altLang="en-US" smtClean="0">
              <a:latin typeface="隶书" panose="02010509060101010101" pitchFamily="49" charset="-122"/>
              <a:ea typeface="隶书" panose="02010509060101010101" pitchFamily="49" charset="-122"/>
            </a:endParaRPr>
          </a:p>
          <a:p>
            <a:pPr eaLnBrk="1" hangingPunct="1"/>
            <a:endParaRPr lang="zh-CN" alt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A681AE8-379F-45AB-B5DA-29D4E60B6386}" type="slidenum">
              <a:rPr lang="en-US" altLang="zh-CN"/>
              <a:pPr eaLnBrk="1" hangingPunct="1"/>
              <a:t>22</a:t>
            </a:fld>
            <a:endParaRPr lang="en-US" altLang="zh-CN"/>
          </a:p>
        </p:txBody>
      </p:sp>
      <p:sp>
        <p:nvSpPr>
          <p:cNvPr id="24579"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EC5C5F8C-F57E-438E-A829-B9FB04FB39E0}" type="slidenum">
              <a:rPr lang="en-US" altLang="zh-CN" sz="1400"/>
              <a:pPr algn="r" eaLnBrk="1" hangingPunct="1"/>
              <a:t>22</a:t>
            </a:fld>
            <a:endParaRPr lang="en-US" altLang="zh-CN" sz="1400"/>
          </a:p>
        </p:txBody>
      </p:sp>
      <p:sp>
        <p:nvSpPr>
          <p:cNvPr id="24580" name="标题 1"/>
          <p:cNvSpPr>
            <a:spLocks noGrp="1"/>
          </p:cNvSpPr>
          <p:nvPr>
            <p:ph type="title" idx="4294967295"/>
          </p:nvPr>
        </p:nvSpPr>
        <p:spPr/>
        <p:txBody>
          <a:bodyPr/>
          <a:lstStyle/>
          <a:p>
            <a:pPr eaLnBrk="1" hangingPunct="1"/>
            <a:r>
              <a:rPr lang="zh-CN" altLang="en-US" smtClean="0">
                <a:ea typeface="隶书" panose="02010509060101010101" pitchFamily="49" charset="-122"/>
              </a:rPr>
              <a:t>其他</a:t>
            </a:r>
            <a:r>
              <a:rPr lang="en-US" altLang="zh-CN" smtClean="0">
                <a:ea typeface="隶书" panose="02010509060101010101" pitchFamily="49" charset="-122"/>
              </a:rPr>
              <a:t>……</a:t>
            </a:r>
            <a:endParaRPr lang="zh-CN" altLang="zh-CN" smtClean="0">
              <a:ea typeface="隶书" panose="02010509060101010101" pitchFamily="49" charset="-122"/>
            </a:endParaRPr>
          </a:p>
        </p:txBody>
      </p:sp>
      <p:sp>
        <p:nvSpPr>
          <p:cNvPr id="24581" name="内容占位符 2"/>
          <p:cNvSpPr>
            <a:spLocks noGrp="1"/>
          </p:cNvSpPr>
          <p:nvPr>
            <p:ph idx="4294967295"/>
          </p:nvPr>
        </p:nvSpPr>
        <p:spPr/>
        <p:txBody>
          <a:bodyPr/>
          <a:lstStyle/>
          <a:p>
            <a:pPr eaLnBrk="1" hangingPunct="1">
              <a:lnSpc>
                <a:spcPct val="80000"/>
              </a:lnSpc>
              <a:buFont typeface="Wingdings" panose="05000000000000000000" pitchFamily="2" charset="2"/>
              <a:buChar char="Ø"/>
            </a:pPr>
            <a:r>
              <a:rPr lang="zh-CN" altLang="en-US" sz="2800" smtClean="0">
                <a:solidFill>
                  <a:srgbClr val="FF0000"/>
                </a:solidFill>
                <a:latin typeface="隶书" panose="02010509060101010101" pitchFamily="49" charset="-122"/>
                <a:ea typeface="隶书" panose="02010509060101010101" pitchFamily="49" charset="-122"/>
              </a:rPr>
              <a:t>刺激性化合物</a:t>
            </a:r>
            <a:r>
              <a:rPr lang="zh-CN" altLang="en-US" sz="2800" smtClean="0">
                <a:latin typeface="隶书" panose="02010509060101010101" pitchFamily="49" charset="-122"/>
                <a:ea typeface="隶书" panose="02010509060101010101" pitchFamily="49" charset="-122"/>
              </a:rPr>
              <a:t>：烟草的烟雾中含有多种刺激性化合物，如氰化钾、甲醛等，它们严重</a:t>
            </a:r>
            <a:r>
              <a:rPr lang="zh-CN" altLang="en-US" sz="2800" smtClean="0">
                <a:solidFill>
                  <a:srgbClr val="FF0000"/>
                </a:solidFill>
                <a:latin typeface="隶书" panose="02010509060101010101" pitchFamily="49" charset="-122"/>
                <a:ea typeface="隶书" panose="02010509060101010101" pitchFamily="49" charset="-122"/>
              </a:rPr>
              <a:t>破坏支气管粘膜</a:t>
            </a:r>
            <a:r>
              <a:rPr lang="zh-CN" altLang="en-US" sz="2800" smtClean="0">
                <a:latin typeface="隶书" panose="02010509060101010101" pitchFamily="49" charset="-122"/>
                <a:ea typeface="隶书" panose="02010509060101010101" pitchFamily="49" charset="-122"/>
              </a:rPr>
              <a:t>，使肺和支气管发生感染。</a:t>
            </a:r>
          </a:p>
          <a:p>
            <a:pPr eaLnBrk="1" hangingPunct="1">
              <a:lnSpc>
                <a:spcPct val="80000"/>
              </a:lnSpc>
              <a:buFont typeface="Wingdings" panose="05000000000000000000" pitchFamily="2" charset="2"/>
              <a:buChar char="Ø"/>
            </a:pPr>
            <a:endParaRPr lang="zh-CN" altLang="en-US" sz="2800" smtClean="0">
              <a:solidFill>
                <a:srgbClr val="FF0000"/>
              </a:solidFill>
              <a:latin typeface="隶书" panose="02010509060101010101" pitchFamily="49" charset="-122"/>
              <a:ea typeface="隶书" panose="02010509060101010101" pitchFamily="49" charset="-122"/>
            </a:endParaRPr>
          </a:p>
          <a:p>
            <a:pPr eaLnBrk="1" hangingPunct="1">
              <a:lnSpc>
                <a:spcPct val="80000"/>
              </a:lnSpc>
              <a:buFont typeface="Wingdings" panose="05000000000000000000" pitchFamily="2" charset="2"/>
              <a:buChar char="Ø"/>
            </a:pPr>
            <a:r>
              <a:rPr lang="zh-CN" altLang="en-US" sz="2800" smtClean="0">
                <a:solidFill>
                  <a:srgbClr val="FF0000"/>
                </a:solidFill>
                <a:latin typeface="隶书" panose="02010509060101010101" pitchFamily="49" charset="-122"/>
                <a:ea typeface="隶书" panose="02010509060101010101" pitchFamily="49" charset="-122"/>
              </a:rPr>
              <a:t>有害金属</a:t>
            </a:r>
            <a:r>
              <a:rPr lang="zh-CN" altLang="en-US" sz="2800" smtClean="0">
                <a:latin typeface="隶书" panose="02010509060101010101" pitchFamily="49" charset="-122"/>
                <a:ea typeface="隶书" panose="02010509060101010101" pitchFamily="49" charset="-122"/>
              </a:rPr>
              <a:t>：烟草中含有砷、汞、镉、镍等有害金属。以镉为例，其危害为：蓄积体内，是强烈的</a:t>
            </a:r>
            <a:r>
              <a:rPr lang="zh-CN" altLang="en-US" sz="2800" smtClean="0">
                <a:solidFill>
                  <a:srgbClr val="FF0000"/>
                </a:solidFill>
                <a:latin typeface="隶书" panose="02010509060101010101" pitchFamily="49" charset="-122"/>
                <a:ea typeface="隶书" panose="02010509060101010101" pitchFamily="49" charset="-122"/>
              </a:rPr>
              <a:t>致癌物质</a:t>
            </a:r>
            <a:r>
              <a:rPr lang="zh-CN" altLang="en-US" sz="2800" smtClean="0">
                <a:latin typeface="隶书" panose="02010509060101010101" pitchFamily="49" charset="-122"/>
                <a:ea typeface="隶书" panose="02010509060101010101" pitchFamily="49" charset="-122"/>
              </a:rPr>
              <a:t>，引起肺气肿、哮喘、肺癌等。杀死精子，引起不育症。进入骨骼，引起骨骼脱钙、变形、变脆，极易发生骨折。</a:t>
            </a:r>
          </a:p>
          <a:p>
            <a:pPr eaLnBrk="1" hangingPunct="1"/>
            <a:endParaRPr lang="en-US" altLang="zh-CN"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011CF3BD-ED75-4C06-A6F4-5066E99FF2B0}" type="slidenum">
              <a:rPr lang="en-US" altLang="zh-CN"/>
              <a:pPr eaLnBrk="1" hangingPunct="1"/>
              <a:t>23</a:t>
            </a:fld>
            <a:endParaRPr lang="en-US" altLang="zh-CN"/>
          </a:p>
        </p:txBody>
      </p:sp>
      <p:sp>
        <p:nvSpPr>
          <p:cNvPr id="25603"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5E41B5E5-B28E-4580-9D8A-50DC618315FE}" type="slidenum">
              <a:rPr lang="en-US" altLang="zh-CN" sz="1400"/>
              <a:pPr algn="r" eaLnBrk="1" hangingPunct="1"/>
              <a:t>23</a:t>
            </a:fld>
            <a:endParaRPr lang="en-US" altLang="zh-CN" sz="1400"/>
          </a:p>
        </p:txBody>
      </p:sp>
      <p:sp>
        <p:nvSpPr>
          <p:cNvPr id="25604" name="Rectangle 5"/>
          <p:cNvSpPr>
            <a:spLocks noGrp="1" noRot="1" noChangeArrowheads="1"/>
          </p:cNvSpPr>
          <p:nvPr>
            <p:ph type="title"/>
          </p:nvPr>
        </p:nvSpPr>
        <p:spPr/>
        <p:txBody>
          <a:bodyPr/>
          <a:lstStyle/>
          <a:p>
            <a:r>
              <a:rPr lang="zh-CN" altLang="en-US" b="1" smtClean="0">
                <a:latin typeface="隶书" panose="02010509060101010101" pitchFamily="49" charset="-122"/>
                <a:ea typeface="隶书" panose="02010509060101010101" pitchFamily="49" charset="-122"/>
              </a:rPr>
              <a:t>二、吸烟的危害</a:t>
            </a:r>
          </a:p>
        </p:txBody>
      </p:sp>
      <p:sp>
        <p:nvSpPr>
          <p:cNvPr id="25605" name="Text Box 2"/>
          <p:cNvSpPr>
            <a:spLocks noChangeArrowheads="1"/>
          </p:cNvSpPr>
          <p:nvPr>
            <p:ph type="body" idx="1"/>
          </p:nvPr>
        </p:nvSpPr>
        <p:spPr>
          <a:noFill/>
        </p:spPr>
        <p:txBody>
          <a:bodyPr/>
          <a:lstStyle/>
          <a:p>
            <a:r>
              <a:rPr kumimoji="1" lang="zh-CN" altLang="en-US" b="1" smtClean="0">
                <a:ea typeface="隶书" panose="02010509060101010101" pitchFamily="49" charset="-122"/>
              </a:rPr>
              <a:t>当然图象</a:t>
            </a:r>
          </a:p>
          <a:p>
            <a:r>
              <a:rPr kumimoji="1" lang="zh-CN" altLang="en-US" b="1" smtClean="0">
                <a:solidFill>
                  <a:srgbClr val="FF0000"/>
                </a:solidFill>
                <a:ea typeface="隶书" panose="02010509060101010101" pitchFamily="49" charset="-122"/>
              </a:rPr>
              <a:t>长期吸烟会变成什么样？</a:t>
            </a:r>
          </a:p>
          <a:p>
            <a:endParaRPr kumimoji="1" lang="zh-CN" altLang="en-US" smtClean="0">
              <a:solidFill>
                <a:srgbClr val="FF0000"/>
              </a:solidFill>
            </a:endParaRPr>
          </a:p>
        </p:txBody>
      </p:sp>
      <p:pic>
        <p:nvPicPr>
          <p:cNvPr id="25606" name="Picture 3" descr="MCj0355945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2924175"/>
            <a:ext cx="208756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268413"/>
            <a:ext cx="5156200"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Rectangle 11"/>
          <p:cNvSpPr>
            <a:spLocks noChangeArrowheads="1"/>
          </p:cNvSpPr>
          <p:nvPr/>
        </p:nvSpPr>
        <p:spPr bwMode="auto">
          <a:xfrm>
            <a:off x="395288" y="4429125"/>
            <a:ext cx="8034337" cy="2068513"/>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GB" altLang="zh-CN" sz="2400">
                <a:solidFill>
                  <a:srgbClr val="FF0000"/>
                </a:solidFill>
                <a:latin typeface="隶书" panose="02010509060101010101" pitchFamily="49" charset="-122"/>
                <a:ea typeface="隶书" panose="02010509060101010101" pitchFamily="49" charset="-122"/>
              </a:rPr>
              <a:t>1.</a:t>
            </a:r>
            <a:r>
              <a:rPr lang="zh-CN" altLang="en-GB" sz="2400">
                <a:solidFill>
                  <a:srgbClr val="FF0000"/>
                </a:solidFill>
                <a:latin typeface="隶书" panose="02010509060101010101" pitchFamily="49" charset="-122"/>
                <a:ea typeface="隶书" panose="02010509060101010101" pitchFamily="49" charset="-122"/>
              </a:rPr>
              <a:t>肿瘤（</a:t>
            </a:r>
            <a:r>
              <a:rPr lang="en-GB" altLang="zh-CN" sz="2400">
                <a:solidFill>
                  <a:srgbClr val="FF0000"/>
                </a:solidFill>
                <a:latin typeface="隶书" panose="02010509060101010101" pitchFamily="49" charset="-122"/>
                <a:ea typeface="隶书" panose="02010509060101010101" pitchFamily="49" charset="-122"/>
              </a:rPr>
              <a:t>10</a:t>
            </a:r>
            <a:r>
              <a:rPr lang="zh-CN" altLang="en-GB" sz="2400">
                <a:solidFill>
                  <a:srgbClr val="FF0000"/>
                </a:solidFill>
                <a:latin typeface="隶书" panose="02010509060101010101" pitchFamily="49" charset="-122"/>
                <a:ea typeface="隶书" panose="02010509060101010101" pitchFamily="49" charset="-122"/>
              </a:rPr>
              <a:t>）</a:t>
            </a:r>
            <a:r>
              <a:rPr lang="zh-CN" altLang="en-GB" sz="2400">
                <a:latin typeface="隶书" panose="02010509060101010101" pitchFamily="49" charset="-122"/>
                <a:ea typeface="隶书" panose="02010509060101010101" pitchFamily="49" charset="-122"/>
              </a:rPr>
              <a:t>：肺癌、鼻腔癌变、鼻窦癌、口腔癌变、</a:t>
            </a:r>
          </a:p>
          <a:p>
            <a:pPr eaLnBrk="1" hangingPunct="1"/>
            <a:r>
              <a:rPr lang="zh-CN" altLang="en-GB" sz="2400">
                <a:latin typeface="隶书" panose="02010509060101010101" pitchFamily="49" charset="-122"/>
                <a:ea typeface="隶书" panose="02010509060101010101" pitchFamily="49" charset="-122"/>
              </a:rPr>
              <a:t>鼻咽癌、喉癌、食管癌、宫颈癌、胃癌、胰腺癌等。</a:t>
            </a:r>
          </a:p>
          <a:p>
            <a:pPr eaLnBrk="1" hangingPunct="1"/>
            <a:endParaRPr lang="zh-CN" altLang="en-US" sz="2000">
              <a:latin typeface="隶书" panose="02010509060101010101" pitchFamily="49" charset="-122"/>
              <a:ea typeface="隶书" panose="02010509060101010101" pitchFamily="49" charset="-122"/>
            </a:endParaRPr>
          </a:p>
        </p:txBody>
      </p:sp>
      <p:sp>
        <p:nvSpPr>
          <p:cNvPr id="9" name="Rectangle 11"/>
          <p:cNvSpPr>
            <a:spLocks noChangeArrowheads="1"/>
          </p:cNvSpPr>
          <p:nvPr/>
        </p:nvSpPr>
        <p:spPr bwMode="auto">
          <a:xfrm>
            <a:off x="0" y="4214813"/>
            <a:ext cx="8596313" cy="22923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GB" altLang="zh-CN" sz="2400">
                <a:solidFill>
                  <a:srgbClr val="FF0000"/>
                </a:solidFill>
                <a:latin typeface="隶书" panose="02010509060101010101" pitchFamily="49" charset="-122"/>
                <a:ea typeface="隶书" panose="02010509060101010101" pitchFamily="49" charset="-122"/>
              </a:rPr>
              <a:t>2.</a:t>
            </a:r>
            <a:r>
              <a:rPr lang="zh-CN" altLang="en-GB" sz="2400">
                <a:solidFill>
                  <a:srgbClr val="FF0000"/>
                </a:solidFill>
                <a:latin typeface="隶书" panose="02010509060101010101" pitchFamily="49" charset="-122"/>
                <a:ea typeface="隶书" panose="02010509060101010101" pitchFamily="49" charset="-122"/>
              </a:rPr>
              <a:t>其他病变（</a:t>
            </a:r>
            <a:r>
              <a:rPr lang="en-GB" altLang="zh-CN" sz="2400">
                <a:solidFill>
                  <a:srgbClr val="FF0000"/>
                </a:solidFill>
                <a:latin typeface="隶书" panose="02010509060101010101" pitchFamily="49" charset="-122"/>
                <a:ea typeface="隶书" panose="02010509060101010101" pitchFamily="49" charset="-122"/>
              </a:rPr>
              <a:t>15</a:t>
            </a:r>
            <a:r>
              <a:rPr lang="zh-CN" altLang="en-GB" sz="2400">
                <a:solidFill>
                  <a:srgbClr val="FF0000"/>
                </a:solidFill>
                <a:latin typeface="隶书" panose="02010509060101010101" pitchFamily="49" charset="-122"/>
                <a:ea typeface="隶书" panose="02010509060101010101" pitchFamily="49" charset="-122"/>
              </a:rPr>
              <a:t>）</a:t>
            </a:r>
            <a:r>
              <a:rPr lang="zh-CN" altLang="en-GB" sz="2400">
                <a:latin typeface="隶书" panose="02010509060101010101" pitchFamily="49" charset="-122"/>
                <a:ea typeface="隶书" panose="02010509060101010101" pitchFamily="49" charset="-122"/>
              </a:rPr>
              <a:t>：牛皮癣、白内障、皱纹、听力丧失、</a:t>
            </a:r>
            <a:endParaRPr lang="en-US" altLang="zh-CN" sz="2400">
              <a:latin typeface="隶书" panose="02010509060101010101" pitchFamily="49" charset="-122"/>
              <a:ea typeface="隶书" panose="02010509060101010101" pitchFamily="49" charset="-122"/>
            </a:endParaRPr>
          </a:p>
          <a:p>
            <a:pPr eaLnBrk="1" hangingPunct="1"/>
            <a:r>
              <a:rPr lang="zh-CN" altLang="en-GB" sz="2400">
                <a:latin typeface="隶书" panose="02010509060101010101" pitchFamily="49" charset="-122"/>
                <a:ea typeface="隶书" panose="02010509060101010101" pitchFamily="49" charset="-122"/>
              </a:rPr>
              <a:t>牙齿变色、龋齿、肺气肿、骨质疏松、冠心病、糖尿病、</a:t>
            </a:r>
            <a:endParaRPr lang="en-US" altLang="zh-CN" sz="2400">
              <a:latin typeface="隶书" panose="02010509060101010101" pitchFamily="49" charset="-122"/>
              <a:ea typeface="隶书" panose="02010509060101010101" pitchFamily="49" charset="-122"/>
            </a:endParaRPr>
          </a:p>
          <a:p>
            <a:pPr eaLnBrk="1" hangingPunct="1"/>
            <a:r>
              <a:rPr lang="zh-CN" altLang="en-GB" sz="2400">
                <a:latin typeface="隶书" panose="02010509060101010101" pitchFamily="49" charset="-122"/>
                <a:ea typeface="隶书" panose="02010509060101010101" pitchFamily="49" charset="-122"/>
              </a:rPr>
              <a:t>胃溃疡、血管炎、流产、精子形态异常、手指变色等。</a:t>
            </a:r>
            <a:endParaRPr lang="zh-CN" altLang="en-US" sz="2400">
              <a:latin typeface="隶书" panose="02010509060101010101" pitchFamily="49" charset="-122"/>
              <a:ea typeface="隶书" panose="02010509060101010101" pitchFamily="49" charset="-122"/>
            </a:endParaRPr>
          </a:p>
          <a:p>
            <a:pPr eaLnBrk="1" hangingPunct="1"/>
            <a:endParaRPr lang="zh-CN" altLang="en-US" sz="2000">
              <a:latin typeface="隶书" panose="02010509060101010101" pitchFamily="49" charset="-122"/>
              <a:ea typeface="隶书" panose="020105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090"/>
                                        </p:tgtEl>
                                        <p:attrNameLst>
                                          <p:attrName>style.visibility</p:attrName>
                                        </p:attrNameLst>
                                      </p:cBhvr>
                                      <p:to>
                                        <p:strVal val="visible"/>
                                      </p:to>
                                    </p:set>
                                    <p:anim calcmode="lin" valueType="num">
                                      <p:cBhvr additive="base">
                                        <p:cTn id="7" dur="500" fill="hold"/>
                                        <p:tgtEl>
                                          <p:spTgt spid="174090"/>
                                        </p:tgtEl>
                                        <p:attrNameLst>
                                          <p:attrName>ppt_x</p:attrName>
                                        </p:attrNameLst>
                                      </p:cBhvr>
                                      <p:tavLst>
                                        <p:tav tm="0">
                                          <p:val>
                                            <p:strVal val="#ppt_x"/>
                                          </p:val>
                                        </p:tav>
                                        <p:tav tm="100000">
                                          <p:val>
                                            <p:strVal val="#ppt_x"/>
                                          </p:val>
                                        </p:tav>
                                      </p:tavLst>
                                    </p:anim>
                                    <p:anim calcmode="lin" valueType="num">
                                      <p:cBhvr additive="base">
                                        <p:cTn id="8" dur="500" fill="hold"/>
                                        <p:tgtEl>
                                          <p:spTgt spid="1740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091"/>
                                        </p:tgtEl>
                                        <p:attrNameLst>
                                          <p:attrName>style.visibility</p:attrName>
                                        </p:attrNameLst>
                                      </p:cBhvr>
                                      <p:to>
                                        <p:strVal val="visible"/>
                                      </p:to>
                                    </p:set>
                                    <p:anim calcmode="lin" valueType="num">
                                      <p:cBhvr additive="base">
                                        <p:cTn id="13" dur="500" fill="hold"/>
                                        <p:tgtEl>
                                          <p:spTgt spid="174091"/>
                                        </p:tgtEl>
                                        <p:attrNameLst>
                                          <p:attrName>ppt_x</p:attrName>
                                        </p:attrNameLst>
                                      </p:cBhvr>
                                      <p:tavLst>
                                        <p:tav tm="0">
                                          <p:val>
                                            <p:strVal val="#ppt_x"/>
                                          </p:val>
                                        </p:tav>
                                        <p:tav tm="100000">
                                          <p:val>
                                            <p:strVal val="#ppt_x"/>
                                          </p:val>
                                        </p:tav>
                                      </p:tavLst>
                                    </p:anim>
                                    <p:anim calcmode="lin" valueType="num">
                                      <p:cBhvr additive="base">
                                        <p:cTn id="14" dur="500" fill="hold"/>
                                        <p:tgtEl>
                                          <p:spTgt spid="17409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8ED0380-93B9-4126-86E1-E46FF9D9A485}" type="slidenum">
              <a:rPr lang="en-US" altLang="zh-CN"/>
              <a:pPr eaLnBrk="1" hangingPunct="1"/>
              <a:t>24</a:t>
            </a:fld>
            <a:endParaRPr lang="en-US" altLang="zh-CN"/>
          </a:p>
        </p:txBody>
      </p:sp>
      <p:sp>
        <p:nvSpPr>
          <p:cNvPr id="26627" name="灯片编号占位符 5"/>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1043111A-5928-40C1-81AD-70DF46A7FD4C}" type="slidenum">
              <a:rPr lang="en-US" altLang="zh-CN" sz="1400"/>
              <a:pPr algn="r" eaLnBrk="1" hangingPunct="1"/>
              <a:t>24</a:t>
            </a:fld>
            <a:endParaRPr lang="en-US" altLang="zh-CN" sz="1400"/>
          </a:p>
        </p:txBody>
      </p:sp>
      <p:sp>
        <p:nvSpPr>
          <p:cNvPr id="26628" name="Rectangle 2"/>
          <p:cNvSpPr>
            <a:spLocks noGrp="1" noRot="1" noChangeArrowheads="1"/>
          </p:cNvSpPr>
          <p:nvPr>
            <p:ph type="title" idx="4294967295"/>
          </p:nvPr>
        </p:nvSpPr>
        <p:spPr/>
        <p:txBody>
          <a:bodyPr/>
          <a:lstStyle/>
          <a:p>
            <a:pPr eaLnBrk="1" hangingPunct="1"/>
            <a:r>
              <a:rPr lang="zh-CN" altLang="en-US" b="1" smtClean="0">
                <a:latin typeface="隶书" panose="02010509060101010101" pitchFamily="49" charset="-122"/>
                <a:ea typeface="隶书" panose="02010509060101010101" pitchFamily="49" charset="-122"/>
              </a:rPr>
              <a:t>吸烟的危害</a:t>
            </a:r>
          </a:p>
        </p:txBody>
      </p:sp>
      <p:sp>
        <p:nvSpPr>
          <p:cNvPr id="26629" name="Rectangle 3"/>
          <p:cNvSpPr>
            <a:spLocks noGrp="1" noRot="1" noChangeArrowheads="1"/>
          </p:cNvSpPr>
          <p:nvPr>
            <p:ph type="body" idx="4294967295"/>
          </p:nvPr>
        </p:nvSpPr>
        <p:spPr/>
        <p:txBody>
          <a:bodyPr/>
          <a:lstStyle/>
          <a:p>
            <a:pPr eaLnBrk="1" hangingPunct="1">
              <a:lnSpc>
                <a:spcPct val="80000"/>
              </a:lnSpc>
              <a:buFont typeface="Wingdings" panose="05000000000000000000" pitchFamily="2" charset="2"/>
              <a:buNone/>
            </a:pPr>
            <a:r>
              <a:rPr lang="zh-CN" altLang="en-US" sz="2400" smtClean="0"/>
              <a:t>视频</a:t>
            </a:r>
          </a:p>
          <a:p>
            <a:pPr eaLnBrk="1" hangingPunct="1">
              <a:lnSpc>
                <a:spcPct val="80000"/>
              </a:lnSpc>
            </a:pPr>
            <a:r>
              <a:rPr lang="zh-CN" altLang="en-US" sz="2400" smtClean="0">
                <a:hlinkClick r:id="rId2" action="ppaction://hlinkfile"/>
              </a:rPr>
              <a:t>肺气肿</a:t>
            </a:r>
            <a:endParaRPr lang="zh-CN" altLang="en-US" sz="2400" smtClean="0"/>
          </a:p>
          <a:p>
            <a:pPr eaLnBrk="1" hangingPunct="1">
              <a:lnSpc>
                <a:spcPct val="80000"/>
              </a:lnSpc>
            </a:pPr>
            <a:r>
              <a:rPr lang="zh-CN" altLang="en-US" sz="2400" smtClean="0">
                <a:hlinkClick r:id="rId3" action="ppaction://hlinkfile"/>
              </a:rPr>
              <a:t>焦油</a:t>
            </a:r>
            <a:endParaRPr lang="zh-CN" altLang="en-US" sz="2400" smtClean="0"/>
          </a:p>
          <a:p>
            <a:pPr eaLnBrk="1" hangingPunct="1">
              <a:lnSpc>
                <a:spcPct val="80000"/>
              </a:lnSpc>
            </a:pPr>
            <a:r>
              <a:rPr lang="zh-CN" altLang="en-US" sz="2400" smtClean="0">
                <a:hlinkClick r:id="rId4" action="ppaction://hlinkfile"/>
              </a:rPr>
              <a:t>坏疽</a:t>
            </a:r>
            <a:endParaRPr lang="zh-CN" altLang="en-US" sz="2400" smtClean="0"/>
          </a:p>
          <a:p>
            <a:pPr eaLnBrk="1" hangingPunct="1">
              <a:lnSpc>
                <a:spcPct val="80000"/>
              </a:lnSpc>
            </a:pPr>
            <a:r>
              <a:rPr lang="zh-CN" altLang="en-US" sz="2400" smtClean="0">
                <a:hlinkClick r:id="rId5" action="ppaction://hlinkfile"/>
              </a:rPr>
              <a:t>口腔癌</a:t>
            </a:r>
            <a:endParaRPr lang="zh-CN" altLang="en-US" sz="2400" smtClean="0"/>
          </a:p>
          <a:p>
            <a:pPr eaLnBrk="1" hangingPunct="1">
              <a:lnSpc>
                <a:spcPct val="80000"/>
              </a:lnSpc>
            </a:pPr>
            <a:r>
              <a:rPr lang="zh-CN" altLang="en-US" sz="2400" smtClean="0">
                <a:hlinkClick r:id="rId6" action="ppaction://hlinkfile"/>
              </a:rPr>
              <a:t>脑出血</a:t>
            </a:r>
            <a:endParaRPr lang="zh-CN" altLang="en-US" sz="2400" smtClean="0"/>
          </a:p>
          <a:p>
            <a:pPr eaLnBrk="1" hangingPunct="1">
              <a:lnSpc>
                <a:spcPct val="80000"/>
              </a:lnSpc>
            </a:pPr>
            <a:endParaRPr lang="en-US" altLang="zh-CN" sz="24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EEDDB87-E9C3-4704-B078-E2965CAE8AAF}" type="slidenum">
              <a:rPr lang="en-US" altLang="zh-CN"/>
              <a:pPr eaLnBrk="1" hangingPunct="1"/>
              <a:t>25</a:t>
            </a:fld>
            <a:endParaRPr lang="en-US" altLang="zh-CN"/>
          </a:p>
        </p:txBody>
      </p:sp>
      <p:sp>
        <p:nvSpPr>
          <p:cNvPr id="27651"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A0DCB991-6186-4C3F-BE99-ABB0CFA64892}" type="slidenum">
              <a:rPr lang="en-US" altLang="zh-CN" sz="1400"/>
              <a:pPr algn="r" eaLnBrk="1" hangingPunct="1"/>
              <a:t>25</a:t>
            </a:fld>
            <a:endParaRPr lang="en-US" altLang="zh-CN" sz="1400"/>
          </a:p>
        </p:txBody>
      </p:sp>
      <p:sp>
        <p:nvSpPr>
          <p:cNvPr id="27652" name="Rectangle 2"/>
          <p:cNvSpPr>
            <a:spLocks noGrp="1" noRot="1" noChangeArrowheads="1"/>
          </p:cNvSpPr>
          <p:nvPr>
            <p:ph type="title" idx="4294967295"/>
          </p:nvPr>
        </p:nvSpPr>
        <p:spPr/>
        <p:txBody>
          <a:bodyPr/>
          <a:lstStyle/>
          <a:p>
            <a:pPr eaLnBrk="1" hangingPunct="1"/>
            <a:r>
              <a:rPr lang="zh-CN" altLang="en-US" b="1" smtClean="0">
                <a:latin typeface="隶书" panose="02010509060101010101" pitchFamily="49" charset="-122"/>
                <a:ea typeface="隶书" panose="02010509060101010101" pitchFamily="49" charset="-122"/>
              </a:rPr>
              <a:t>二、吸烟的危害</a:t>
            </a:r>
          </a:p>
        </p:txBody>
      </p:sp>
      <p:sp>
        <p:nvSpPr>
          <p:cNvPr id="27653" name="Rectangle 3"/>
          <p:cNvSpPr>
            <a:spLocks noGrp="1" noRot="1" noChangeArrowheads="1"/>
          </p:cNvSpPr>
          <p:nvPr>
            <p:ph type="body" idx="4294967295"/>
          </p:nvPr>
        </p:nvSpPr>
        <p:spPr>
          <a:xfrm>
            <a:off x="301625" y="1752600"/>
            <a:ext cx="8556625" cy="4533900"/>
          </a:xfrm>
        </p:spPr>
        <p:txBody>
          <a:bodyPr/>
          <a:lstStyle/>
          <a:p>
            <a:pPr eaLnBrk="1" hangingPunct="1">
              <a:lnSpc>
                <a:spcPct val="80000"/>
              </a:lnSpc>
              <a:buFont typeface="Wingdings" panose="05000000000000000000" pitchFamily="2" charset="2"/>
              <a:buNone/>
            </a:pPr>
            <a:r>
              <a:rPr lang="zh-CN" altLang="en-US" sz="2000" b="1" smtClean="0">
                <a:latin typeface="隶书" panose="02010509060101010101" pitchFamily="49" charset="-122"/>
                <a:ea typeface="隶书" panose="02010509060101010101" pitchFamily="49" charset="-122"/>
              </a:rPr>
              <a:t>说一说 </a:t>
            </a:r>
            <a:r>
              <a:rPr lang="en-US" altLang="zh-CN" sz="2000" b="1" smtClean="0">
                <a:latin typeface="隶书" panose="02010509060101010101" pitchFamily="49" charset="-122"/>
                <a:ea typeface="隶书" panose="02010509060101010101" pitchFamily="49" charset="-122"/>
              </a:rPr>
              <a:t>?</a:t>
            </a:r>
          </a:p>
          <a:p>
            <a:pPr eaLnBrk="1" hangingPunct="1">
              <a:lnSpc>
                <a:spcPct val="80000"/>
              </a:lnSpc>
            </a:pPr>
            <a:r>
              <a:rPr lang="zh-CN" altLang="en-US" sz="2000" smtClean="0">
                <a:latin typeface="隶书" panose="02010509060101010101" pitchFamily="49" charset="-122"/>
                <a:ea typeface="隶书" panose="02010509060101010101" pitchFamily="49" charset="-122"/>
              </a:rPr>
              <a:t>吸烟者患多种疾病的危险性和不吸烟者相比，有不同程度的增加。</a:t>
            </a:r>
            <a:endParaRPr lang="en-US" altLang="zh-CN" sz="2000" smtClean="0">
              <a:solidFill>
                <a:srgbClr val="FF0000"/>
              </a:solidFill>
              <a:latin typeface="隶书" panose="02010509060101010101" pitchFamily="49" charset="-122"/>
              <a:ea typeface="隶书" panose="02010509060101010101" pitchFamily="49" charset="-122"/>
            </a:endParaRPr>
          </a:p>
          <a:p>
            <a:pPr eaLnBrk="1" hangingPunct="1">
              <a:lnSpc>
                <a:spcPct val="80000"/>
              </a:lnSpc>
            </a:pPr>
            <a:r>
              <a:rPr lang="zh-CN" altLang="en-US" sz="2000" smtClean="0">
                <a:solidFill>
                  <a:srgbClr val="FF0000"/>
                </a:solidFill>
                <a:latin typeface="隶书" panose="02010509060101010101" pitchFamily="49" charset="-122"/>
                <a:ea typeface="隶书" panose="02010509060101010101" pitchFamily="49" charset="-122"/>
              </a:rPr>
              <a:t>肺癌</a:t>
            </a:r>
            <a:r>
              <a:rPr lang="en-US" altLang="zh-CN" sz="2000" smtClean="0">
                <a:solidFill>
                  <a:srgbClr val="FF0000"/>
                </a:solidFill>
                <a:ea typeface="隶书" panose="02010509060101010101" pitchFamily="49" charset="-122"/>
              </a:rPr>
              <a:t>—</a:t>
            </a:r>
            <a:r>
              <a:rPr lang="en-US" altLang="zh-CN" sz="2000" smtClean="0">
                <a:latin typeface="隶书" panose="02010509060101010101" pitchFamily="49" charset="-122"/>
                <a:ea typeface="隶书" panose="02010509060101010101" pitchFamily="49" charset="-122"/>
              </a:rPr>
              <a:t>15-50</a:t>
            </a:r>
            <a:r>
              <a:rPr lang="zh-CN" altLang="en-US" sz="2000" smtClean="0">
                <a:latin typeface="隶书" panose="02010509060101010101" pitchFamily="49" charset="-122"/>
                <a:ea typeface="隶书" panose="02010509060101010101" pitchFamily="49" charset="-122"/>
              </a:rPr>
              <a:t>倍（每天吸烟量越高，危险性越大；开始吸烟的年龄越早，肺癌发生率与死亡率越高。）</a:t>
            </a:r>
          </a:p>
          <a:p>
            <a:pPr eaLnBrk="1" hangingPunct="1">
              <a:lnSpc>
                <a:spcPct val="80000"/>
              </a:lnSpc>
            </a:pPr>
            <a:r>
              <a:rPr lang="zh-CN" altLang="en-US" sz="2000" smtClean="0">
                <a:solidFill>
                  <a:srgbClr val="FF0000"/>
                </a:solidFill>
                <a:latin typeface="隶书" panose="02010509060101010101" pitchFamily="49" charset="-122"/>
                <a:ea typeface="隶书" panose="02010509060101010101" pitchFamily="49" charset="-122"/>
              </a:rPr>
              <a:t>慢性阻塞性肺部疾病</a:t>
            </a:r>
            <a:r>
              <a:rPr lang="en-US" altLang="zh-CN" sz="2000" smtClean="0">
                <a:ea typeface="隶书" panose="02010509060101010101" pitchFamily="49" charset="-122"/>
              </a:rPr>
              <a:t>—</a:t>
            </a:r>
            <a:r>
              <a:rPr lang="en-US" altLang="zh-CN" sz="2000" smtClean="0">
                <a:latin typeface="隶书" panose="02010509060101010101" pitchFamily="49" charset="-122"/>
                <a:ea typeface="隶书" panose="02010509060101010101" pitchFamily="49" charset="-122"/>
              </a:rPr>
              <a:t>4-8</a:t>
            </a:r>
            <a:r>
              <a:rPr lang="zh-CN" altLang="en-US" sz="2000" smtClean="0">
                <a:latin typeface="隶书" panose="02010509060101010101" pitchFamily="49" charset="-122"/>
                <a:ea typeface="隶书" panose="02010509060101010101" pitchFamily="49" charset="-122"/>
              </a:rPr>
              <a:t>倍</a:t>
            </a:r>
          </a:p>
          <a:p>
            <a:pPr eaLnBrk="1" hangingPunct="1">
              <a:lnSpc>
                <a:spcPct val="80000"/>
              </a:lnSpc>
            </a:pPr>
            <a:r>
              <a:rPr lang="zh-CN" altLang="en-US" sz="2000" smtClean="0">
                <a:solidFill>
                  <a:srgbClr val="FF0000"/>
                </a:solidFill>
                <a:latin typeface="隶书" panose="02010509060101010101" pitchFamily="49" charset="-122"/>
                <a:ea typeface="隶书" panose="02010509060101010101" pitchFamily="49" charset="-122"/>
              </a:rPr>
              <a:t>心脑血管疾病</a:t>
            </a:r>
            <a:r>
              <a:rPr lang="en-US" altLang="zh-CN" sz="2000" smtClean="0">
                <a:ea typeface="隶书" panose="02010509060101010101" pitchFamily="49" charset="-122"/>
              </a:rPr>
              <a:t>—</a:t>
            </a:r>
            <a:r>
              <a:rPr lang="en-US" altLang="zh-CN" sz="2000" smtClean="0">
                <a:latin typeface="隶书" panose="02010509060101010101" pitchFamily="49" charset="-122"/>
                <a:ea typeface="隶书" panose="02010509060101010101" pitchFamily="49" charset="-122"/>
              </a:rPr>
              <a:t>2-3.6</a:t>
            </a:r>
            <a:r>
              <a:rPr lang="zh-CN" altLang="en-US" sz="2000" smtClean="0">
                <a:latin typeface="隶书" panose="02010509060101010101" pitchFamily="49" charset="-122"/>
                <a:ea typeface="隶书" panose="02010509060101010101" pitchFamily="49" charset="-122"/>
              </a:rPr>
              <a:t>倍</a:t>
            </a:r>
          </a:p>
          <a:p>
            <a:pPr eaLnBrk="1" hangingPunct="1">
              <a:lnSpc>
                <a:spcPct val="80000"/>
              </a:lnSpc>
            </a:pPr>
            <a:r>
              <a:rPr lang="zh-CN" altLang="en-US" sz="2000" smtClean="0">
                <a:solidFill>
                  <a:srgbClr val="FF0000"/>
                </a:solidFill>
                <a:latin typeface="隶书" panose="02010509060101010101" pitchFamily="49" charset="-122"/>
                <a:ea typeface="隶书" panose="02010509060101010101" pitchFamily="49" charset="-122"/>
              </a:rPr>
              <a:t>消化道溃疡</a:t>
            </a:r>
            <a:r>
              <a:rPr lang="en-US" altLang="zh-CN" sz="2000" smtClean="0">
                <a:ea typeface="隶书" panose="02010509060101010101" pitchFamily="49" charset="-122"/>
              </a:rPr>
              <a:t>—</a:t>
            </a:r>
            <a:r>
              <a:rPr lang="en-US" altLang="zh-CN" sz="2000" smtClean="0">
                <a:latin typeface="隶书" panose="02010509060101010101" pitchFamily="49" charset="-122"/>
                <a:ea typeface="隶书" panose="02010509060101010101" pitchFamily="49" charset="-122"/>
              </a:rPr>
              <a:t>3-7</a:t>
            </a:r>
            <a:r>
              <a:rPr lang="zh-CN" altLang="en-US" sz="2000" smtClean="0">
                <a:latin typeface="隶书" panose="02010509060101010101" pitchFamily="49" charset="-122"/>
                <a:ea typeface="隶书" panose="02010509060101010101" pitchFamily="49" charset="-122"/>
              </a:rPr>
              <a:t>倍</a:t>
            </a:r>
          </a:p>
          <a:p>
            <a:pPr eaLnBrk="1" hangingPunct="1">
              <a:lnSpc>
                <a:spcPct val="80000"/>
              </a:lnSpc>
            </a:pPr>
            <a:r>
              <a:rPr lang="zh-CN" altLang="en-US" sz="2000" smtClean="0">
                <a:solidFill>
                  <a:srgbClr val="FF0000"/>
                </a:solidFill>
                <a:latin typeface="隶书" panose="02010509060101010101" pitchFamily="49" charset="-122"/>
                <a:ea typeface="隶书" panose="02010509060101010101" pitchFamily="49" charset="-122"/>
              </a:rPr>
              <a:t>胃炎</a:t>
            </a:r>
            <a:r>
              <a:rPr lang="en-US" altLang="zh-CN" sz="2000" smtClean="0">
                <a:ea typeface="隶书" panose="02010509060101010101" pitchFamily="49" charset="-122"/>
              </a:rPr>
              <a:t>—</a:t>
            </a:r>
            <a:r>
              <a:rPr lang="en-US" altLang="zh-CN" sz="2000" smtClean="0">
                <a:latin typeface="隶书" panose="02010509060101010101" pitchFamily="49" charset="-122"/>
                <a:ea typeface="隶书" panose="02010509060101010101" pitchFamily="49" charset="-122"/>
              </a:rPr>
              <a:t>2</a:t>
            </a:r>
            <a:r>
              <a:rPr lang="zh-CN" altLang="en-US" sz="2000" smtClean="0">
                <a:latin typeface="隶书" panose="02010509060101010101" pitchFamily="49" charset="-122"/>
                <a:ea typeface="隶书" panose="02010509060101010101" pitchFamily="49" charset="-122"/>
              </a:rPr>
              <a:t>倍</a:t>
            </a:r>
          </a:p>
          <a:p>
            <a:pPr eaLnBrk="1" hangingPunct="1">
              <a:lnSpc>
                <a:spcPct val="80000"/>
              </a:lnSpc>
            </a:pPr>
            <a:r>
              <a:rPr lang="zh-CN" altLang="en-US" sz="2000" smtClean="0">
                <a:solidFill>
                  <a:srgbClr val="FF0000"/>
                </a:solidFill>
                <a:latin typeface="隶书" panose="02010509060101010101" pitchFamily="49" charset="-122"/>
                <a:ea typeface="隶书" panose="02010509060101010101" pitchFamily="49" charset="-122"/>
              </a:rPr>
              <a:t>胃癌</a:t>
            </a:r>
            <a:r>
              <a:rPr lang="en-US" altLang="zh-CN" sz="2000" smtClean="0">
                <a:ea typeface="隶书" panose="02010509060101010101" pitchFamily="49" charset="-122"/>
              </a:rPr>
              <a:t>—</a:t>
            </a:r>
            <a:r>
              <a:rPr lang="en-US" altLang="zh-CN" sz="2000" smtClean="0">
                <a:latin typeface="隶书" panose="02010509060101010101" pitchFamily="49" charset="-122"/>
                <a:ea typeface="隶书" panose="02010509060101010101" pitchFamily="49" charset="-122"/>
              </a:rPr>
              <a:t>3-4</a:t>
            </a:r>
            <a:r>
              <a:rPr lang="zh-CN" altLang="en-US" sz="2000" smtClean="0">
                <a:latin typeface="隶书" panose="02010509060101010101" pitchFamily="49" charset="-122"/>
                <a:ea typeface="隶书" panose="02010509060101010101" pitchFamily="49" charset="-122"/>
              </a:rPr>
              <a:t>倍</a:t>
            </a:r>
          </a:p>
          <a:p>
            <a:pPr eaLnBrk="1" hangingPunct="1">
              <a:lnSpc>
                <a:spcPct val="80000"/>
              </a:lnSpc>
            </a:pPr>
            <a:r>
              <a:rPr lang="zh-CN" altLang="en-US" sz="2000" smtClean="0">
                <a:solidFill>
                  <a:srgbClr val="FF0000"/>
                </a:solidFill>
                <a:latin typeface="隶书" panose="02010509060101010101" pitchFamily="49" charset="-122"/>
                <a:ea typeface="隶书" panose="02010509060101010101" pitchFamily="49" charset="-122"/>
              </a:rPr>
              <a:t>胰腺癌</a:t>
            </a:r>
            <a:r>
              <a:rPr lang="en-US" altLang="zh-CN" sz="2000" smtClean="0">
                <a:ea typeface="隶书" panose="02010509060101010101" pitchFamily="49" charset="-122"/>
              </a:rPr>
              <a:t>—</a:t>
            </a:r>
            <a:r>
              <a:rPr lang="en-US" altLang="zh-CN" sz="2000" smtClean="0">
                <a:latin typeface="隶书" panose="02010509060101010101" pitchFamily="49" charset="-122"/>
                <a:ea typeface="隶书" panose="02010509060101010101" pitchFamily="49" charset="-122"/>
              </a:rPr>
              <a:t>6-7</a:t>
            </a:r>
            <a:r>
              <a:rPr lang="zh-CN" altLang="en-US" sz="2000" smtClean="0">
                <a:latin typeface="隶书" panose="02010509060101010101" pitchFamily="49" charset="-122"/>
                <a:ea typeface="隶书" panose="02010509060101010101" pitchFamily="49" charset="-122"/>
              </a:rPr>
              <a:t>倍</a:t>
            </a:r>
          </a:p>
          <a:p>
            <a:pPr eaLnBrk="1" hangingPunct="1">
              <a:lnSpc>
                <a:spcPct val="80000"/>
              </a:lnSpc>
            </a:pPr>
            <a:r>
              <a:rPr lang="zh-CN" altLang="en-US" sz="2000" smtClean="0">
                <a:solidFill>
                  <a:srgbClr val="FF0000"/>
                </a:solidFill>
                <a:latin typeface="隶书" panose="02010509060101010101" pitchFamily="49" charset="-122"/>
                <a:ea typeface="隶书" panose="02010509060101010101" pitchFamily="49" charset="-122"/>
              </a:rPr>
              <a:t>食管癌</a:t>
            </a:r>
            <a:r>
              <a:rPr lang="en-US" altLang="zh-CN" sz="2000" smtClean="0">
                <a:ea typeface="隶书" panose="02010509060101010101" pitchFamily="49" charset="-122"/>
              </a:rPr>
              <a:t>—</a:t>
            </a:r>
            <a:r>
              <a:rPr lang="en-US" altLang="zh-CN" sz="2000" smtClean="0">
                <a:latin typeface="隶书" panose="02010509060101010101" pitchFamily="49" charset="-122"/>
                <a:ea typeface="隶书" panose="02010509060101010101" pitchFamily="49" charset="-122"/>
              </a:rPr>
              <a:t>3-4</a:t>
            </a:r>
            <a:r>
              <a:rPr lang="zh-CN" altLang="en-US" sz="2000" smtClean="0">
                <a:latin typeface="隶书" panose="02010509060101010101" pitchFamily="49" charset="-122"/>
                <a:ea typeface="隶书" panose="02010509060101010101" pitchFamily="49" charset="-122"/>
              </a:rPr>
              <a:t>倍、</a:t>
            </a:r>
          </a:p>
          <a:p>
            <a:pPr eaLnBrk="1" hangingPunct="1">
              <a:lnSpc>
                <a:spcPct val="80000"/>
              </a:lnSpc>
            </a:pPr>
            <a:r>
              <a:rPr lang="zh-CN" altLang="en-US" sz="2000" smtClean="0">
                <a:latin typeface="隶书" panose="02010509060101010101" pitchFamily="49" charset="-122"/>
                <a:ea typeface="隶书" panose="02010509060101010101" pitchFamily="49" charset="-122"/>
              </a:rPr>
              <a:t>吸烟者的</a:t>
            </a:r>
            <a:r>
              <a:rPr lang="zh-CN" altLang="en-US" sz="2000" smtClean="0">
                <a:solidFill>
                  <a:srgbClr val="FF0000"/>
                </a:solidFill>
                <a:latin typeface="隶书" panose="02010509060101010101" pitchFamily="49" charset="-122"/>
                <a:ea typeface="隶书" panose="02010509060101010101" pitchFamily="49" charset="-122"/>
              </a:rPr>
              <a:t>智力效能</a:t>
            </a:r>
            <a:r>
              <a:rPr lang="en-US" altLang="zh-CN" sz="2000" smtClean="0">
                <a:ea typeface="隶书" panose="02010509060101010101" pitchFamily="49" charset="-122"/>
              </a:rPr>
              <a:t>—</a:t>
            </a:r>
            <a:r>
              <a:rPr lang="zh-CN" altLang="en-US" sz="2000" smtClean="0">
                <a:latin typeface="隶书" panose="02010509060101010101" pitchFamily="49" charset="-122"/>
                <a:ea typeface="隶书" panose="02010509060101010101" pitchFamily="49" charset="-122"/>
              </a:rPr>
              <a:t>比不吸烟者减低</a:t>
            </a:r>
            <a:r>
              <a:rPr lang="en-US" altLang="zh-CN" sz="2000" smtClean="0">
                <a:latin typeface="隶书" panose="02010509060101010101" pitchFamily="49" charset="-122"/>
                <a:ea typeface="隶书" panose="02010509060101010101" pitchFamily="49" charset="-122"/>
              </a:rPr>
              <a:t>10.6%</a:t>
            </a:r>
          </a:p>
          <a:p>
            <a:pPr eaLnBrk="1" hangingPunct="1">
              <a:lnSpc>
                <a:spcPct val="80000"/>
              </a:lnSpc>
            </a:pPr>
            <a:r>
              <a:rPr lang="zh-CN" altLang="en-US" sz="2000" smtClean="0">
                <a:solidFill>
                  <a:srgbClr val="FF0000"/>
                </a:solidFill>
                <a:latin typeface="隶书" panose="02010509060101010101" pitchFamily="49" charset="-122"/>
                <a:ea typeface="隶书" panose="02010509060101010101" pitchFamily="49" charset="-122"/>
              </a:rPr>
              <a:t>不孕症</a:t>
            </a:r>
            <a:r>
              <a:rPr lang="en-US" altLang="zh-CN" sz="2000" smtClean="0">
                <a:ea typeface="隶书" panose="02010509060101010101" pitchFamily="49" charset="-122"/>
              </a:rPr>
              <a:t>—</a:t>
            </a:r>
            <a:r>
              <a:rPr lang="zh-CN" altLang="en-US" sz="2000" smtClean="0">
                <a:latin typeface="隶书" panose="02010509060101010101" pitchFamily="49" charset="-122"/>
                <a:ea typeface="隶书" panose="02010509060101010101" pitchFamily="49" charset="-122"/>
              </a:rPr>
              <a:t>女性吸烟的危险性比不吸烟者高</a:t>
            </a:r>
            <a:r>
              <a:rPr lang="en-US" altLang="zh-CN" sz="2000" smtClean="0">
                <a:latin typeface="隶书" panose="02010509060101010101" pitchFamily="49" charset="-122"/>
                <a:ea typeface="隶书" panose="02010509060101010101" pitchFamily="49" charset="-122"/>
              </a:rPr>
              <a:t>2.7</a:t>
            </a:r>
            <a:r>
              <a:rPr lang="zh-CN" altLang="en-US" sz="2000" smtClean="0">
                <a:latin typeface="隶书" panose="02010509060101010101" pitchFamily="49" charset="-122"/>
                <a:ea typeface="隶书" panose="02010509060101010101" pitchFamily="49" charset="-122"/>
              </a:rPr>
              <a:t>倍，双方都吸烟的夫妻比不吸烟者高</a:t>
            </a:r>
            <a:r>
              <a:rPr lang="en-US" altLang="zh-CN" sz="2000" smtClean="0">
                <a:latin typeface="隶书" panose="02010509060101010101" pitchFamily="49" charset="-122"/>
                <a:ea typeface="隶书" panose="02010509060101010101" pitchFamily="49" charset="-122"/>
              </a:rPr>
              <a:t>5.3</a:t>
            </a:r>
            <a:r>
              <a:rPr lang="zh-CN" altLang="en-US" sz="2000" smtClean="0">
                <a:latin typeface="隶书" panose="02010509060101010101" pitchFamily="49" charset="-122"/>
                <a:ea typeface="隶书" panose="02010509060101010101" pitchFamily="49" charset="-122"/>
              </a:rPr>
              <a:t>倍。</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76F5BDB-FFC5-43B5-89E5-195E6CB1B77E}" type="slidenum">
              <a:rPr lang="en-US" altLang="zh-CN"/>
              <a:pPr eaLnBrk="1" hangingPunct="1"/>
              <a:t>26</a:t>
            </a:fld>
            <a:endParaRPr lang="en-US" altLang="zh-CN"/>
          </a:p>
        </p:txBody>
      </p:sp>
      <p:sp>
        <p:nvSpPr>
          <p:cNvPr id="28675"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1269B78-90C0-4090-9140-6E908A832FA3}" type="slidenum">
              <a:rPr lang="en-US" altLang="zh-CN" sz="1400"/>
              <a:pPr algn="r" eaLnBrk="1" hangingPunct="1"/>
              <a:t>26</a:t>
            </a:fld>
            <a:endParaRPr lang="en-US" altLang="zh-CN" sz="1400"/>
          </a:p>
        </p:txBody>
      </p:sp>
      <p:sp>
        <p:nvSpPr>
          <p:cNvPr id="28676" name="Rectangle 2"/>
          <p:cNvSpPr>
            <a:spLocks noGrp="1" noRot="1" noChangeArrowheads="1"/>
          </p:cNvSpPr>
          <p:nvPr>
            <p:ph type="title" idx="4294967295"/>
          </p:nvPr>
        </p:nvSpPr>
        <p:spPr/>
        <p:txBody>
          <a:bodyPr/>
          <a:lstStyle/>
          <a:p>
            <a:pPr eaLnBrk="1" hangingPunct="1"/>
            <a:r>
              <a:rPr lang="zh-CN" altLang="en-US" b="1" smtClean="0">
                <a:latin typeface="隶书" panose="02010509060101010101" pitchFamily="49" charset="-122"/>
                <a:ea typeface="隶书" panose="02010509060101010101" pitchFamily="49" charset="-122"/>
              </a:rPr>
              <a:t>二、吸烟的危害</a:t>
            </a:r>
          </a:p>
        </p:txBody>
      </p:sp>
      <p:sp>
        <p:nvSpPr>
          <p:cNvPr id="28677" name="Rectangle 3"/>
          <p:cNvSpPr>
            <a:spLocks noGrp="1" noRot="1" noChangeArrowheads="1"/>
          </p:cNvSpPr>
          <p:nvPr>
            <p:ph type="body" idx="4294967295"/>
          </p:nvPr>
        </p:nvSpPr>
        <p:spPr/>
        <p:txBody>
          <a:bodyPr/>
          <a:lstStyle/>
          <a:p>
            <a:pPr eaLnBrk="1" hangingPunct="1">
              <a:lnSpc>
                <a:spcPct val="90000"/>
              </a:lnSpc>
            </a:pPr>
            <a:r>
              <a:rPr lang="zh-CN" altLang="en-US" sz="2400" smtClean="0">
                <a:solidFill>
                  <a:srgbClr val="FF0000"/>
                </a:solidFill>
                <a:latin typeface="隶书" panose="02010509060101010101" pitchFamily="49" charset="-122"/>
                <a:ea typeface="隶书" panose="02010509060101010101" pitchFamily="49" charset="-122"/>
              </a:rPr>
              <a:t>对胎儿的影响</a:t>
            </a:r>
            <a:r>
              <a:rPr lang="en-US" altLang="zh-CN" sz="2400" smtClean="0">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孕妇无论是</a:t>
            </a:r>
            <a:r>
              <a:rPr lang="zh-CN" altLang="en-US" sz="2400" smtClean="0">
                <a:solidFill>
                  <a:srgbClr val="FF0000"/>
                </a:solidFill>
                <a:latin typeface="隶书" panose="02010509060101010101" pitchFamily="49" charset="-122"/>
                <a:ea typeface="隶书" panose="02010509060101010101" pitchFamily="49" charset="-122"/>
              </a:rPr>
              <a:t>主动吸烟还是被动吸烟</a:t>
            </a:r>
            <a:r>
              <a:rPr lang="zh-CN" altLang="en-US" sz="2400" smtClean="0">
                <a:latin typeface="隶书" panose="02010509060101010101" pitchFamily="49" charset="-122"/>
                <a:ea typeface="隶书" panose="02010509060101010101" pitchFamily="49" charset="-122"/>
              </a:rPr>
              <a:t>，都会对胎儿造成影响。孕妇吸烟可增加胎儿先天性畸形的发生率，而且易发生流产、早产和死胎，胎儿生长发育迟缓，低体重儿，胎儿听力障碍。</a:t>
            </a:r>
          </a:p>
          <a:p>
            <a:pPr eaLnBrk="1" hangingPunct="1">
              <a:lnSpc>
                <a:spcPct val="90000"/>
              </a:lnSpc>
            </a:pPr>
            <a:r>
              <a:rPr lang="zh-CN" altLang="en-US" sz="2400" smtClean="0">
                <a:latin typeface="隶书" panose="02010509060101010101" pitchFamily="49" charset="-122"/>
                <a:ea typeface="隶书" panose="02010509060101010101" pitchFamily="49" charset="-122"/>
              </a:rPr>
              <a:t>女性怀孕期间吸烟会损害她们女儿成年后的</a:t>
            </a:r>
            <a:r>
              <a:rPr lang="zh-CN" altLang="en-US" sz="2400" smtClean="0">
                <a:solidFill>
                  <a:srgbClr val="FF0000"/>
                </a:solidFill>
                <a:latin typeface="隶书" panose="02010509060101010101" pitchFamily="49" charset="-122"/>
                <a:ea typeface="隶书" panose="02010509060101010101" pitchFamily="49" charset="-122"/>
              </a:rPr>
              <a:t>生育能力</a:t>
            </a:r>
            <a:r>
              <a:rPr lang="zh-CN" altLang="en-US" sz="2400" smtClean="0">
                <a:latin typeface="隶书" panose="02010509060101010101" pitchFamily="49" charset="-122"/>
                <a:ea typeface="隶书" panose="02010509060101010101" pitchFamily="49" charset="-122"/>
              </a:rPr>
              <a:t>。</a:t>
            </a:r>
          </a:p>
          <a:p>
            <a:pPr eaLnBrk="1" hangingPunct="1">
              <a:lnSpc>
                <a:spcPct val="90000"/>
              </a:lnSpc>
            </a:pPr>
            <a:r>
              <a:rPr lang="zh-CN" altLang="en-US" sz="2400" smtClean="0">
                <a:latin typeface="隶书" panose="02010509060101010101" pitchFamily="49" charset="-122"/>
                <a:ea typeface="隶书" panose="02010509060101010101" pitchFamily="49" charset="-122"/>
              </a:rPr>
              <a:t>女性绝经</a:t>
            </a:r>
            <a:r>
              <a:rPr lang="en-US" altLang="zh-CN" sz="2400" smtClean="0">
                <a:ea typeface="隶书" panose="02010509060101010101" pitchFamily="49" charset="-122"/>
              </a:rPr>
              <a:t>—</a:t>
            </a:r>
            <a:r>
              <a:rPr lang="zh-CN" altLang="en-US" sz="2400" smtClean="0">
                <a:solidFill>
                  <a:srgbClr val="FF0000"/>
                </a:solidFill>
                <a:latin typeface="隶书" panose="02010509060101010101" pitchFamily="49" charset="-122"/>
                <a:ea typeface="隶书" panose="02010509060101010101" pitchFamily="49" charset="-122"/>
              </a:rPr>
              <a:t>提前约 </a:t>
            </a:r>
            <a:r>
              <a:rPr lang="en-US" altLang="zh-CN" sz="2400" smtClean="0">
                <a:solidFill>
                  <a:srgbClr val="FF0000"/>
                </a:solidFill>
                <a:latin typeface="隶书" panose="02010509060101010101" pitchFamily="49" charset="-122"/>
                <a:ea typeface="隶书" panose="02010509060101010101" pitchFamily="49" charset="-122"/>
              </a:rPr>
              <a:t>1-3 </a:t>
            </a:r>
            <a:r>
              <a:rPr lang="zh-CN" altLang="en-US" sz="2400" smtClean="0">
                <a:solidFill>
                  <a:srgbClr val="FF0000"/>
                </a:solidFill>
                <a:latin typeface="隶书" panose="02010509060101010101" pitchFamily="49" charset="-122"/>
                <a:ea typeface="隶书" panose="02010509060101010101" pitchFamily="49" charset="-122"/>
              </a:rPr>
              <a:t>年</a:t>
            </a:r>
            <a:r>
              <a:rPr lang="zh-CN" altLang="en-US" sz="2400" smtClean="0">
                <a:latin typeface="隶书" panose="02010509060101010101" pitchFamily="49" charset="-122"/>
                <a:ea typeface="隶书" panose="02010509060101010101" pitchFamily="49" charset="-122"/>
              </a:rPr>
              <a:t>，并促进衰老；</a:t>
            </a:r>
          </a:p>
          <a:p>
            <a:pPr eaLnBrk="1" hangingPunct="1">
              <a:lnSpc>
                <a:spcPct val="90000"/>
              </a:lnSpc>
            </a:pPr>
            <a:r>
              <a:rPr lang="zh-CN" altLang="en-US" sz="2400" smtClean="0">
                <a:latin typeface="隶书" panose="02010509060101010101" pitchFamily="49" charset="-122"/>
                <a:ea typeface="隶书" panose="02010509060101010101" pitchFamily="49" charset="-122"/>
              </a:rPr>
              <a:t>女性骨质疏松</a:t>
            </a:r>
            <a:r>
              <a:rPr lang="en-US" altLang="zh-CN" sz="2400" smtClean="0">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因骨质疏松引起股骨颈骨折，</a:t>
            </a:r>
            <a:r>
              <a:rPr lang="zh-CN" altLang="en-US" sz="2400" smtClean="0">
                <a:solidFill>
                  <a:srgbClr val="FF0000"/>
                </a:solidFill>
                <a:latin typeface="隶书" panose="02010509060101010101" pitchFamily="49" charset="-122"/>
                <a:ea typeface="隶书" panose="02010509060101010101" pitchFamily="49" charset="-122"/>
              </a:rPr>
              <a:t>女性为男性的</a:t>
            </a:r>
            <a:r>
              <a:rPr lang="en-US" altLang="zh-CN" sz="2400" smtClean="0">
                <a:solidFill>
                  <a:srgbClr val="FF0000"/>
                </a:solidFill>
                <a:latin typeface="隶书" panose="02010509060101010101" pitchFamily="49" charset="-122"/>
                <a:ea typeface="隶书" panose="02010509060101010101" pitchFamily="49" charset="-122"/>
              </a:rPr>
              <a:t>6</a:t>
            </a:r>
            <a:r>
              <a:rPr lang="en-US" altLang="zh-CN" sz="2400" smtClean="0">
                <a:solidFill>
                  <a:srgbClr val="FF0000"/>
                </a:solidFill>
                <a:ea typeface="隶书" panose="02010509060101010101" pitchFamily="49" charset="-122"/>
              </a:rPr>
              <a:t>—</a:t>
            </a:r>
            <a:r>
              <a:rPr lang="en-US" altLang="zh-CN" sz="2400" smtClean="0">
                <a:solidFill>
                  <a:srgbClr val="FF0000"/>
                </a:solidFill>
                <a:latin typeface="隶书" panose="02010509060101010101" pitchFamily="49" charset="-122"/>
                <a:ea typeface="隶书" panose="02010509060101010101" pitchFamily="49" charset="-122"/>
              </a:rPr>
              <a:t>8</a:t>
            </a:r>
            <a:r>
              <a:rPr lang="zh-CN" altLang="en-US" sz="2400" smtClean="0">
                <a:solidFill>
                  <a:srgbClr val="FF0000"/>
                </a:solidFill>
                <a:latin typeface="隶书" panose="02010509060101010101" pitchFamily="49" charset="-122"/>
                <a:ea typeface="隶书" panose="02010509060101010101" pitchFamily="49" charset="-122"/>
              </a:rPr>
              <a:t>倍</a:t>
            </a:r>
            <a:r>
              <a:rPr lang="zh-CN" altLang="en-US" sz="2400" smtClean="0">
                <a:latin typeface="隶书" panose="02010509060101010101" pitchFamily="49" charset="-122"/>
                <a:ea typeface="隶书" panose="02010509060101010101" pitchFamily="49" charset="-122"/>
              </a:rPr>
              <a:t>；</a:t>
            </a:r>
          </a:p>
          <a:p>
            <a:pPr eaLnBrk="1" hangingPunct="1">
              <a:lnSpc>
                <a:spcPct val="90000"/>
              </a:lnSpc>
            </a:pPr>
            <a:r>
              <a:rPr lang="zh-CN" altLang="en-US" sz="2400" smtClean="0">
                <a:solidFill>
                  <a:srgbClr val="FF0000"/>
                </a:solidFill>
                <a:latin typeface="隶书" panose="02010509060101010101" pitchFamily="49" charset="-122"/>
                <a:ea typeface="隶书" panose="02010509060101010101" pitchFamily="49" charset="-122"/>
              </a:rPr>
              <a:t>女性宫颈癌</a:t>
            </a:r>
            <a:r>
              <a:rPr lang="en-US" altLang="zh-CN" sz="2400" smtClean="0">
                <a:solidFill>
                  <a:srgbClr val="FF0000"/>
                </a:solidFill>
                <a:ea typeface="隶书" panose="02010509060101010101" pitchFamily="49" charset="-122"/>
              </a:rPr>
              <a:t>—</a:t>
            </a:r>
            <a:r>
              <a:rPr lang="zh-CN" altLang="en-US" sz="2400" smtClean="0">
                <a:solidFill>
                  <a:srgbClr val="FF0000"/>
                </a:solidFill>
                <a:latin typeface="隶书" panose="02010509060101010101" pitchFamily="49" charset="-122"/>
                <a:ea typeface="隶书" panose="02010509060101010101" pitchFamily="49" charset="-122"/>
              </a:rPr>
              <a:t>女性吸烟者比不吸烟者高</a:t>
            </a:r>
            <a:r>
              <a:rPr lang="en-US" altLang="zh-CN" sz="2400" smtClean="0">
                <a:solidFill>
                  <a:srgbClr val="FF0000"/>
                </a:solidFill>
                <a:latin typeface="隶书" panose="02010509060101010101" pitchFamily="49" charset="-122"/>
                <a:ea typeface="隶书" panose="02010509060101010101" pitchFamily="49" charset="-122"/>
              </a:rPr>
              <a:t>4.4</a:t>
            </a:r>
            <a:r>
              <a:rPr lang="zh-CN" altLang="en-US" sz="2400" smtClean="0">
                <a:solidFill>
                  <a:srgbClr val="FF0000"/>
                </a:solidFill>
                <a:latin typeface="隶书" panose="02010509060101010101" pitchFamily="49" charset="-122"/>
                <a:ea typeface="隶书" panose="02010509060101010101" pitchFamily="49" charset="-122"/>
              </a:rPr>
              <a:t>倍</a:t>
            </a:r>
            <a:r>
              <a:rPr lang="zh-CN" altLang="en-US" sz="2400" smtClean="0">
                <a:latin typeface="隶书" panose="02010509060101010101" pitchFamily="49" charset="-122"/>
                <a:ea typeface="隶书" panose="02010509060101010101" pitchFamily="49" charset="-122"/>
              </a:rPr>
              <a:t>，被动吸烟者高</a:t>
            </a:r>
            <a:r>
              <a:rPr lang="en-US" altLang="zh-CN" sz="2400" smtClean="0">
                <a:latin typeface="隶书" panose="02010509060101010101" pitchFamily="49" charset="-122"/>
                <a:ea typeface="隶书" panose="02010509060101010101" pitchFamily="49" charset="-122"/>
              </a:rPr>
              <a:t>2.5</a:t>
            </a:r>
            <a:r>
              <a:rPr lang="zh-CN" altLang="en-US" sz="2400" smtClean="0">
                <a:latin typeface="隶书" panose="02010509060101010101" pitchFamily="49" charset="-122"/>
                <a:ea typeface="隶书" panose="02010509060101010101" pitchFamily="49" charset="-122"/>
              </a:rPr>
              <a:t>倍；</a:t>
            </a:r>
          </a:p>
          <a:p>
            <a:pPr eaLnBrk="1" hangingPunct="1">
              <a:lnSpc>
                <a:spcPct val="90000"/>
              </a:lnSpc>
            </a:pPr>
            <a:r>
              <a:rPr lang="zh-CN" altLang="en-US" sz="2400" smtClean="0">
                <a:solidFill>
                  <a:srgbClr val="FF0000"/>
                </a:solidFill>
                <a:latin typeface="隶书" panose="02010509060101010101" pitchFamily="49" charset="-122"/>
                <a:ea typeface="隶书" panose="02010509060101010101" pitchFamily="49" charset="-122"/>
              </a:rPr>
              <a:t>女性卵巢癌</a:t>
            </a:r>
            <a:r>
              <a:rPr lang="en-US" altLang="zh-CN" sz="2400" smtClean="0">
                <a:solidFill>
                  <a:srgbClr val="FF0000"/>
                </a:solidFill>
                <a:ea typeface="隶书" panose="02010509060101010101" pitchFamily="49" charset="-122"/>
              </a:rPr>
              <a:t>—</a:t>
            </a:r>
            <a:r>
              <a:rPr lang="en-US" altLang="zh-CN" sz="2400" smtClean="0">
                <a:solidFill>
                  <a:srgbClr val="FF0000"/>
                </a:solidFill>
                <a:latin typeface="隶书" panose="02010509060101010101" pitchFamily="49" charset="-122"/>
                <a:ea typeface="隶书" panose="02010509060101010101" pitchFamily="49" charset="-122"/>
              </a:rPr>
              <a:t>2.8</a:t>
            </a:r>
            <a:r>
              <a:rPr lang="zh-CN" altLang="en-US" sz="2400" smtClean="0">
                <a:solidFill>
                  <a:srgbClr val="FF0000"/>
                </a:solidFill>
                <a:latin typeface="隶书" panose="02010509060101010101" pitchFamily="49" charset="-122"/>
                <a:ea typeface="隶书" panose="02010509060101010101" pitchFamily="49" charset="-122"/>
              </a:rPr>
              <a:t>倍</a:t>
            </a:r>
          </a:p>
          <a:p>
            <a:pPr eaLnBrk="1" hangingPunct="1">
              <a:lnSpc>
                <a:spcPct val="90000"/>
              </a:lnSpc>
            </a:pPr>
            <a:endParaRPr lang="en-US" altLang="zh-CN" sz="2400" smtClean="0">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5631A08-98C8-40DE-BE85-146148CC52A4}" type="slidenum">
              <a:rPr lang="en-US" altLang="zh-CN"/>
              <a:pPr eaLnBrk="1" hangingPunct="1"/>
              <a:t>27</a:t>
            </a:fld>
            <a:endParaRPr lang="en-US" altLang="zh-CN"/>
          </a:p>
        </p:txBody>
      </p:sp>
      <p:sp>
        <p:nvSpPr>
          <p:cNvPr id="29699" name="灯片编号占位符 5"/>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50780E6-9B17-4453-A8A1-BBCCEC09E8C2}" type="slidenum">
              <a:rPr lang="en-US" altLang="zh-CN" sz="1400"/>
              <a:pPr algn="r" eaLnBrk="1" hangingPunct="1"/>
              <a:t>27</a:t>
            </a:fld>
            <a:endParaRPr lang="en-US" altLang="zh-CN" sz="1400"/>
          </a:p>
        </p:txBody>
      </p:sp>
      <p:sp>
        <p:nvSpPr>
          <p:cNvPr id="29700" name="Rectangle 2"/>
          <p:cNvSpPr>
            <a:spLocks noGrp="1" noRot="1" noChangeArrowheads="1"/>
          </p:cNvSpPr>
          <p:nvPr>
            <p:ph type="title" idx="4294967295"/>
          </p:nvPr>
        </p:nvSpPr>
        <p:spPr/>
        <p:txBody>
          <a:bodyPr/>
          <a:lstStyle/>
          <a:p>
            <a:pPr eaLnBrk="1" hangingPunct="1"/>
            <a:r>
              <a:rPr lang="zh-CN" altLang="en-US" sz="4500" b="1" smtClean="0">
                <a:ea typeface="隶书" panose="02010509060101010101" pitchFamily="49" charset="-122"/>
              </a:rPr>
              <a:t>这些黄斑来自</a:t>
            </a:r>
            <a:r>
              <a:rPr lang="en-US" altLang="zh-CN" sz="4500" b="1" smtClean="0">
                <a:latin typeface="Verdana" panose="020B0604030504040204" pitchFamily="34" charset="0"/>
                <a:ea typeface="隶书" panose="02010509060101010101" pitchFamily="49" charset="-122"/>
              </a:rPr>
              <a:t>…</a:t>
            </a:r>
            <a:r>
              <a:rPr lang="zh-CN" altLang="en-US" sz="4500" b="1" smtClean="0">
                <a:ea typeface="隶书" panose="02010509060101010101" pitchFamily="49" charset="-122"/>
              </a:rPr>
              <a:t>？</a:t>
            </a:r>
          </a:p>
        </p:txBody>
      </p:sp>
      <p:sp>
        <p:nvSpPr>
          <p:cNvPr id="906243" name="Rectangle 3"/>
          <p:cNvSpPr>
            <a:spLocks noGrp="1" noRot="1" noChangeArrowheads="1"/>
          </p:cNvSpPr>
          <p:nvPr>
            <p:ph type="body" idx="4294967295"/>
          </p:nvPr>
        </p:nvSpPr>
        <p:spPr>
          <a:xfrm>
            <a:off x="5580063" y="1989138"/>
            <a:ext cx="2449512" cy="4267200"/>
          </a:xfrm>
        </p:spPr>
        <p:txBody>
          <a:bodyPr/>
          <a:lstStyle/>
          <a:p>
            <a:pPr eaLnBrk="1" hangingPunct="1">
              <a:lnSpc>
                <a:spcPct val="125000"/>
              </a:lnSpc>
            </a:pPr>
            <a:r>
              <a:rPr lang="en-US" altLang="zh-CN" sz="2900" b="1" smtClean="0"/>
              <a:t>Tar from 2 Cigarettes</a:t>
            </a:r>
            <a:r>
              <a:rPr lang="en-US" altLang="zh-CN" sz="3000" b="1" smtClean="0"/>
              <a:t> </a:t>
            </a:r>
          </a:p>
          <a:p>
            <a:pPr eaLnBrk="1" hangingPunct="1">
              <a:lnSpc>
                <a:spcPct val="125000"/>
              </a:lnSpc>
            </a:pPr>
            <a:r>
              <a:rPr lang="en-US" altLang="zh-CN" sz="3000" b="1" smtClean="0"/>
              <a:t>Mouth</a:t>
            </a:r>
            <a:r>
              <a:rPr lang="zh-CN" altLang="en-US" sz="3000" b="1" smtClean="0"/>
              <a:t>？</a:t>
            </a:r>
          </a:p>
          <a:p>
            <a:pPr eaLnBrk="1" hangingPunct="1">
              <a:lnSpc>
                <a:spcPct val="125000"/>
              </a:lnSpc>
            </a:pPr>
            <a:r>
              <a:rPr lang="en-US" altLang="zh-CN" sz="3000" b="1" smtClean="0"/>
              <a:t>Throat</a:t>
            </a:r>
            <a:r>
              <a:rPr lang="zh-CN" altLang="en-US" sz="3000" b="1" smtClean="0"/>
              <a:t>？</a:t>
            </a:r>
          </a:p>
          <a:p>
            <a:pPr eaLnBrk="1" hangingPunct="1">
              <a:lnSpc>
                <a:spcPct val="125000"/>
              </a:lnSpc>
            </a:pPr>
            <a:r>
              <a:rPr lang="en-US" altLang="zh-CN" sz="3000" b="1" smtClean="0"/>
              <a:t>Lungs </a:t>
            </a:r>
            <a:r>
              <a:rPr lang="zh-CN" altLang="en-US" sz="3000" b="1" smtClean="0"/>
              <a:t>？</a:t>
            </a:r>
          </a:p>
          <a:p>
            <a:pPr eaLnBrk="1" hangingPunct="1">
              <a:lnSpc>
                <a:spcPct val="125000"/>
              </a:lnSpc>
            </a:pPr>
            <a:endParaRPr lang="zh-CN" altLang="en-US" sz="2900" b="1" smtClean="0"/>
          </a:p>
          <a:p>
            <a:pPr eaLnBrk="1" hangingPunct="1">
              <a:lnSpc>
                <a:spcPct val="125000"/>
              </a:lnSpc>
            </a:pPr>
            <a:endParaRPr lang="en-US" altLang="zh-CN" sz="2900" b="1" smtClean="0"/>
          </a:p>
        </p:txBody>
      </p:sp>
      <p:pic>
        <p:nvPicPr>
          <p:cNvPr id="297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28775"/>
            <a:ext cx="4592638"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5"/>
          <p:cNvSpPr>
            <a:spLocks noChangeArrowheads="1"/>
          </p:cNvSpPr>
          <p:nvPr/>
        </p:nvSpPr>
        <p:spPr bwMode="auto">
          <a:xfrm>
            <a:off x="5435600" y="1773238"/>
            <a:ext cx="2808288" cy="4105275"/>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6243">
                                            <p:txEl>
                                              <p:pRg st="0" end="0"/>
                                            </p:txEl>
                                          </p:spTgt>
                                        </p:tgtEl>
                                        <p:attrNameLst>
                                          <p:attrName>style.visibility</p:attrName>
                                        </p:attrNameLst>
                                      </p:cBhvr>
                                      <p:to>
                                        <p:strVal val="visible"/>
                                      </p:to>
                                    </p:set>
                                    <p:anim calcmode="lin" valueType="num">
                                      <p:cBhvr additive="base">
                                        <p:cTn id="7" dur="500" fill="hold"/>
                                        <p:tgtEl>
                                          <p:spTgt spid="906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6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06243">
                                            <p:txEl>
                                              <p:pRg st="1" end="1"/>
                                            </p:txEl>
                                          </p:spTgt>
                                        </p:tgtEl>
                                        <p:attrNameLst>
                                          <p:attrName>style.visibility</p:attrName>
                                        </p:attrNameLst>
                                      </p:cBhvr>
                                      <p:to>
                                        <p:strVal val="visible"/>
                                      </p:to>
                                    </p:set>
                                    <p:anim calcmode="lin" valueType="num">
                                      <p:cBhvr additive="base">
                                        <p:cTn id="13" dur="500" fill="hold"/>
                                        <p:tgtEl>
                                          <p:spTgt spid="906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6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06243">
                                            <p:txEl>
                                              <p:pRg st="2" end="2"/>
                                            </p:txEl>
                                          </p:spTgt>
                                        </p:tgtEl>
                                        <p:attrNameLst>
                                          <p:attrName>style.visibility</p:attrName>
                                        </p:attrNameLst>
                                      </p:cBhvr>
                                      <p:to>
                                        <p:strVal val="visible"/>
                                      </p:to>
                                    </p:set>
                                    <p:anim calcmode="lin" valueType="num">
                                      <p:cBhvr additive="base">
                                        <p:cTn id="19" dur="500" fill="hold"/>
                                        <p:tgtEl>
                                          <p:spTgt spid="906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06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06243">
                                            <p:txEl>
                                              <p:pRg st="3" end="3"/>
                                            </p:txEl>
                                          </p:spTgt>
                                        </p:tgtEl>
                                        <p:attrNameLst>
                                          <p:attrName>style.visibility</p:attrName>
                                        </p:attrNameLst>
                                      </p:cBhvr>
                                      <p:to>
                                        <p:strVal val="visible"/>
                                      </p:to>
                                    </p:set>
                                    <p:anim calcmode="lin" valueType="num">
                                      <p:cBhvr additive="base">
                                        <p:cTn id="25" dur="500" fill="hold"/>
                                        <p:tgtEl>
                                          <p:spTgt spid="906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06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12105B2-D4BD-4A85-B4A8-63586122935E}" type="slidenum">
              <a:rPr lang="en-US" altLang="zh-CN"/>
              <a:pPr eaLnBrk="1" hangingPunct="1"/>
              <a:t>28</a:t>
            </a:fld>
            <a:endParaRPr lang="en-US" altLang="zh-CN"/>
          </a:p>
        </p:txBody>
      </p:sp>
      <p:sp>
        <p:nvSpPr>
          <p:cNvPr id="30723" name="灯片编号占位符 4"/>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2B4B7CFD-FDE3-451B-8B8C-7104A011D39F}" type="slidenum">
              <a:rPr lang="en-US" altLang="zh-CN" sz="1400"/>
              <a:pPr algn="r" eaLnBrk="1" hangingPunct="1"/>
              <a:t>28</a:t>
            </a:fld>
            <a:endParaRPr lang="en-US" altLang="zh-CN" sz="1400"/>
          </a:p>
        </p:txBody>
      </p:sp>
      <p:sp>
        <p:nvSpPr>
          <p:cNvPr id="30724" name="Rectangle 2"/>
          <p:cNvSpPr>
            <a:spLocks noGrp="1" noRot="1" noChangeArrowheads="1"/>
          </p:cNvSpPr>
          <p:nvPr>
            <p:ph idx="4294967295"/>
          </p:nvPr>
        </p:nvSpPr>
        <p:spPr>
          <a:xfrm>
            <a:off x="301625" y="381000"/>
            <a:ext cx="8540750" cy="5641975"/>
          </a:xfrm>
        </p:spPr>
        <p:txBody>
          <a:bodyPr/>
          <a:lstStyle/>
          <a:p>
            <a:pPr algn="ctr" eaLnBrk="1" hangingPunct="1">
              <a:spcBef>
                <a:spcPct val="0"/>
              </a:spcBef>
              <a:buFont typeface="Wingdings" panose="05000000000000000000" pitchFamily="2" charset="2"/>
              <a:buNone/>
            </a:pPr>
            <a:endParaRPr lang="en-US" altLang="zh-CN" smtClean="0">
              <a:solidFill>
                <a:schemeClr val="tx2"/>
              </a:solidFill>
            </a:endParaRPr>
          </a:p>
          <a:p>
            <a:pPr eaLnBrk="1" hangingPunct="1"/>
            <a:endParaRPr lang="en-US" altLang="zh-CN" smtClean="0"/>
          </a:p>
        </p:txBody>
      </p:sp>
      <p:pic>
        <p:nvPicPr>
          <p:cNvPr id="30725" name="Picture 3"/>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95288" y="1196975"/>
            <a:ext cx="4016375"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AutoShape 4"/>
          <p:cNvSpPr>
            <a:spLocks noChangeArrowheads="1"/>
          </p:cNvSpPr>
          <p:nvPr/>
        </p:nvSpPr>
        <p:spPr bwMode="auto">
          <a:xfrm>
            <a:off x="0" y="0"/>
            <a:ext cx="2771775" cy="1900238"/>
          </a:xfrm>
          <a:prstGeom prst="irregularSeal2">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a:solidFill>
                  <a:srgbClr val="FF3300"/>
                </a:solidFill>
                <a:ea typeface="隶书" panose="02010509060101010101" pitchFamily="49" charset="-122"/>
              </a:rPr>
              <a:t>烟草营销广告</a:t>
            </a:r>
          </a:p>
          <a:p>
            <a:pPr algn="ctr" eaLnBrk="1" hangingPunct="1"/>
            <a:r>
              <a:rPr lang="zh-CN" altLang="en-US" sz="2000">
                <a:solidFill>
                  <a:srgbClr val="FF3300"/>
                </a:solidFill>
                <a:ea typeface="隶书" panose="02010509060101010101" pitchFamily="49" charset="-122"/>
              </a:rPr>
              <a:t>带来了什么？</a:t>
            </a:r>
          </a:p>
        </p:txBody>
      </p:sp>
      <p:pic>
        <p:nvPicPr>
          <p:cNvPr id="177159" name="Picture 4" descr="I:\四幅画\BLOND ENGL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475" y="1196975"/>
            <a:ext cx="389413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AutoShape 4"/>
          <p:cNvSpPr>
            <a:spLocks noChangeArrowheads="1"/>
          </p:cNvSpPr>
          <p:nvPr/>
        </p:nvSpPr>
        <p:spPr bwMode="auto">
          <a:xfrm>
            <a:off x="7164388" y="188913"/>
            <a:ext cx="1979612" cy="1900237"/>
          </a:xfrm>
          <a:prstGeom prst="irregularSeal2">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a:solidFill>
                  <a:srgbClr val="FF3300"/>
                </a:solidFill>
                <a:ea typeface="隶书" panose="02010509060101010101" pitchFamily="49" charset="-122"/>
              </a:rPr>
              <a:t>反烟草营销</a:t>
            </a:r>
          </a:p>
          <a:p>
            <a:pPr algn="ctr" eaLnBrk="1" hangingPunct="1"/>
            <a:r>
              <a:rPr lang="zh-CN" altLang="en-US" sz="2000">
                <a:solidFill>
                  <a:srgbClr val="FF3300"/>
                </a:solidFill>
                <a:ea typeface="隶书" panose="02010509060101010101" pitchFamily="49" charset="-122"/>
              </a:rPr>
              <a:t>告诉你事实！</a:t>
            </a:r>
          </a:p>
        </p:txBody>
      </p:sp>
      <p:pic>
        <p:nvPicPr>
          <p:cNvPr id="177161" name="Picture 3" descr="I:\四幅画\AFRO ENGLI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538" y="1196975"/>
            <a:ext cx="380841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7159"/>
                                        </p:tgtEl>
                                        <p:attrNameLst>
                                          <p:attrName>style.visibility</p:attrName>
                                        </p:attrNameLst>
                                      </p:cBhvr>
                                      <p:to>
                                        <p:strVal val="visible"/>
                                      </p:to>
                                    </p:set>
                                    <p:anim calcmode="lin" valueType="num">
                                      <p:cBhvr additive="base">
                                        <p:cTn id="7" dur="500" fill="hold"/>
                                        <p:tgtEl>
                                          <p:spTgt spid="177159"/>
                                        </p:tgtEl>
                                        <p:attrNameLst>
                                          <p:attrName>ppt_x</p:attrName>
                                        </p:attrNameLst>
                                      </p:cBhvr>
                                      <p:tavLst>
                                        <p:tav tm="0">
                                          <p:val>
                                            <p:strVal val="#ppt_x"/>
                                          </p:val>
                                        </p:tav>
                                        <p:tav tm="100000">
                                          <p:val>
                                            <p:strVal val="#ppt_x"/>
                                          </p:val>
                                        </p:tav>
                                      </p:tavLst>
                                    </p:anim>
                                    <p:anim calcmode="lin" valueType="num">
                                      <p:cBhvr additive="base">
                                        <p:cTn id="8" dur="500" fill="hold"/>
                                        <p:tgtEl>
                                          <p:spTgt spid="1771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7161"/>
                                        </p:tgtEl>
                                        <p:attrNameLst>
                                          <p:attrName>style.visibility</p:attrName>
                                        </p:attrNameLst>
                                      </p:cBhvr>
                                      <p:to>
                                        <p:strVal val="visible"/>
                                      </p:to>
                                    </p:set>
                                    <p:anim calcmode="lin" valueType="num">
                                      <p:cBhvr additive="base">
                                        <p:cTn id="13" dur="500" fill="hold"/>
                                        <p:tgtEl>
                                          <p:spTgt spid="177161"/>
                                        </p:tgtEl>
                                        <p:attrNameLst>
                                          <p:attrName>ppt_x</p:attrName>
                                        </p:attrNameLst>
                                      </p:cBhvr>
                                      <p:tavLst>
                                        <p:tav tm="0">
                                          <p:val>
                                            <p:strVal val="#ppt_x"/>
                                          </p:val>
                                        </p:tav>
                                        <p:tav tm="100000">
                                          <p:val>
                                            <p:strVal val="#ppt_x"/>
                                          </p:val>
                                        </p:tav>
                                      </p:tavLst>
                                    </p:anim>
                                    <p:anim calcmode="lin" valueType="num">
                                      <p:cBhvr additive="base">
                                        <p:cTn id="14" dur="500" fill="hold"/>
                                        <p:tgtEl>
                                          <p:spTgt spid="177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ADC62C0-1876-4570-8E7A-7F2A865F8D4D}" type="slidenum">
              <a:rPr lang="en-US" altLang="zh-CN"/>
              <a:pPr eaLnBrk="1" hangingPunct="1"/>
              <a:t>29</a:t>
            </a:fld>
            <a:endParaRPr lang="en-US" altLang="zh-CN"/>
          </a:p>
        </p:txBody>
      </p:sp>
      <p:sp>
        <p:nvSpPr>
          <p:cNvPr id="31747" name="灯片编号占位符 5"/>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129B8CD9-4BD0-4C2B-86F3-64577820918B}" type="slidenum">
              <a:rPr lang="en-US" altLang="zh-CN" sz="1400"/>
              <a:pPr algn="r" eaLnBrk="1" hangingPunct="1"/>
              <a:t>29</a:t>
            </a:fld>
            <a:endParaRPr lang="en-US" altLang="zh-CN" sz="1400"/>
          </a:p>
        </p:txBody>
      </p:sp>
      <p:sp>
        <p:nvSpPr>
          <p:cNvPr id="31748" name="Rectangle 2"/>
          <p:cNvSpPr>
            <a:spLocks noGrp="1" noRot="1" noChangeArrowheads="1"/>
          </p:cNvSpPr>
          <p:nvPr>
            <p:ph type="title" idx="4294967295"/>
          </p:nvPr>
        </p:nvSpPr>
        <p:spPr/>
        <p:txBody>
          <a:bodyPr/>
          <a:lstStyle/>
          <a:p>
            <a:pPr eaLnBrk="1" hangingPunct="1"/>
            <a:r>
              <a:rPr lang="zh-CN" altLang="en-US" smtClean="0">
                <a:ea typeface="隶书" panose="02010509060101010101" pitchFamily="49" charset="-122"/>
              </a:rPr>
              <a:t>如何看待媒体明星吸烟的镜头？</a:t>
            </a:r>
          </a:p>
        </p:txBody>
      </p:sp>
      <p:pic>
        <p:nvPicPr>
          <p:cNvPr id="3174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213100"/>
            <a:ext cx="38163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068638"/>
            <a:ext cx="4211637"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7269" name="Picture 5" descr="12 副本"/>
          <p:cNvPicPr>
            <a:picLocks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2484438" y="1268413"/>
            <a:ext cx="4371975" cy="467995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07269"/>
                                        </p:tgtEl>
                                        <p:attrNameLst>
                                          <p:attrName>style.visibility</p:attrName>
                                        </p:attrNameLst>
                                      </p:cBhvr>
                                      <p:to>
                                        <p:strVal val="visible"/>
                                      </p:to>
                                    </p:set>
                                    <p:anim calcmode="lin" valueType="num">
                                      <p:cBhvr>
                                        <p:cTn id="7" dur="500" fill="hold"/>
                                        <p:tgtEl>
                                          <p:spTgt spid="907269"/>
                                        </p:tgtEl>
                                        <p:attrNameLst>
                                          <p:attrName>ppt_w</p:attrName>
                                        </p:attrNameLst>
                                      </p:cBhvr>
                                      <p:tavLst>
                                        <p:tav tm="0">
                                          <p:val>
                                            <p:fltVal val="0"/>
                                          </p:val>
                                        </p:tav>
                                        <p:tav tm="100000">
                                          <p:val>
                                            <p:strVal val="#ppt_w"/>
                                          </p:val>
                                        </p:tav>
                                      </p:tavLst>
                                    </p:anim>
                                    <p:anim calcmode="lin" valueType="num">
                                      <p:cBhvr>
                                        <p:cTn id="8" dur="500" fill="hold"/>
                                        <p:tgtEl>
                                          <p:spTgt spid="907269"/>
                                        </p:tgtEl>
                                        <p:attrNameLst>
                                          <p:attrName>ppt_h</p:attrName>
                                        </p:attrNameLst>
                                      </p:cBhvr>
                                      <p:tavLst>
                                        <p:tav tm="0">
                                          <p:val>
                                            <p:fltVal val="0"/>
                                          </p:val>
                                        </p:tav>
                                        <p:tav tm="100000">
                                          <p:val>
                                            <p:strVal val="#ppt_h"/>
                                          </p:val>
                                        </p:tav>
                                      </p:tavLst>
                                    </p:anim>
                                    <p:animEffect transition="in" filter="fade">
                                      <p:cBhvr>
                                        <p:cTn id="9" dur="500"/>
                                        <p:tgtEl>
                                          <p:spTgt spid="90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F8896F4-2BB3-4C6C-ABE5-760C14309A99}" type="slidenum">
              <a:rPr lang="en-US" altLang="zh-CN"/>
              <a:pPr eaLnBrk="1" hangingPunct="1"/>
              <a:t>3</a:t>
            </a:fld>
            <a:endParaRPr lang="en-US" altLang="zh-CN"/>
          </a:p>
        </p:txBody>
      </p:sp>
      <p:sp>
        <p:nvSpPr>
          <p:cNvPr id="8195"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D8BBDD76-04BB-4B49-8FB5-47FCDB4BA8BF}" type="slidenum">
              <a:rPr lang="en-US" altLang="zh-CN" sz="1400"/>
              <a:pPr algn="r" eaLnBrk="1" hangingPunct="1"/>
              <a:t>3</a:t>
            </a:fld>
            <a:endParaRPr lang="en-US" altLang="zh-CN" sz="1400"/>
          </a:p>
        </p:txBody>
      </p:sp>
      <p:sp>
        <p:nvSpPr>
          <p:cNvPr id="8196" name="Rectangle 2"/>
          <p:cNvSpPr>
            <a:spLocks noGrp="1" noChangeArrowheads="1"/>
          </p:cNvSpPr>
          <p:nvPr>
            <p:ph type="title" idx="4294967295"/>
          </p:nvPr>
        </p:nvSpPr>
        <p:spPr>
          <a:xfrm>
            <a:off x="500063" y="714375"/>
            <a:ext cx="8229600" cy="1143000"/>
          </a:xfrm>
        </p:spPr>
        <p:txBody>
          <a:bodyPr/>
          <a:lstStyle/>
          <a:p>
            <a:pPr eaLnBrk="1" hangingPunct="1"/>
            <a:r>
              <a:rPr lang="zh-CN" altLang="en-US" smtClean="0">
                <a:latin typeface="隶书" panose="02010509060101010101" pitchFamily="49" charset="-122"/>
                <a:ea typeface="隶书" panose="02010509060101010101" pitchFamily="49" charset="-122"/>
              </a:rPr>
              <a:t>主要内容</a:t>
            </a:r>
          </a:p>
        </p:txBody>
      </p:sp>
      <p:sp>
        <p:nvSpPr>
          <p:cNvPr id="9221" name="Rectangle 3"/>
          <p:cNvSpPr>
            <a:spLocks noGrp="1" noChangeArrowheads="1"/>
          </p:cNvSpPr>
          <p:nvPr>
            <p:ph type="body" idx="4294967295"/>
          </p:nvPr>
        </p:nvSpPr>
        <p:spPr>
          <a:xfrm>
            <a:off x="214313" y="1928813"/>
            <a:ext cx="8501062" cy="4214812"/>
          </a:xfrm>
        </p:spPr>
        <p:txBody>
          <a:bodyPr/>
          <a:lstStyle/>
          <a:p>
            <a:pPr eaLnBrk="1" hangingPunct="1"/>
            <a:r>
              <a:rPr lang="zh-CN" altLang="en-US" smtClean="0">
                <a:latin typeface="隶书" panose="02010509060101010101" pitchFamily="49" charset="-122"/>
                <a:ea typeface="隶书" panose="02010509060101010101" pitchFamily="49" charset="-122"/>
              </a:rPr>
              <a:t>为什么倡导医务工作者参与控烟教育</a:t>
            </a:r>
            <a:endParaRPr lang="en-US" altLang="zh-CN" smtClean="0">
              <a:latin typeface="隶书" panose="02010509060101010101" pitchFamily="49" charset="-122"/>
              <a:ea typeface="隶书" panose="02010509060101010101" pitchFamily="49" charset="-122"/>
            </a:endParaRPr>
          </a:p>
          <a:p>
            <a:pPr eaLnBrk="1" hangingPunct="1"/>
            <a:endParaRPr lang="zh-CN" altLang="en-US" smtClean="0">
              <a:latin typeface="隶书" panose="02010509060101010101" pitchFamily="49" charset="-122"/>
              <a:ea typeface="隶书" panose="02010509060101010101" pitchFamily="49" charset="-122"/>
            </a:endParaRPr>
          </a:p>
          <a:p>
            <a:pPr eaLnBrk="1" hangingPunct="1"/>
            <a:r>
              <a:rPr lang="zh-CN" altLang="en-US" smtClean="0">
                <a:latin typeface="隶书" panose="02010509060101010101" pitchFamily="49" charset="-122"/>
                <a:ea typeface="隶书" panose="02010509060101010101" pitchFamily="49" charset="-122"/>
              </a:rPr>
              <a:t>医疗机构与医生在控烟工作中能做什么</a:t>
            </a:r>
            <a:endParaRPr lang="en-US" altLang="zh-CN" smtClean="0">
              <a:latin typeface="隶书" panose="02010509060101010101" pitchFamily="49" charset="-122"/>
              <a:ea typeface="隶书" panose="02010509060101010101" pitchFamily="49" charset="-122"/>
            </a:endParaRPr>
          </a:p>
          <a:p>
            <a:pPr eaLnBrk="1" hangingPunct="1"/>
            <a:endParaRPr lang="zh-CN" altLang="en-US" smtClean="0">
              <a:latin typeface="隶书" panose="02010509060101010101" pitchFamily="49" charset="-122"/>
              <a:ea typeface="隶书" panose="02010509060101010101" pitchFamily="49" charset="-122"/>
            </a:endParaRPr>
          </a:p>
          <a:p>
            <a:pPr eaLnBrk="1" hangingPunct="1"/>
            <a:r>
              <a:rPr lang="zh-CN" altLang="en-US" smtClean="0">
                <a:latin typeface="隶书" panose="02010509060101010101" pitchFamily="49" charset="-122"/>
                <a:ea typeface="隶书" panose="02010509060101010101" pitchFamily="49" charset="-122"/>
              </a:rPr>
              <a:t>如何开展有效的</a:t>
            </a:r>
            <a:r>
              <a:rPr lang="zh-CN" altLang="en-GB" smtClean="0">
                <a:latin typeface="隶书" panose="02010509060101010101" pitchFamily="49" charset="-122"/>
                <a:ea typeface="隶书" panose="02010509060101010101" pitchFamily="49" charset="-122"/>
              </a:rPr>
              <a:t>控烟教育与健康促进倡导</a:t>
            </a:r>
            <a:endParaRPr lang="zh-CN" altLang="en-US" smtClean="0">
              <a:latin typeface="隶书" panose="02010509060101010101" pitchFamily="49" charset="-122"/>
              <a:ea typeface="隶书" panose="02010509060101010101" pitchFamily="49" charset="-122"/>
            </a:endParaRPr>
          </a:p>
          <a:p>
            <a:pPr eaLnBrk="1" hangingPunct="1"/>
            <a:endParaRPr lang="zh-CN" altLang="en-US" smtClean="0">
              <a:latin typeface="隶书" panose="02010509060101010101" pitchFamily="49" charset="-122"/>
              <a:ea typeface="隶书" panose="02010509060101010101" pitchFamily="49" charset="-122"/>
            </a:endParaRPr>
          </a:p>
          <a:p>
            <a:pPr eaLnBrk="1" hangingPunct="1"/>
            <a:endParaRPr lang="en-US" altLang="zh-CN" sz="3600" smtClean="0">
              <a:solidFill>
                <a:srgbClr val="FF0000"/>
              </a:solidFill>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9221">
                                            <p:txEl>
                                              <p:pRg st="0" end="0"/>
                                            </p:txEl>
                                          </p:spTgt>
                                        </p:tgtEl>
                                        <p:attrNameLst>
                                          <p:attrName>style.color</p:attrName>
                                        </p:attrNameLst>
                                      </p:cBhvr>
                                      <p:to>
                                        <p:clrVal>
                                          <a:srgbClr val="FF0000"/>
                                        </p:clrVal>
                                      </p:to>
                                    </p:set>
                                    <p:set>
                                      <p:cBhvr>
                                        <p:cTn id="7" dur="500" fill="hold"/>
                                        <p:tgtEl>
                                          <p:spTgt spid="9221">
                                            <p:txEl>
                                              <p:pRg st="0" end="0"/>
                                            </p:txEl>
                                          </p:spTgt>
                                        </p:tgtEl>
                                        <p:attrNameLst>
                                          <p:attrName>fillcolor</p:attrName>
                                        </p:attrNameLst>
                                      </p:cBhvr>
                                      <p:to>
                                        <p:clrVal>
                                          <a:srgbClr val="FF0000"/>
                                        </p:clrVal>
                                      </p:to>
                                    </p:set>
                                    <p:set>
                                      <p:cBhvr>
                                        <p:cTn id="8" dur="500" fill="hold"/>
                                        <p:tgtEl>
                                          <p:spTgt spid="922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44E035D-688F-4527-AF97-E9EAFA74B47A}" type="slidenum">
              <a:rPr lang="en-US" altLang="zh-CN"/>
              <a:pPr eaLnBrk="1" hangingPunct="1"/>
              <a:t>30</a:t>
            </a:fld>
            <a:endParaRPr lang="en-US" altLang="zh-CN"/>
          </a:p>
        </p:txBody>
      </p:sp>
      <p:sp>
        <p:nvSpPr>
          <p:cNvPr id="32771" name="日期占位符 2"/>
          <p:cNvSpPr txBox="1">
            <a:spLocks noGrp="1"/>
          </p:cNvSpPr>
          <p:nvPr/>
        </p:nvSpPr>
        <p:spPr bwMode="auto">
          <a:xfrm>
            <a:off x="301625"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66B7BCB-3C53-4A89-9314-697A61BE00C9}" type="datetime1">
              <a:rPr lang="zh-CN" altLang="en-US" sz="1400"/>
              <a:pPr eaLnBrk="1" hangingPunct="1"/>
              <a:t>2021/1/19</a:t>
            </a:fld>
            <a:endParaRPr lang="en-US" altLang="zh-CN" sz="1400"/>
          </a:p>
        </p:txBody>
      </p:sp>
      <p:sp>
        <p:nvSpPr>
          <p:cNvPr id="32772" name="灯片编号占位符 4"/>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7E497390-A77C-4954-ADAD-985DDD077B5A}" type="slidenum">
              <a:rPr lang="en-US" altLang="zh-CN" sz="1400"/>
              <a:pPr algn="r" eaLnBrk="1" hangingPunct="1"/>
              <a:t>30</a:t>
            </a:fld>
            <a:endParaRPr lang="en-US" altLang="zh-CN" sz="1400"/>
          </a:p>
        </p:txBody>
      </p:sp>
      <p:pic>
        <p:nvPicPr>
          <p:cNvPr id="32773" name="Picture 3" descr="marlboro"/>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211638" y="404813"/>
            <a:ext cx="445611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descr="101wtsqsv_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3375"/>
            <a:ext cx="48561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3" name="Picture 3" descr="emphysem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2636838"/>
            <a:ext cx="5649913"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4" name="AutoShape 6"/>
          <p:cNvSpPr>
            <a:spLocks noChangeArrowheads="1"/>
          </p:cNvSpPr>
          <p:nvPr/>
        </p:nvSpPr>
        <p:spPr bwMode="auto">
          <a:xfrm>
            <a:off x="3851275" y="1196975"/>
            <a:ext cx="1512888" cy="1544638"/>
          </a:xfrm>
          <a:prstGeom prst="cloudCallout">
            <a:avLst>
              <a:gd name="adj1" fmla="val -3306"/>
              <a:gd name="adj2" fmla="val -7347"/>
            </a:avLst>
          </a:prstGeom>
          <a:solidFill>
            <a:schemeClr val="accent1"/>
          </a:solidFill>
          <a:ln w="9525">
            <a:solidFill>
              <a:schemeClr val="tx1"/>
            </a:solidFill>
            <a:round/>
            <a:headEnd/>
            <a:tailE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t>Wayne McLaren</a:t>
            </a:r>
          </a:p>
          <a:p>
            <a:pPr algn="ctr" eaLnBrk="1" hangingPunct="1"/>
            <a:r>
              <a:rPr lang="en-US" altLang="zh-CN" sz="1600"/>
              <a:t>(</a:t>
            </a:r>
            <a:r>
              <a:rPr lang="zh-CN" altLang="en-US" sz="1600"/>
              <a:t>韦恩 麦克劳伦</a:t>
            </a:r>
          </a:p>
        </p:txBody>
      </p:sp>
      <p:sp>
        <p:nvSpPr>
          <p:cNvPr id="182285" name="AutoShape 4"/>
          <p:cNvSpPr>
            <a:spLocks noChangeArrowheads="1"/>
          </p:cNvSpPr>
          <p:nvPr/>
        </p:nvSpPr>
        <p:spPr bwMode="auto">
          <a:xfrm>
            <a:off x="6372225" y="1557338"/>
            <a:ext cx="2232025" cy="1473200"/>
          </a:xfrm>
          <a:prstGeom prst="wedgeEllipseCallout">
            <a:avLst>
              <a:gd name="adj1" fmla="val -21620"/>
              <a:gd name="adj2" fmla="val 58296"/>
            </a:avLst>
          </a:prstGeom>
          <a:solidFill>
            <a:schemeClr val="accent1"/>
          </a:solidFill>
          <a:ln w="9525" algn="ctr">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800" b="1">
              <a:solidFill>
                <a:schemeClr val="accent2"/>
              </a:solidFill>
            </a:endParaRPr>
          </a:p>
          <a:p>
            <a:pPr algn="ctr" eaLnBrk="1" hangingPunct="1"/>
            <a:endParaRPr lang="en-US" altLang="zh-CN" sz="800" b="1"/>
          </a:p>
          <a:p>
            <a:pPr algn="ctr" eaLnBrk="1" hangingPunct="1"/>
            <a:r>
              <a:rPr lang="en-US" altLang="zh-CN" sz="800" b="1"/>
              <a:t> </a:t>
            </a:r>
            <a:r>
              <a:rPr lang="en-US" altLang="zh-CN" sz="1600" b="1">
                <a:solidFill>
                  <a:srgbClr val="FF3300"/>
                </a:solidFill>
              </a:rPr>
              <a:t>Emphysema</a:t>
            </a:r>
          </a:p>
          <a:p>
            <a:pPr algn="ctr" eaLnBrk="1" hangingPunct="1"/>
            <a:r>
              <a:rPr lang="en-US" altLang="zh-CN" sz="1600" b="1">
                <a:solidFill>
                  <a:srgbClr val="FF3300"/>
                </a:solidFill>
              </a:rPr>
              <a:t> Lung cancer</a:t>
            </a:r>
          </a:p>
          <a:p>
            <a:pPr algn="ctr" eaLnBrk="1" hangingPunct="1"/>
            <a:endParaRPr lang="en-US" altLang="zh-CN" sz="1600" b="1">
              <a:solidFill>
                <a:srgbClr val="FF3300"/>
              </a:solidFill>
            </a:endParaRPr>
          </a:p>
        </p:txBody>
      </p:sp>
      <p:sp>
        <p:nvSpPr>
          <p:cNvPr id="182286" name="AutoShape 5"/>
          <p:cNvSpPr>
            <a:spLocks noChangeArrowheads="1"/>
          </p:cNvSpPr>
          <p:nvPr/>
        </p:nvSpPr>
        <p:spPr bwMode="auto">
          <a:xfrm>
            <a:off x="6588125" y="3141663"/>
            <a:ext cx="1871663" cy="1727200"/>
          </a:xfrm>
          <a:prstGeom prst="wedgeEllipseCallout">
            <a:avLst>
              <a:gd name="adj1" fmla="val -46944"/>
              <a:gd name="adj2" fmla="val -3491"/>
            </a:avLst>
          </a:prstGeom>
          <a:solidFill>
            <a:schemeClr val="accent1"/>
          </a:solidFill>
          <a:ln w="9525" algn="ctr">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3300"/>
                </a:solidFill>
              </a:rPr>
              <a:t>Dead</a:t>
            </a:r>
            <a:r>
              <a:rPr lang="en-US" altLang="zh-CN" sz="1600" b="1"/>
              <a:t> by age 50</a:t>
            </a:r>
            <a:endParaRPr lang="en-US" altLang="zh-CN" sz="800">
              <a:solidFill>
                <a:schemeClr val="tx2"/>
              </a:solidFill>
            </a:endParaRPr>
          </a:p>
        </p:txBody>
      </p:sp>
      <p:pic>
        <p:nvPicPr>
          <p:cNvPr id="32779" name="Picture 3" descr="marlboro+decal"/>
          <p:cNvPicPr>
            <a:picLocks noChangeAspect="1" noChangeArrowheads="1"/>
          </p:cNvPicPr>
          <p:nvPr/>
        </p:nvPicPr>
        <p:blipFill>
          <a:blip r:embed="rId5" cstate="print">
            <a:extLst>
              <a:ext uri="{28A0092B-C50C-407E-A947-70E740481C1C}">
                <a14:useLocalDpi xmlns:a14="http://schemas.microsoft.com/office/drawing/2010/main" val="0"/>
              </a:ext>
            </a:extLst>
          </a:blip>
          <a:srcRect l="2499" t="3777" r="5000" b="5586"/>
          <a:stretch>
            <a:fillRect/>
          </a:stretch>
        </p:blipFill>
        <p:spPr bwMode="auto">
          <a:xfrm>
            <a:off x="4140200" y="404813"/>
            <a:ext cx="11430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2283"/>
                                        </p:tgtEl>
                                        <p:attrNameLst>
                                          <p:attrName>style.visibility</p:attrName>
                                        </p:attrNameLst>
                                      </p:cBhvr>
                                      <p:to>
                                        <p:strVal val="visible"/>
                                      </p:to>
                                    </p:set>
                                    <p:anim calcmode="lin" valueType="num">
                                      <p:cBhvr additive="base">
                                        <p:cTn id="7" dur="500" fill="hold"/>
                                        <p:tgtEl>
                                          <p:spTgt spid="182283"/>
                                        </p:tgtEl>
                                        <p:attrNameLst>
                                          <p:attrName>ppt_x</p:attrName>
                                        </p:attrNameLst>
                                      </p:cBhvr>
                                      <p:tavLst>
                                        <p:tav tm="0">
                                          <p:val>
                                            <p:strVal val="#ppt_x"/>
                                          </p:val>
                                        </p:tav>
                                        <p:tav tm="100000">
                                          <p:val>
                                            <p:strVal val="#ppt_x"/>
                                          </p:val>
                                        </p:tav>
                                      </p:tavLst>
                                    </p:anim>
                                    <p:anim calcmode="lin" valueType="num">
                                      <p:cBhvr additive="base">
                                        <p:cTn id="8" dur="500" fill="hold"/>
                                        <p:tgtEl>
                                          <p:spTgt spid="1822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2284"/>
                                        </p:tgtEl>
                                        <p:attrNameLst>
                                          <p:attrName>style.visibility</p:attrName>
                                        </p:attrNameLst>
                                      </p:cBhvr>
                                      <p:to>
                                        <p:strVal val="visible"/>
                                      </p:to>
                                    </p:set>
                                    <p:anim calcmode="lin" valueType="num">
                                      <p:cBhvr additive="base">
                                        <p:cTn id="13" dur="500" fill="hold"/>
                                        <p:tgtEl>
                                          <p:spTgt spid="182284"/>
                                        </p:tgtEl>
                                        <p:attrNameLst>
                                          <p:attrName>ppt_x</p:attrName>
                                        </p:attrNameLst>
                                      </p:cBhvr>
                                      <p:tavLst>
                                        <p:tav tm="0">
                                          <p:val>
                                            <p:strVal val="#ppt_x"/>
                                          </p:val>
                                        </p:tav>
                                        <p:tav tm="100000">
                                          <p:val>
                                            <p:strVal val="#ppt_x"/>
                                          </p:val>
                                        </p:tav>
                                      </p:tavLst>
                                    </p:anim>
                                    <p:anim calcmode="lin" valueType="num">
                                      <p:cBhvr additive="base">
                                        <p:cTn id="14" dur="500" fill="hold"/>
                                        <p:tgtEl>
                                          <p:spTgt spid="1822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2285"/>
                                        </p:tgtEl>
                                        <p:attrNameLst>
                                          <p:attrName>style.visibility</p:attrName>
                                        </p:attrNameLst>
                                      </p:cBhvr>
                                      <p:to>
                                        <p:strVal val="visible"/>
                                      </p:to>
                                    </p:set>
                                    <p:animEffect transition="in" filter="blinds(horizontal)">
                                      <p:cBhvr>
                                        <p:cTn id="19" dur="500"/>
                                        <p:tgtEl>
                                          <p:spTgt spid="1822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2286"/>
                                        </p:tgtEl>
                                        <p:attrNameLst>
                                          <p:attrName>style.visibility</p:attrName>
                                        </p:attrNameLst>
                                      </p:cBhvr>
                                      <p:to>
                                        <p:strVal val="visible"/>
                                      </p:to>
                                    </p:set>
                                    <p:anim calcmode="lin" valueType="num">
                                      <p:cBhvr additive="base">
                                        <p:cTn id="24" dur="500" fill="hold"/>
                                        <p:tgtEl>
                                          <p:spTgt spid="182286"/>
                                        </p:tgtEl>
                                        <p:attrNameLst>
                                          <p:attrName>ppt_x</p:attrName>
                                        </p:attrNameLst>
                                      </p:cBhvr>
                                      <p:tavLst>
                                        <p:tav tm="0">
                                          <p:val>
                                            <p:strVal val="#ppt_x"/>
                                          </p:val>
                                        </p:tav>
                                        <p:tav tm="100000">
                                          <p:val>
                                            <p:strVal val="#ppt_x"/>
                                          </p:val>
                                        </p:tav>
                                      </p:tavLst>
                                    </p:anim>
                                    <p:anim calcmode="lin" valueType="num">
                                      <p:cBhvr additive="base">
                                        <p:cTn id="25" dur="500" fill="hold"/>
                                        <p:tgtEl>
                                          <p:spTgt spid="1822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4" grpId="0" animBg="1"/>
      <p:bldP spid="182285" grpId="0" animBg="1"/>
      <p:bldP spid="18228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D18C7B4-0214-4C09-B4F1-DA8052FC8A59}" type="slidenum">
              <a:rPr lang="en-US" altLang="zh-CN"/>
              <a:pPr eaLnBrk="1" hangingPunct="1"/>
              <a:t>31</a:t>
            </a:fld>
            <a:endParaRPr lang="en-US" altLang="zh-CN"/>
          </a:p>
        </p:txBody>
      </p:sp>
      <p:sp>
        <p:nvSpPr>
          <p:cNvPr id="33795" name="灯片编号占位符 2"/>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7C098C07-CF23-454B-81B4-1182DCFFA74A}" type="slidenum">
              <a:rPr lang="en-US" altLang="zh-CN" sz="1400"/>
              <a:pPr algn="r" eaLnBrk="1" hangingPunct="1"/>
              <a:t>31</a:t>
            </a:fld>
            <a:endParaRPr lang="en-US" altLang="zh-CN" sz="1400"/>
          </a:p>
        </p:txBody>
      </p:sp>
      <p:sp>
        <p:nvSpPr>
          <p:cNvPr id="33796" name="Rectangle 6"/>
          <p:cNvSpPr>
            <a:spLocks noGrp="1" noRot="1" noChangeArrowheads="1"/>
          </p:cNvSpPr>
          <p:nvPr>
            <p:ph type="title" idx="4294967295"/>
          </p:nvPr>
        </p:nvSpPr>
        <p:spPr>
          <a:xfrm>
            <a:off x="323850" y="404813"/>
            <a:ext cx="8540750" cy="1143000"/>
          </a:xfrm>
        </p:spPr>
        <p:txBody>
          <a:bodyPr/>
          <a:lstStyle/>
          <a:p>
            <a:r>
              <a:rPr lang="zh-CN" altLang="en-US" smtClean="0">
                <a:ea typeface="隶书" panose="02010509060101010101" pitchFamily="49" charset="-122"/>
              </a:rPr>
              <a:t>吸烟剂量与生存率关系图</a:t>
            </a:r>
            <a:r>
              <a:rPr lang="en-US" altLang="zh-CN" smtClean="0">
                <a:ea typeface="隶书" panose="02010509060101010101" pitchFamily="49" charset="-122"/>
              </a:rPr>
              <a:t/>
            </a:r>
            <a:br>
              <a:rPr lang="en-US" altLang="zh-CN" smtClean="0">
                <a:ea typeface="隶书" panose="02010509060101010101" pitchFamily="49" charset="-122"/>
              </a:rPr>
            </a:br>
            <a:r>
              <a:rPr lang="zh-CN" altLang="en-US" smtClean="0">
                <a:ea typeface="隶书" panose="02010509060101010101" pitchFamily="49" charset="-122"/>
              </a:rPr>
              <a:t>说明什么？</a:t>
            </a:r>
            <a:endParaRPr lang="zh-CN" altLang="en-US" smtClean="0">
              <a:solidFill>
                <a:srgbClr val="FF0000"/>
              </a:solidFill>
              <a:ea typeface="隶书" panose="02010509060101010101" pitchFamily="49" charset="-122"/>
            </a:endParaRPr>
          </a:p>
        </p:txBody>
      </p:sp>
      <p:pic>
        <p:nvPicPr>
          <p:cNvPr id="33797" name="Picture 4" descr=" "/>
          <p:cNvPicPr>
            <a:picLocks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2051050" y="1628775"/>
            <a:ext cx="5380038" cy="4419600"/>
          </a:xfrm>
          <a:noFill/>
        </p:spPr>
      </p:pic>
      <p:sp>
        <p:nvSpPr>
          <p:cNvPr id="6" name="矩形 5"/>
          <p:cNvSpPr>
            <a:spLocks noChangeArrowheads="1"/>
          </p:cNvSpPr>
          <p:nvPr/>
        </p:nvSpPr>
        <p:spPr bwMode="auto">
          <a:xfrm>
            <a:off x="2500313" y="5857875"/>
            <a:ext cx="4143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a:solidFill>
                  <a:srgbClr val="FF0000"/>
                </a:solidFill>
                <a:ea typeface="隶书" panose="02010509060101010101" pitchFamily="49" charset="-122"/>
              </a:rPr>
              <a:t>呈负相关</a:t>
            </a:r>
            <a:endParaRPr lang="zh-CN" altLang="en-US" sz="4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2FED033-28A0-49BF-9A40-E246BFD3ACC7}" type="slidenum">
              <a:rPr lang="en-US" altLang="zh-CN"/>
              <a:pPr eaLnBrk="1" hangingPunct="1"/>
              <a:t>32</a:t>
            </a:fld>
            <a:endParaRPr lang="en-US" altLang="zh-CN"/>
          </a:p>
        </p:txBody>
      </p:sp>
      <p:sp>
        <p:nvSpPr>
          <p:cNvPr id="34819" name="Rectangle 2"/>
          <p:cNvSpPr>
            <a:spLocks noGrp="1" noChangeArrowheads="1"/>
          </p:cNvSpPr>
          <p:nvPr>
            <p:ph type="title"/>
          </p:nvPr>
        </p:nvSpPr>
        <p:spPr>
          <a:xfrm>
            <a:off x="457200" y="0"/>
            <a:ext cx="8229600" cy="1143000"/>
          </a:xfrm>
        </p:spPr>
        <p:txBody>
          <a:bodyPr/>
          <a:lstStyle/>
          <a:p>
            <a:pPr eaLnBrk="1" hangingPunct="1"/>
            <a:r>
              <a:rPr lang="zh-CN" altLang="en-US" smtClean="0">
                <a:ea typeface="隶书" panose="02010509060101010101" pitchFamily="49" charset="-122"/>
              </a:rPr>
              <a:t>吸烟剂量对冠心病死亡</a:t>
            </a:r>
          </a:p>
        </p:txBody>
      </p:sp>
      <p:pic>
        <p:nvPicPr>
          <p:cNvPr id="34820" name="Picture 3" descr="4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341438"/>
            <a:ext cx="71024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6"/>
          <p:cNvSpPr>
            <a:spLocks noChangeArrowheads="1"/>
          </p:cNvSpPr>
          <p:nvPr/>
        </p:nvSpPr>
        <p:spPr bwMode="auto">
          <a:xfrm>
            <a:off x="2195513" y="5949950"/>
            <a:ext cx="622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solidFill>
                  <a:schemeClr val="tx2"/>
                </a:solidFill>
              </a:rPr>
              <a:t>-</a:t>
            </a:r>
            <a:r>
              <a:rPr lang="zh-CN" altLang="en-US">
                <a:solidFill>
                  <a:schemeClr val="tx2"/>
                </a:solidFill>
              </a:rPr>
              <a:t>英国英国</a:t>
            </a:r>
            <a:r>
              <a:rPr lang="en-US" altLang="zh-CN">
                <a:solidFill>
                  <a:schemeClr val="tx2"/>
                </a:solidFill>
              </a:rPr>
              <a:t>40</a:t>
            </a:r>
            <a:r>
              <a:rPr lang="zh-CN" altLang="en-US">
                <a:solidFill>
                  <a:schemeClr val="tx2"/>
                </a:solidFill>
              </a:rPr>
              <a:t>年医生前瞻性研究－每十万人中冠心病死亡人数</a:t>
            </a:r>
          </a:p>
        </p:txBody>
      </p:sp>
      <p:sp>
        <p:nvSpPr>
          <p:cNvPr id="6" name="矩形 5"/>
          <p:cNvSpPr>
            <a:spLocks noChangeArrowheads="1"/>
          </p:cNvSpPr>
          <p:nvPr/>
        </p:nvSpPr>
        <p:spPr bwMode="auto">
          <a:xfrm>
            <a:off x="1928813" y="1785938"/>
            <a:ext cx="2143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a:solidFill>
                  <a:srgbClr val="FF0000"/>
                </a:solidFill>
                <a:ea typeface="隶书" panose="02010509060101010101" pitchFamily="49" charset="-122"/>
              </a:rPr>
              <a:t>呈正相关！</a:t>
            </a:r>
            <a:endParaRPr lang="zh-CN" altLang="en-US" sz="2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8BA52D4-E911-4856-83AF-0A1B4E760597}" type="slidenum">
              <a:rPr lang="en-US" altLang="zh-CN"/>
              <a:pPr eaLnBrk="1" hangingPunct="1"/>
              <a:t>33</a:t>
            </a:fld>
            <a:endParaRPr lang="en-US" altLang="zh-CN"/>
          </a:p>
        </p:txBody>
      </p:sp>
      <p:pic>
        <p:nvPicPr>
          <p:cNvPr id="35843" name="Picture 2" descr="interheart1"/>
          <p:cNvPicPr>
            <a:picLocks noGrp="1" noChangeAspect="1" noChangeArrowheads="1"/>
          </p:cNvPicPr>
          <p:nvPr>
            <p:ph/>
          </p:nvPr>
        </p:nvPicPr>
        <p:blipFill>
          <a:blip r:embed="rId2">
            <a:extLst>
              <a:ext uri="{28A0092B-C50C-407E-A947-70E740481C1C}">
                <a14:useLocalDpi xmlns:a14="http://schemas.microsoft.com/office/drawing/2010/main" val="0"/>
              </a:ext>
            </a:extLst>
          </a:blip>
          <a:srcRect l="19232" t="2615" r="4651" b="61351"/>
          <a:stretch>
            <a:fillRect/>
          </a:stretch>
        </p:blipFill>
        <p:spPr>
          <a:xfrm>
            <a:off x="279400" y="1198563"/>
            <a:ext cx="8624888" cy="4968875"/>
          </a:xfrm>
        </p:spPr>
      </p:pic>
      <p:sp>
        <p:nvSpPr>
          <p:cNvPr id="35844" name="Text Box 3"/>
          <p:cNvSpPr txBox="1">
            <a:spLocks noChangeArrowheads="1"/>
          </p:cNvSpPr>
          <p:nvPr/>
        </p:nvSpPr>
        <p:spPr bwMode="auto">
          <a:xfrm>
            <a:off x="279400" y="6565900"/>
            <a:ext cx="7335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200" i="1"/>
              <a:t>Lancet. </a:t>
            </a:r>
            <a:r>
              <a:rPr lang="en-US" altLang="zh-CN" sz="1200"/>
              <a:t>2004;364:937-52</a:t>
            </a:r>
          </a:p>
        </p:txBody>
      </p:sp>
      <p:sp>
        <p:nvSpPr>
          <p:cNvPr id="370692" name="Rectangle 4"/>
          <p:cNvSpPr>
            <a:spLocks noChangeArrowheads="1"/>
          </p:cNvSpPr>
          <p:nvPr/>
        </p:nvSpPr>
        <p:spPr bwMode="auto">
          <a:xfrm>
            <a:off x="169863" y="266700"/>
            <a:ext cx="8783637" cy="711200"/>
          </a:xfrm>
          <a:prstGeom prst="rect">
            <a:avLst/>
          </a:prstGeom>
          <a:noFill/>
          <a:ln w="9525">
            <a:noFill/>
            <a:miter lim="800000"/>
            <a:headEnd/>
            <a:tailEnd/>
          </a:ln>
          <a:effectLst/>
        </p:spPr>
        <p:txBody>
          <a:bodyPr lIns="92075" tIns="46038" rIns="92075" bIns="46038" anchor="ctr"/>
          <a:lstStyle/>
          <a:p>
            <a:pPr algn="ctr">
              <a:lnSpc>
                <a:spcPct val="85000"/>
              </a:lnSpc>
              <a:defRPr/>
            </a:pPr>
            <a:r>
              <a:rPr lang="zh-CN" altLang="en-US" sz="4400" dirty="0">
                <a:solidFill>
                  <a:schemeClr val="tx2"/>
                </a:solidFill>
                <a:latin typeface="Arial" charset="0"/>
                <a:ea typeface="隶书" pitchFamily="49" charset="-122"/>
              </a:rPr>
              <a:t>吸烟剂量与心肌梗死</a:t>
            </a:r>
            <a:endParaRPr lang="zh-CN" altLang="en-US" sz="1900" dirty="0">
              <a:solidFill>
                <a:srgbClr val="000099"/>
              </a:solidFill>
              <a:effectLst>
                <a:outerShdw blurRad="38100" dist="38100" dir="2700000" algn="tl">
                  <a:srgbClr val="C0C0C0"/>
                </a:outerShdw>
              </a:effectLst>
              <a:latin typeface="Arial" charset="0"/>
            </a:endParaRPr>
          </a:p>
        </p:txBody>
      </p:sp>
      <p:sp>
        <p:nvSpPr>
          <p:cNvPr id="6" name="矩形 5"/>
          <p:cNvSpPr>
            <a:spLocks noChangeArrowheads="1"/>
          </p:cNvSpPr>
          <p:nvPr/>
        </p:nvSpPr>
        <p:spPr bwMode="auto">
          <a:xfrm>
            <a:off x="1928813" y="1785938"/>
            <a:ext cx="2143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a:solidFill>
                  <a:srgbClr val="FF0000"/>
                </a:solidFill>
                <a:ea typeface="隶书" panose="02010509060101010101" pitchFamily="49" charset="-122"/>
              </a:rPr>
              <a:t>呈正相关！</a:t>
            </a:r>
            <a:endParaRPr lang="zh-CN" altLang="en-US" sz="2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A92F91B-FD8C-4FDF-A49D-B7E20065A4EC}" type="slidenum">
              <a:rPr lang="en-US" altLang="zh-CN"/>
              <a:pPr eaLnBrk="1" hangingPunct="1"/>
              <a:t>34</a:t>
            </a:fld>
            <a:endParaRPr lang="en-US" altLang="zh-CN"/>
          </a:p>
        </p:txBody>
      </p:sp>
      <p:sp>
        <p:nvSpPr>
          <p:cNvPr id="20486" name="Rectangle 6"/>
          <p:cNvSpPr>
            <a:spLocks noGrp="1" noRot="1" noChangeArrowheads="1"/>
          </p:cNvSpPr>
          <p:nvPr>
            <p:ph type="title" idx="4294967295"/>
          </p:nvPr>
        </p:nvSpPr>
        <p:spPr/>
        <p:txBody>
          <a:bodyPr/>
          <a:lstStyle/>
          <a:p>
            <a:pPr>
              <a:defRPr/>
            </a:pPr>
            <a:r>
              <a:rPr lang="zh-CN" altLang="en-US" sz="4000" dirty="0" smtClean="0">
                <a:latin typeface="隶书" pitchFamily="49" charset="-122"/>
                <a:ea typeface="隶书" pitchFamily="49" charset="-122"/>
              </a:rPr>
              <a:t>香烟消费量与与肺癌死亡</a:t>
            </a:r>
            <a:r>
              <a:rPr lang="zh-CN" altLang="en-US" sz="4000" dirty="0" smtClean="0">
                <a:solidFill>
                  <a:srgbClr val="000099"/>
                </a:solidFill>
                <a:effectLst>
                  <a:outerShdw blurRad="38100" dist="38100" dir="2700000" algn="tl">
                    <a:srgbClr val="C0C0C0"/>
                  </a:outerShdw>
                </a:effectLst>
                <a:latin typeface="隶书" pitchFamily="49" charset="-122"/>
                <a:ea typeface="隶书" pitchFamily="49" charset="-122"/>
              </a:rPr>
              <a:t/>
            </a:r>
            <a:br>
              <a:rPr lang="zh-CN" altLang="en-US" sz="4000" dirty="0" smtClean="0">
                <a:solidFill>
                  <a:srgbClr val="000099"/>
                </a:solidFill>
                <a:effectLst>
                  <a:outerShdw blurRad="38100" dist="38100" dir="2700000" algn="tl">
                    <a:srgbClr val="C0C0C0"/>
                  </a:outerShdw>
                </a:effectLst>
                <a:latin typeface="隶书" pitchFamily="49" charset="-122"/>
                <a:ea typeface="隶书" pitchFamily="49" charset="-122"/>
              </a:rPr>
            </a:br>
            <a:endParaRPr lang="zh-CN" altLang="en-US" sz="4000" dirty="0" smtClean="0">
              <a:solidFill>
                <a:srgbClr val="000099"/>
              </a:solidFill>
              <a:effectLst>
                <a:outerShdw blurRad="38100" dist="38100" dir="2700000" algn="tl">
                  <a:srgbClr val="C0C0C0"/>
                </a:outerShdw>
              </a:effectLst>
              <a:latin typeface="隶书" pitchFamily="49" charset="-122"/>
              <a:ea typeface="隶书" pitchFamily="49" charset="-122"/>
            </a:endParaRPr>
          </a:p>
        </p:txBody>
      </p:sp>
      <p:pic>
        <p:nvPicPr>
          <p:cNvPr id="36868" name="Picture 4" descr="File0003(1)"/>
          <p:cNvPicPr>
            <a:picLocks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1403350" y="1989138"/>
            <a:ext cx="6362700" cy="4270375"/>
          </a:xfrm>
          <a:noFill/>
        </p:spPr>
      </p:pic>
      <p:sp>
        <p:nvSpPr>
          <p:cNvPr id="5" name="矩形 4"/>
          <p:cNvSpPr>
            <a:spLocks noChangeArrowheads="1"/>
          </p:cNvSpPr>
          <p:nvPr/>
        </p:nvSpPr>
        <p:spPr bwMode="auto">
          <a:xfrm>
            <a:off x="3143250" y="1285875"/>
            <a:ext cx="2143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a:solidFill>
                  <a:srgbClr val="FF0000"/>
                </a:solidFill>
                <a:ea typeface="隶书" panose="02010509060101010101" pitchFamily="49" charset="-122"/>
              </a:rPr>
              <a:t>呈正相关！</a:t>
            </a:r>
            <a:endParaRPr lang="zh-CN" altLang="en-US" sz="2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2F87959C-C231-4D62-ACF6-F23C92A332BD}" type="slidenum">
              <a:rPr lang="en-US" altLang="zh-CN"/>
              <a:pPr eaLnBrk="1" hangingPunct="1"/>
              <a:t>35</a:t>
            </a:fld>
            <a:endParaRPr lang="en-US" altLang="zh-CN"/>
          </a:p>
        </p:txBody>
      </p:sp>
      <p:sp>
        <p:nvSpPr>
          <p:cNvPr id="37891" name="Rectangle 2"/>
          <p:cNvSpPr>
            <a:spLocks noGrp="1" noChangeArrowheads="1"/>
          </p:cNvSpPr>
          <p:nvPr>
            <p:ph idx="1"/>
          </p:nvPr>
        </p:nvSpPr>
        <p:spPr>
          <a:xfrm>
            <a:off x="1116013" y="549275"/>
            <a:ext cx="7272337" cy="1600200"/>
          </a:xfrm>
        </p:spPr>
        <p:txBody>
          <a:bodyPr/>
          <a:lstStyle/>
          <a:p>
            <a:pPr algn="ctr" eaLnBrk="1" hangingPunct="1">
              <a:buFont typeface="Wingdings" panose="05000000000000000000" pitchFamily="2" charset="2"/>
              <a:buNone/>
            </a:pPr>
            <a:r>
              <a:rPr lang="zh-CN" altLang="en-US" sz="4000" b="1" smtClean="0">
                <a:solidFill>
                  <a:srgbClr val="0000FF"/>
                </a:solidFill>
                <a:ea typeface="隶书" panose="02010509060101010101" pitchFamily="49" charset="-122"/>
              </a:rPr>
              <a:t>你知道吸烟带来什么样的明显对比？</a:t>
            </a:r>
          </a:p>
          <a:p>
            <a:pPr algn="ctr" eaLnBrk="1" hangingPunct="1">
              <a:buFont typeface="Wingdings" panose="05000000000000000000" pitchFamily="2" charset="2"/>
              <a:buNone/>
            </a:pPr>
            <a:r>
              <a:rPr lang="zh-CN" altLang="en-US" b="1" smtClean="0">
                <a:latin typeface="隶书" panose="02010509060101010101" pitchFamily="49" charset="-122"/>
                <a:ea typeface="隶书" panose="02010509060101010101" pitchFamily="49" charset="-122"/>
              </a:rPr>
              <a:t>左：吸烟者      右不吸烟者</a:t>
            </a:r>
            <a:endParaRPr lang="en-US" altLang="zh-CN" b="1" smtClean="0">
              <a:latin typeface="隶书" panose="02010509060101010101" pitchFamily="49" charset="-122"/>
              <a:ea typeface="隶书" panose="02010509060101010101" pitchFamily="49" charset="-122"/>
            </a:endParaRPr>
          </a:p>
        </p:txBody>
      </p:sp>
      <p:pic>
        <p:nvPicPr>
          <p:cNvPr id="37892" name="Picture 3" descr="http://www.stop-tabac.ch/cn/Photos/respiration_23.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23850" y="2486025"/>
            <a:ext cx="4535488"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492375"/>
            <a:ext cx="3857625"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6"/>
          <p:cNvSpPr>
            <a:spLocks noChangeArrowheads="1"/>
          </p:cNvSpPr>
          <p:nvPr/>
        </p:nvSpPr>
        <p:spPr bwMode="auto">
          <a:xfrm>
            <a:off x="611188" y="5445125"/>
            <a:ext cx="5689600" cy="8636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Clr>
                <a:schemeClr val="folHlink"/>
              </a:buClr>
              <a:buFont typeface="Wingdings" panose="05000000000000000000" pitchFamily="2" charset="2"/>
              <a:buNone/>
            </a:pPr>
            <a:r>
              <a:rPr lang="zh-CN" altLang="en-US">
                <a:latin typeface="隶书" panose="02010509060101010101" pitchFamily="49" charset="-122"/>
                <a:ea typeface="隶书" panose="02010509060101010101" pitchFamily="49" charset="-122"/>
              </a:rPr>
              <a:t>每天吸一包烟的人的肺，</a:t>
            </a:r>
          </a:p>
          <a:p>
            <a:pPr algn="ctr" eaLnBrk="1" hangingPunct="1">
              <a:spcBef>
                <a:spcPct val="20000"/>
              </a:spcBef>
              <a:buClr>
                <a:schemeClr val="folHlink"/>
              </a:buClr>
              <a:buFont typeface="Wingdings" panose="05000000000000000000" pitchFamily="2" charset="2"/>
              <a:buNone/>
            </a:pPr>
            <a:r>
              <a:rPr lang="zh-CN" altLang="en-US">
                <a:latin typeface="隶书" panose="02010509060101010101" pitchFamily="49" charset="-122"/>
                <a:ea typeface="隶书" panose="02010509060101010101" pitchFamily="49" charset="-122"/>
              </a:rPr>
              <a:t>一生中至少比不吸烟者的肺多吸入</a:t>
            </a:r>
            <a:r>
              <a:rPr lang="en-US" altLang="zh-CN" b="1">
                <a:latin typeface="隶书" panose="02010509060101010101" pitchFamily="49" charset="-122"/>
                <a:ea typeface="隶书" panose="02010509060101010101" pitchFamily="49" charset="-122"/>
              </a:rPr>
              <a:t>5kg</a:t>
            </a:r>
            <a:r>
              <a:rPr lang="zh-CN" altLang="en-US">
                <a:latin typeface="隶书" panose="02010509060101010101" pitchFamily="49" charset="-122"/>
                <a:ea typeface="隶书" panose="02010509060101010101" pitchFamily="49" charset="-122"/>
              </a:rPr>
              <a:t>的毒性颗粒</a:t>
            </a:r>
            <a:r>
              <a:rPr lang="en-US" altLang="zh-CN">
                <a:latin typeface="隶书" panose="02010509060101010101" pitchFamily="49" charset="-122"/>
                <a:ea typeface="隶书" panose="02010509060101010101" pitchFamily="49" charset="-122"/>
              </a:rPr>
              <a:t>! </a:t>
            </a:r>
          </a:p>
          <a:p>
            <a:pPr algn="ctr" eaLnBrk="1" hangingPunct="1"/>
            <a:endParaRPr lang="zh-CN" altLang="en-US">
              <a:latin typeface="隶书" panose="02010509060101010101" pitchFamily="49" charset="-122"/>
              <a:ea typeface="隶书" panose="02010509060101010101" pitchFamily="49" charset="-122"/>
            </a:endParaRPr>
          </a:p>
        </p:txBody>
      </p:sp>
    </p:spTree>
  </p:cSld>
  <p:clrMapOvr>
    <a:masterClrMapping/>
  </p:clrMapOvr>
  <p:transition advTm="0">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blinds(horizontal)">
                                      <p:cBhvr>
                                        <p:cTn id="7" dur="500"/>
                                        <p:tgtEl>
                                          <p:spTgt spid="22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2533"/>
                                        </p:tgtEl>
                                        <p:attrNameLst>
                                          <p:attrName>style.visibility</p:attrName>
                                        </p:attrNameLst>
                                      </p:cBhvr>
                                      <p:to>
                                        <p:strVal val="visible"/>
                                      </p:to>
                                    </p:set>
                                    <p:anim calcmode="lin" valueType="num">
                                      <p:cBhvr additive="base">
                                        <p:cTn id="12" dur="500" fill="hold"/>
                                        <p:tgtEl>
                                          <p:spTgt spid="22533"/>
                                        </p:tgtEl>
                                        <p:attrNameLst>
                                          <p:attrName>ppt_x</p:attrName>
                                        </p:attrNameLst>
                                      </p:cBhvr>
                                      <p:tavLst>
                                        <p:tav tm="0">
                                          <p:val>
                                            <p:strVal val="#ppt_x"/>
                                          </p:val>
                                        </p:tav>
                                        <p:tav tm="100000">
                                          <p:val>
                                            <p:strVal val="#ppt_x"/>
                                          </p:val>
                                        </p:tav>
                                      </p:tavLst>
                                    </p:anim>
                                    <p:anim calcmode="lin" valueType="num">
                                      <p:cBhvr additive="base">
                                        <p:cTn id="13"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B37FA03A-5CF1-48C4-88BF-A7B0A8A7B8B2}" type="slidenum">
              <a:rPr lang="en-US" altLang="zh-CN"/>
              <a:pPr eaLnBrk="1" hangingPunct="1"/>
              <a:t>36</a:t>
            </a:fld>
            <a:endParaRPr lang="en-US" altLang="zh-CN"/>
          </a:p>
        </p:txBody>
      </p:sp>
      <p:sp>
        <p:nvSpPr>
          <p:cNvPr id="38915" name="灯片编号占位符 5"/>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483822B-5FAE-4F04-AEC6-B94B689E6419}" type="slidenum">
              <a:rPr lang="en-US" altLang="zh-CN" sz="1400"/>
              <a:pPr algn="r" eaLnBrk="1" hangingPunct="1"/>
              <a:t>36</a:t>
            </a:fld>
            <a:endParaRPr lang="en-US" altLang="zh-CN" sz="1400"/>
          </a:p>
        </p:txBody>
      </p:sp>
      <p:sp>
        <p:nvSpPr>
          <p:cNvPr id="38916" name="Rectangle 2"/>
          <p:cNvSpPr>
            <a:spLocks noGrp="1" noRot="1" noChangeArrowheads="1"/>
          </p:cNvSpPr>
          <p:nvPr>
            <p:ph type="title" idx="4294967295"/>
          </p:nvPr>
        </p:nvSpPr>
        <p:spPr/>
        <p:txBody>
          <a:bodyPr/>
          <a:lstStyle/>
          <a:p>
            <a:pPr eaLnBrk="1" hangingPunct="1"/>
            <a:r>
              <a:rPr kumimoji="1" lang="zh-CN" altLang="en-US" b="1" smtClean="0">
                <a:solidFill>
                  <a:srgbClr val="0000FF"/>
                </a:solidFill>
                <a:ea typeface="隶书" panose="02010509060101010101" pitchFamily="49" charset="-122"/>
              </a:rPr>
              <a:t>二手烟的危害</a:t>
            </a:r>
          </a:p>
        </p:txBody>
      </p:sp>
      <p:sp>
        <p:nvSpPr>
          <p:cNvPr id="38917" name="Rectangle 3"/>
          <p:cNvSpPr>
            <a:spLocks noGrp="1" noRot="1" noChangeArrowheads="1"/>
          </p:cNvSpPr>
          <p:nvPr>
            <p:ph type="body" idx="4294967295"/>
          </p:nvPr>
        </p:nvSpPr>
        <p:spPr/>
        <p:txBody>
          <a:bodyPr/>
          <a:lstStyle/>
          <a:p>
            <a:pPr eaLnBrk="1" hangingPunct="1">
              <a:lnSpc>
                <a:spcPct val="80000"/>
              </a:lnSpc>
              <a:buFont typeface="Wingdings" panose="05000000000000000000" pitchFamily="2" charset="2"/>
              <a:buNone/>
            </a:pPr>
            <a:r>
              <a:rPr lang="zh-CN" altLang="en-US" sz="2400" smtClean="0"/>
              <a:t>视频</a:t>
            </a:r>
          </a:p>
          <a:p>
            <a:pPr eaLnBrk="1" hangingPunct="1">
              <a:lnSpc>
                <a:spcPct val="80000"/>
              </a:lnSpc>
            </a:pPr>
            <a:r>
              <a:rPr lang="zh-CN" altLang="en-US" sz="2400" smtClean="0">
                <a:hlinkClick r:id="rId2" action="ppaction://hlinkfile"/>
              </a:rPr>
              <a:t>受伤害的不仅是吸烟者</a:t>
            </a:r>
            <a:endParaRPr lang="zh-CN" altLang="en-US" sz="2400" smtClean="0"/>
          </a:p>
          <a:p>
            <a:pPr eaLnBrk="1" hangingPunct="1">
              <a:lnSpc>
                <a:spcPct val="80000"/>
              </a:lnSpc>
            </a:pPr>
            <a:r>
              <a:rPr lang="zh-CN" altLang="en-US" sz="2400" smtClean="0">
                <a:hlinkClick r:id="rId3" action="ppaction://hlinkfile"/>
              </a:rPr>
              <a:t>怀孕</a:t>
            </a:r>
            <a:endParaRPr lang="zh-CN" altLang="en-US" sz="2400" smtClean="0"/>
          </a:p>
          <a:p>
            <a:pPr eaLnBrk="1" hangingPunct="1">
              <a:lnSpc>
                <a:spcPct val="80000"/>
              </a:lnSpc>
            </a:pPr>
            <a:r>
              <a:rPr lang="zh-CN" altLang="en-US" sz="2400" smtClean="0">
                <a:hlinkClick r:id="rId4" action="ppaction://hlinkfile"/>
              </a:rPr>
              <a:t>笑脸</a:t>
            </a:r>
            <a:endParaRPr lang="zh-CN" altLang="en-US" sz="2400" smtClean="0"/>
          </a:p>
          <a:p>
            <a:pPr eaLnBrk="1" hangingPunct="1">
              <a:lnSpc>
                <a:spcPct val="80000"/>
              </a:lnSpc>
            </a:pPr>
            <a:r>
              <a:rPr lang="zh-CN" altLang="en-US" sz="2400" smtClean="0">
                <a:hlinkClick r:id="rId5" action="ppaction://hlinkfile"/>
              </a:rPr>
              <a:t>性无能</a:t>
            </a:r>
            <a:endParaRPr lang="zh-CN" altLang="en-US" sz="2400" smtClean="0"/>
          </a:p>
          <a:p>
            <a:pPr eaLnBrk="1" hangingPunct="1">
              <a:lnSpc>
                <a:spcPct val="80000"/>
              </a:lnSpc>
            </a:pPr>
            <a:endParaRPr lang="en-US" altLang="zh-CN" sz="24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595AA5F-315D-41CB-BBDE-53DB2171D8CF}" type="slidenum">
              <a:rPr lang="en-US" altLang="zh-CN"/>
              <a:pPr eaLnBrk="1" hangingPunct="1"/>
              <a:t>37</a:t>
            </a:fld>
            <a:endParaRPr lang="en-US" altLang="zh-CN"/>
          </a:p>
        </p:txBody>
      </p:sp>
      <p:sp>
        <p:nvSpPr>
          <p:cNvPr id="39939"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5996D44B-B47D-42C8-8E5A-354969109376}" type="slidenum">
              <a:rPr lang="en-US" altLang="zh-CN" sz="1400"/>
              <a:pPr algn="r" eaLnBrk="1" hangingPunct="1"/>
              <a:t>37</a:t>
            </a:fld>
            <a:endParaRPr lang="en-US" altLang="zh-CN" sz="1400"/>
          </a:p>
        </p:txBody>
      </p:sp>
      <p:sp>
        <p:nvSpPr>
          <p:cNvPr id="39940" name="Rectangle 2"/>
          <p:cNvSpPr>
            <a:spLocks noGrp="1" noRot="1" noChangeArrowheads="1"/>
          </p:cNvSpPr>
          <p:nvPr>
            <p:ph type="title" idx="4294967295"/>
          </p:nvPr>
        </p:nvSpPr>
        <p:spPr/>
        <p:txBody>
          <a:bodyPr/>
          <a:lstStyle/>
          <a:p>
            <a:pPr eaLnBrk="1" hangingPunct="1"/>
            <a:r>
              <a:rPr lang="zh-CN" altLang="en-US" b="1" smtClean="0">
                <a:latin typeface="隶书" panose="02010509060101010101" pitchFamily="49" charset="-122"/>
                <a:ea typeface="隶书" panose="02010509060101010101" pitchFamily="49" charset="-122"/>
              </a:rPr>
              <a:t>二、被动吸烟（二手烟）的危害</a:t>
            </a:r>
          </a:p>
        </p:txBody>
      </p:sp>
      <p:sp>
        <p:nvSpPr>
          <p:cNvPr id="39941" name="Rectangle 3"/>
          <p:cNvSpPr>
            <a:spLocks noGrp="1" noRot="1" noChangeArrowheads="1"/>
          </p:cNvSpPr>
          <p:nvPr>
            <p:ph type="body" idx="4294967295"/>
          </p:nvPr>
        </p:nvSpPr>
        <p:spPr>
          <a:xfrm>
            <a:off x="323850" y="1600200"/>
            <a:ext cx="8496300" cy="4637088"/>
          </a:xfrm>
        </p:spPr>
        <p:txBody>
          <a:bodyPr/>
          <a:lstStyle/>
          <a:p>
            <a:pPr eaLnBrk="1" hangingPunct="1">
              <a:lnSpc>
                <a:spcPct val="90000"/>
              </a:lnSpc>
            </a:pPr>
            <a:r>
              <a:rPr lang="zh-CN" altLang="en-US" sz="2400" smtClean="0">
                <a:latin typeface="隶书" panose="02010509060101010101" pitchFamily="49" charset="-122"/>
                <a:ea typeface="隶书" panose="02010509060101010101" pitchFamily="49" charset="-122"/>
              </a:rPr>
              <a:t>定义：被动吸烟是指不吸烟者吸入吸烟者呼出的烟雾及卷烟燃烧产生的烟雾，也称</a:t>
            </a:r>
            <a:r>
              <a:rPr lang="zh-CN" altLang="en-US" sz="2400" smtClean="0">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非自愿吸烟</a:t>
            </a:r>
            <a:r>
              <a:rPr lang="zh-CN" altLang="en-US" sz="2400" smtClean="0">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，或</a:t>
            </a:r>
            <a:r>
              <a:rPr lang="zh-CN" altLang="en-US" sz="2400" smtClean="0">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吸二手烟</a:t>
            </a:r>
            <a:r>
              <a:rPr lang="zh-CN" altLang="en-US" sz="2400" smtClean="0">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a:t>
            </a:r>
          </a:p>
          <a:p>
            <a:pPr eaLnBrk="1" hangingPunct="1">
              <a:lnSpc>
                <a:spcPct val="90000"/>
              </a:lnSpc>
            </a:pPr>
            <a:r>
              <a:rPr lang="zh-CN" altLang="en-US" sz="2400" smtClean="0">
                <a:latin typeface="隶书" panose="02010509060101010101" pitchFamily="49" charset="-122"/>
                <a:ea typeface="隶书" panose="02010509060101010101" pitchFamily="49" charset="-122"/>
              </a:rPr>
              <a:t>吸烟所散发的烟雾，可分为主流烟</a:t>
            </a:r>
            <a:r>
              <a:rPr lang="en-US" altLang="zh-CN" sz="2400" smtClean="0">
                <a:latin typeface="隶书" panose="02010509060101010101" pitchFamily="49" charset="-122"/>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即吸烟者吸入口内的烟</a:t>
            </a:r>
            <a:r>
              <a:rPr lang="en-US" altLang="zh-CN" sz="2400" smtClean="0">
                <a:latin typeface="隶书" panose="02010509060101010101" pitchFamily="49" charset="-122"/>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和支流烟</a:t>
            </a:r>
            <a:r>
              <a:rPr lang="en-US" altLang="zh-CN" sz="2400" smtClean="0">
                <a:latin typeface="隶书" panose="02010509060101010101" pitchFamily="49" charset="-122"/>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即烟草点燃外冒烟</a:t>
            </a:r>
            <a:r>
              <a:rPr lang="en-US" altLang="zh-CN" sz="2400" smtClean="0">
                <a:latin typeface="隶书" panose="02010509060101010101" pitchFamily="49" charset="-122"/>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a:t>
            </a:r>
          </a:p>
          <a:p>
            <a:pPr eaLnBrk="1" hangingPunct="1">
              <a:lnSpc>
                <a:spcPct val="90000"/>
              </a:lnSpc>
            </a:pPr>
            <a:r>
              <a:rPr lang="zh-CN" altLang="en-US" sz="2400" smtClean="0">
                <a:latin typeface="隶书" panose="02010509060101010101" pitchFamily="49" charset="-122"/>
                <a:ea typeface="隶书" panose="02010509060101010101" pitchFamily="49" charset="-122"/>
              </a:rPr>
              <a:t>二手烟主要来自吸烟者所呼出的主流烟及支流烟。支流烟比主流烟所含的烟草燃烧成分更多。</a:t>
            </a:r>
          </a:p>
          <a:p>
            <a:pPr lvl="1" eaLnBrk="1" hangingPunct="1">
              <a:lnSpc>
                <a:spcPct val="90000"/>
              </a:lnSpc>
            </a:pPr>
            <a:r>
              <a:rPr lang="zh-CN" altLang="en-US" sz="2000" smtClean="0">
                <a:solidFill>
                  <a:srgbClr val="FF0000"/>
                </a:solidFill>
                <a:latin typeface="隶书" panose="02010509060101010101" pitchFamily="49" charset="-122"/>
                <a:ea typeface="隶书" panose="02010509060101010101" pitchFamily="49" charset="-122"/>
              </a:rPr>
              <a:t>一氧化碳，支流烟是主流烟的</a:t>
            </a:r>
            <a:r>
              <a:rPr lang="en-US" altLang="zh-CN" sz="2000" smtClean="0">
                <a:solidFill>
                  <a:srgbClr val="FF0000"/>
                </a:solidFill>
                <a:latin typeface="隶书" panose="02010509060101010101" pitchFamily="49" charset="-122"/>
                <a:ea typeface="隶书" panose="02010509060101010101" pitchFamily="49" charset="-122"/>
              </a:rPr>
              <a:t>5</a:t>
            </a:r>
            <a:r>
              <a:rPr lang="zh-CN" altLang="en-US" sz="2000" smtClean="0">
                <a:solidFill>
                  <a:srgbClr val="FF0000"/>
                </a:solidFill>
                <a:latin typeface="隶书" panose="02010509060101010101" pitchFamily="49" charset="-122"/>
                <a:ea typeface="隶书" panose="02010509060101010101" pitchFamily="49" charset="-122"/>
              </a:rPr>
              <a:t>倍；</a:t>
            </a:r>
          </a:p>
          <a:p>
            <a:pPr lvl="1" eaLnBrk="1" hangingPunct="1">
              <a:lnSpc>
                <a:spcPct val="90000"/>
              </a:lnSpc>
            </a:pPr>
            <a:r>
              <a:rPr lang="zh-CN" altLang="en-US" sz="2000" smtClean="0">
                <a:solidFill>
                  <a:srgbClr val="FF0000"/>
                </a:solidFill>
                <a:latin typeface="隶书" panose="02010509060101010101" pitchFamily="49" charset="-122"/>
                <a:ea typeface="隶书" panose="02010509060101010101" pitchFamily="49" charset="-122"/>
              </a:rPr>
              <a:t>焦油和烟碱是</a:t>
            </a:r>
            <a:r>
              <a:rPr lang="en-US" altLang="zh-CN" sz="2000" smtClean="0">
                <a:solidFill>
                  <a:srgbClr val="FF0000"/>
                </a:solidFill>
                <a:latin typeface="隶书" panose="02010509060101010101" pitchFamily="49" charset="-122"/>
                <a:ea typeface="隶书" panose="02010509060101010101" pitchFamily="49" charset="-122"/>
              </a:rPr>
              <a:t>3</a:t>
            </a:r>
            <a:r>
              <a:rPr lang="zh-CN" altLang="en-US" sz="2000" smtClean="0">
                <a:solidFill>
                  <a:srgbClr val="FF0000"/>
                </a:solidFill>
                <a:latin typeface="隶书" panose="02010509060101010101" pitchFamily="49" charset="-122"/>
                <a:ea typeface="隶书" panose="02010509060101010101" pitchFamily="49" charset="-122"/>
              </a:rPr>
              <a:t>倍；</a:t>
            </a:r>
          </a:p>
          <a:p>
            <a:pPr lvl="1" eaLnBrk="1" hangingPunct="1">
              <a:lnSpc>
                <a:spcPct val="90000"/>
              </a:lnSpc>
            </a:pPr>
            <a:r>
              <a:rPr lang="zh-CN" altLang="en-US" sz="2000" smtClean="0">
                <a:solidFill>
                  <a:srgbClr val="FF0000"/>
                </a:solidFill>
                <a:latin typeface="隶书" panose="02010509060101010101" pitchFamily="49" charset="-122"/>
                <a:ea typeface="隶书" panose="02010509060101010101" pitchFamily="49" charset="-122"/>
              </a:rPr>
              <a:t>氨是</a:t>
            </a:r>
            <a:r>
              <a:rPr lang="en-US" altLang="zh-CN" sz="2000" smtClean="0">
                <a:solidFill>
                  <a:srgbClr val="FF0000"/>
                </a:solidFill>
                <a:latin typeface="隶书" panose="02010509060101010101" pitchFamily="49" charset="-122"/>
                <a:ea typeface="隶书" panose="02010509060101010101" pitchFamily="49" charset="-122"/>
              </a:rPr>
              <a:t>46</a:t>
            </a:r>
            <a:r>
              <a:rPr lang="zh-CN" altLang="en-US" sz="2000" smtClean="0">
                <a:solidFill>
                  <a:srgbClr val="FF0000"/>
                </a:solidFill>
                <a:latin typeface="隶书" panose="02010509060101010101" pitchFamily="49" charset="-122"/>
                <a:ea typeface="隶书" panose="02010509060101010101" pitchFamily="49" charset="-122"/>
              </a:rPr>
              <a:t>倍；</a:t>
            </a:r>
          </a:p>
          <a:p>
            <a:pPr lvl="1" eaLnBrk="1" hangingPunct="1">
              <a:lnSpc>
                <a:spcPct val="90000"/>
              </a:lnSpc>
            </a:pPr>
            <a:r>
              <a:rPr lang="zh-CN" altLang="en-US" sz="2000" smtClean="0">
                <a:solidFill>
                  <a:srgbClr val="FF0000"/>
                </a:solidFill>
                <a:latin typeface="隶书" panose="02010509060101010101" pitchFamily="49" charset="-122"/>
                <a:ea typeface="隶书" panose="02010509060101010101" pitchFamily="49" charset="-122"/>
              </a:rPr>
              <a:t>亚硝胺是</a:t>
            </a:r>
            <a:r>
              <a:rPr lang="en-US" altLang="zh-CN" sz="2000" smtClean="0">
                <a:solidFill>
                  <a:srgbClr val="FF0000"/>
                </a:solidFill>
                <a:latin typeface="隶书" panose="02010509060101010101" pitchFamily="49" charset="-122"/>
                <a:ea typeface="隶书" panose="02010509060101010101" pitchFamily="49" charset="-122"/>
              </a:rPr>
              <a:t>50</a:t>
            </a:r>
            <a:r>
              <a:rPr lang="zh-CN" altLang="en-US" sz="2000" smtClean="0">
                <a:solidFill>
                  <a:srgbClr val="FF0000"/>
                </a:solidFill>
                <a:latin typeface="隶书" panose="02010509060101010101" pitchFamily="49" charset="-122"/>
                <a:ea typeface="隶书" panose="02010509060101010101" pitchFamily="49" charset="-122"/>
              </a:rPr>
              <a:t>倍。</a:t>
            </a:r>
          </a:p>
          <a:p>
            <a:pPr eaLnBrk="1" hangingPunct="1">
              <a:lnSpc>
                <a:spcPct val="90000"/>
              </a:lnSpc>
            </a:pPr>
            <a:r>
              <a:rPr lang="zh-CN" altLang="en-US" sz="2400" smtClean="0">
                <a:latin typeface="隶书" panose="02010509060101010101" pitchFamily="49" charset="-122"/>
                <a:ea typeface="隶书" panose="02010509060101010101" pitchFamily="49" charset="-122"/>
              </a:rPr>
              <a:t>在通风不畅的场所，不吸烟者</a:t>
            </a:r>
            <a:r>
              <a:rPr lang="en-US" altLang="zh-CN" sz="2400" smtClean="0">
                <a:solidFill>
                  <a:srgbClr val="FF0000"/>
                </a:solidFill>
                <a:latin typeface="隶书" panose="02010509060101010101" pitchFamily="49" charset="-122"/>
                <a:ea typeface="隶书" panose="02010509060101010101" pitchFamily="49" charset="-122"/>
              </a:rPr>
              <a:t>1</a:t>
            </a:r>
            <a:r>
              <a:rPr lang="zh-CN" altLang="en-US" sz="2400" smtClean="0">
                <a:solidFill>
                  <a:srgbClr val="FF0000"/>
                </a:solidFill>
                <a:latin typeface="隶书" panose="02010509060101010101" pitchFamily="49" charset="-122"/>
                <a:ea typeface="隶书" panose="02010509060101010101" pitchFamily="49" charset="-122"/>
              </a:rPr>
              <a:t>小时</a:t>
            </a:r>
            <a:r>
              <a:rPr lang="zh-CN" altLang="en-US" sz="2400" smtClean="0">
                <a:latin typeface="隶书" panose="02010509060101010101" pitchFamily="49" charset="-122"/>
                <a:ea typeface="隶书" panose="02010509060101010101" pitchFamily="49" charset="-122"/>
              </a:rPr>
              <a:t>内吸入的烟量，平均相当于吸入</a:t>
            </a:r>
            <a:r>
              <a:rPr lang="en-US" altLang="zh-CN" sz="2400" smtClean="0">
                <a:solidFill>
                  <a:srgbClr val="FF0000"/>
                </a:solidFill>
                <a:latin typeface="隶书" panose="02010509060101010101" pitchFamily="49" charset="-122"/>
                <a:ea typeface="隶书" panose="02010509060101010101" pitchFamily="49" charset="-122"/>
              </a:rPr>
              <a:t>1</a:t>
            </a:r>
            <a:r>
              <a:rPr lang="zh-CN" altLang="en-US" sz="2400" smtClean="0">
                <a:solidFill>
                  <a:srgbClr val="FF0000"/>
                </a:solidFill>
                <a:latin typeface="隶书" panose="02010509060101010101" pitchFamily="49" charset="-122"/>
                <a:ea typeface="隶书" panose="02010509060101010101" pitchFamily="49" charset="-122"/>
              </a:rPr>
              <a:t>支</a:t>
            </a:r>
            <a:r>
              <a:rPr lang="zh-CN" altLang="en-US" sz="2400" smtClean="0">
                <a:latin typeface="隶书" panose="02010509060101010101" pitchFamily="49" charset="-122"/>
                <a:ea typeface="隶书" panose="02010509060101010101" pitchFamily="49" charset="-122"/>
              </a:rPr>
              <a:t>卷烟的量。</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38F982A-9629-40E7-ACB2-F7ECF90178A2}" type="slidenum">
              <a:rPr lang="en-US" altLang="zh-CN"/>
              <a:pPr eaLnBrk="1" hangingPunct="1"/>
              <a:t>38</a:t>
            </a:fld>
            <a:endParaRPr lang="en-US" altLang="zh-CN"/>
          </a:p>
        </p:txBody>
      </p:sp>
      <p:sp>
        <p:nvSpPr>
          <p:cNvPr id="40963"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99212D49-0168-4061-96E9-AC0C0F8F4784}" type="slidenum">
              <a:rPr lang="en-US" altLang="zh-CN" sz="1400"/>
              <a:pPr algn="r" eaLnBrk="1" hangingPunct="1"/>
              <a:t>38</a:t>
            </a:fld>
            <a:endParaRPr lang="en-US" altLang="zh-CN" sz="1400"/>
          </a:p>
        </p:txBody>
      </p:sp>
      <p:sp>
        <p:nvSpPr>
          <p:cNvPr id="40964" name="Rectangle 2"/>
          <p:cNvSpPr>
            <a:spLocks noGrp="1" noRot="1" noChangeArrowheads="1"/>
          </p:cNvSpPr>
          <p:nvPr>
            <p:ph type="title" idx="4294967295"/>
          </p:nvPr>
        </p:nvSpPr>
        <p:spPr/>
        <p:txBody>
          <a:bodyPr/>
          <a:lstStyle/>
          <a:p>
            <a:pPr eaLnBrk="1" hangingPunct="1"/>
            <a:r>
              <a:rPr lang="zh-CN" altLang="en-US" smtClean="0">
                <a:solidFill>
                  <a:srgbClr val="000066"/>
                </a:solidFill>
                <a:ea typeface="隶书" panose="02010509060101010101" pitchFamily="49" charset="-122"/>
              </a:rPr>
              <a:t>二手烟对妇女的危害</a:t>
            </a:r>
          </a:p>
        </p:txBody>
      </p:sp>
      <p:sp>
        <p:nvSpPr>
          <p:cNvPr id="40965" name="Rectangle 3"/>
          <p:cNvSpPr>
            <a:spLocks noGrp="1" noRot="1" noChangeArrowheads="1"/>
          </p:cNvSpPr>
          <p:nvPr>
            <p:ph type="body" idx="4294967295"/>
          </p:nvPr>
        </p:nvSpPr>
        <p:spPr/>
        <p:txBody>
          <a:bodyPr/>
          <a:lstStyle/>
          <a:p>
            <a:pPr eaLnBrk="1" hangingPunct="1">
              <a:buFont typeface="Wingdings" panose="05000000000000000000" pitchFamily="2" charset="2"/>
              <a:buNone/>
            </a:pPr>
            <a:r>
              <a:rPr lang="zh-CN" altLang="en-US" smtClean="0"/>
              <a:t>　　　　</a:t>
            </a:r>
          </a:p>
          <a:p>
            <a:pPr eaLnBrk="1" hangingPunct="1"/>
            <a:endParaRPr lang="zh-CN" altLang="en-US" smtClean="0"/>
          </a:p>
          <a:p>
            <a:pPr eaLnBrk="1" hangingPunct="1"/>
            <a:endParaRPr lang="en-US" altLang="zh-CN" smtClean="0"/>
          </a:p>
        </p:txBody>
      </p:sp>
      <p:pic>
        <p:nvPicPr>
          <p:cNvPr id="40966" name="Picture 4" descr="珍爱生命远离烟草之烟草危害介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8281988" cy="2859088"/>
          </a:xfrm>
          <a:prstGeom prst="rect">
            <a:avLst/>
          </a:prstGeom>
          <a:solidFill>
            <a:srgbClr val="FF0000">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5429250" y="4214813"/>
            <a:ext cx="1928813" cy="3571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3E18F68-B674-4802-9E82-3978160F13BC}" type="slidenum">
              <a:rPr lang="en-US" altLang="zh-CN"/>
              <a:pPr eaLnBrk="1" hangingPunct="1"/>
              <a:t>39</a:t>
            </a:fld>
            <a:endParaRPr lang="en-US" altLang="zh-CN"/>
          </a:p>
        </p:txBody>
      </p:sp>
      <p:sp>
        <p:nvSpPr>
          <p:cNvPr id="373762" name="Rectangle 2"/>
          <p:cNvSpPr>
            <a:spLocks noGrp="1" noChangeArrowheads="1"/>
          </p:cNvSpPr>
          <p:nvPr>
            <p:ph type="title" idx="4294967295"/>
          </p:nvPr>
        </p:nvSpPr>
        <p:spPr/>
        <p:txBody>
          <a:bodyPr/>
          <a:lstStyle/>
          <a:p>
            <a:pPr>
              <a:defRPr/>
            </a:pPr>
            <a:r>
              <a:rPr lang="zh-CN" altLang="en-US" smtClean="0">
                <a:effectLst>
                  <a:outerShdw blurRad="38100" dist="38100" dir="2700000" algn="tl">
                    <a:srgbClr val="C0C0C0"/>
                  </a:outerShdw>
                </a:effectLst>
              </a:rPr>
              <a:t>二手烟与肿瘤</a:t>
            </a:r>
          </a:p>
        </p:txBody>
      </p:sp>
      <p:sp>
        <p:nvSpPr>
          <p:cNvPr id="373763" name="Rectangle 3"/>
          <p:cNvSpPr>
            <a:spLocks noGrp="1" noChangeArrowheads="1"/>
          </p:cNvSpPr>
          <p:nvPr>
            <p:ph type="body" sz="half" idx="4294967295"/>
          </p:nvPr>
        </p:nvSpPr>
        <p:spPr>
          <a:xfrm>
            <a:off x="0" y="1643063"/>
            <a:ext cx="9144000" cy="4929187"/>
          </a:xfrm>
        </p:spPr>
        <p:txBody>
          <a:bodyPr/>
          <a:lstStyle/>
          <a:p>
            <a:pPr>
              <a:lnSpc>
                <a:spcPct val="150000"/>
              </a:lnSpc>
              <a:defRPr/>
            </a:pPr>
            <a:r>
              <a:rPr lang="zh-CN" altLang="en-US" sz="2400" b="1" dirty="0" smtClean="0">
                <a:effectLst>
                  <a:outerShdw blurRad="38100" dist="38100" dir="2700000" algn="tl">
                    <a:srgbClr val="C0C0C0"/>
                  </a:outerShdw>
                </a:effectLst>
                <a:latin typeface="隶书" pitchFamily="49" charset="-122"/>
                <a:ea typeface="隶书" pitchFamily="49" charset="-122"/>
              </a:rPr>
              <a:t>肺癌</a:t>
            </a:r>
          </a:p>
          <a:p>
            <a:pPr lvl="1">
              <a:lnSpc>
                <a:spcPct val="150000"/>
              </a:lnSpc>
              <a:defRPr/>
            </a:pPr>
            <a:r>
              <a:rPr lang="zh-CN" altLang="en-US" sz="2000" b="1" dirty="0" smtClean="0">
                <a:effectLst>
                  <a:outerShdw blurRad="38100" dist="38100" dir="2700000" algn="tl">
                    <a:srgbClr val="C0C0C0"/>
                  </a:outerShdw>
                </a:effectLst>
                <a:latin typeface="隶书" pitchFamily="49" charset="-122"/>
                <a:ea typeface="隶书" pitchFamily="49" charset="-122"/>
              </a:rPr>
              <a:t>全球已有十数项研究证实二手烟暴露与肺癌有关，其中最早的研究是在</a:t>
            </a:r>
            <a:r>
              <a:rPr lang="en-US" altLang="zh-CN" sz="2000" b="1" dirty="0" smtClean="0">
                <a:effectLst>
                  <a:outerShdw blurRad="38100" dist="38100" dir="2700000" algn="tl">
                    <a:srgbClr val="C0C0C0"/>
                  </a:outerShdw>
                </a:effectLst>
                <a:latin typeface="隶书" pitchFamily="49" charset="-122"/>
                <a:ea typeface="隶书" pitchFamily="49" charset="-122"/>
              </a:rPr>
              <a:t>1981</a:t>
            </a:r>
            <a:r>
              <a:rPr lang="zh-CN" altLang="en-US" sz="2000" b="1" dirty="0" smtClean="0">
                <a:effectLst>
                  <a:outerShdw blurRad="38100" dist="38100" dir="2700000" algn="tl">
                    <a:srgbClr val="C0C0C0"/>
                  </a:outerShdw>
                </a:effectLst>
                <a:latin typeface="隶书" pitchFamily="49" charset="-122"/>
                <a:ea typeface="隶书" pitchFamily="49" charset="-122"/>
              </a:rPr>
              <a:t>年进行的，该研究发现</a:t>
            </a:r>
            <a:r>
              <a:rPr lang="zh-CN" altLang="en-US" sz="2000" b="1" dirty="0" smtClean="0">
                <a:solidFill>
                  <a:srgbClr val="FF0000"/>
                </a:solidFill>
                <a:effectLst>
                  <a:outerShdw blurRad="38100" dist="38100" dir="2700000" algn="tl">
                    <a:srgbClr val="C0C0C0"/>
                  </a:outerShdw>
                </a:effectLst>
                <a:latin typeface="隶书" pitchFamily="49" charset="-122"/>
                <a:ea typeface="隶书" pitchFamily="49" charset="-122"/>
              </a:rPr>
              <a:t>嫁给吸烟丈夫的不吸烟女性</a:t>
            </a:r>
            <a:r>
              <a:rPr lang="zh-CN" altLang="en-US" sz="2000" b="1" dirty="0" smtClean="0">
                <a:effectLst>
                  <a:outerShdw blurRad="38100" dist="38100" dir="2700000" algn="tl">
                    <a:srgbClr val="C0C0C0"/>
                  </a:outerShdw>
                </a:effectLst>
                <a:latin typeface="隶书" pitchFamily="49" charset="-122"/>
                <a:ea typeface="隶书" pitchFamily="49" charset="-122"/>
              </a:rPr>
              <a:t>存在较高的肺癌风险。</a:t>
            </a:r>
          </a:p>
          <a:p>
            <a:pPr lvl="1">
              <a:lnSpc>
                <a:spcPct val="150000"/>
              </a:lnSpc>
              <a:defRPr/>
            </a:pPr>
            <a:r>
              <a:rPr lang="zh-CN" altLang="en-US" sz="2000" b="1" dirty="0" smtClean="0">
                <a:effectLst>
                  <a:outerShdw blurRad="38100" dist="38100" dir="2700000" algn="tl">
                    <a:srgbClr val="C0C0C0"/>
                  </a:outerShdw>
                </a:effectLst>
                <a:latin typeface="隶书" pitchFamily="49" charset="-122"/>
                <a:ea typeface="隶书" pitchFamily="49" charset="-122"/>
              </a:rPr>
              <a:t>国际癌症研究所、美国卫生总监、美国环保署，以及世界各地其他众多科研机构都得出了相应的结论，</a:t>
            </a:r>
            <a:r>
              <a:rPr lang="zh-CN" altLang="en-US" sz="2000" b="1" dirty="0" smtClean="0">
                <a:solidFill>
                  <a:srgbClr val="FF0000"/>
                </a:solidFill>
                <a:effectLst>
                  <a:outerShdw blurRad="38100" dist="38100" dir="2700000" algn="tl">
                    <a:srgbClr val="C0C0C0"/>
                  </a:outerShdw>
                </a:effectLst>
                <a:latin typeface="隶书" pitchFamily="49" charset="-122"/>
                <a:ea typeface="隶书" pitchFamily="49" charset="-122"/>
              </a:rPr>
              <a:t>二手烟可导致不吸烟者罹患肺癌。</a:t>
            </a:r>
            <a:r>
              <a:rPr lang="zh-CN" altLang="en-US" sz="2000" dirty="0" smtClean="0">
                <a:solidFill>
                  <a:srgbClr val="FF0000"/>
                </a:solidFill>
                <a:effectLst>
                  <a:outerShdw blurRad="38100" dist="38100" dir="2700000" algn="tl">
                    <a:srgbClr val="C0C0C0"/>
                  </a:outerShdw>
                </a:effectLst>
                <a:latin typeface="隶书" pitchFamily="49" charset="-122"/>
                <a:ea typeface="隶书" pitchFamily="49" charset="-122"/>
              </a:rPr>
              <a:t> </a:t>
            </a:r>
          </a:p>
          <a:p>
            <a:pPr>
              <a:lnSpc>
                <a:spcPct val="150000"/>
              </a:lnSpc>
              <a:defRPr/>
            </a:pPr>
            <a:r>
              <a:rPr lang="zh-CN" altLang="en-US" sz="2400" b="1" dirty="0" smtClean="0">
                <a:effectLst>
                  <a:outerShdw blurRad="38100" dist="38100" dir="2700000" algn="tl">
                    <a:srgbClr val="C0C0C0"/>
                  </a:outerShdw>
                </a:effectLst>
                <a:latin typeface="隶书" pitchFamily="49" charset="-122"/>
                <a:ea typeface="隶书" pitchFamily="49" charset="-122"/>
              </a:rPr>
              <a:t>乳腺癌</a:t>
            </a:r>
          </a:p>
          <a:p>
            <a:pPr lvl="1">
              <a:lnSpc>
                <a:spcPct val="150000"/>
              </a:lnSpc>
              <a:defRPr/>
            </a:pPr>
            <a:r>
              <a:rPr lang="zh-CN" altLang="en-US" sz="2000" b="1" dirty="0" smtClean="0">
                <a:effectLst>
                  <a:outerShdw blurRad="38100" dist="38100" dir="2700000" algn="tl">
                    <a:srgbClr val="C0C0C0"/>
                  </a:outerShdw>
                </a:effectLst>
                <a:latin typeface="隶书" pitchFamily="49" charset="-122"/>
                <a:ea typeface="隶书" pitchFamily="49" charset="-122"/>
              </a:rPr>
              <a:t>二手烟中含有</a:t>
            </a:r>
            <a:r>
              <a:rPr lang="en-US" altLang="zh-CN" sz="2000" b="1" dirty="0" smtClean="0">
                <a:effectLst>
                  <a:outerShdw blurRad="38100" dist="38100" dir="2700000" algn="tl">
                    <a:srgbClr val="C0C0C0"/>
                  </a:outerShdw>
                </a:effectLst>
                <a:latin typeface="隶书" pitchFamily="49" charset="-122"/>
                <a:ea typeface="隶书" pitchFamily="49" charset="-122"/>
              </a:rPr>
              <a:t>20</a:t>
            </a:r>
            <a:r>
              <a:rPr lang="zh-CN" altLang="en-US" sz="2000" b="1" dirty="0" smtClean="0">
                <a:effectLst>
                  <a:outerShdw blurRad="38100" dist="38100" dir="2700000" algn="tl">
                    <a:srgbClr val="C0C0C0"/>
                  </a:outerShdw>
                </a:effectLst>
                <a:latin typeface="隶书" pitchFamily="49" charset="-122"/>
                <a:ea typeface="隶书" pitchFamily="49" charset="-122"/>
              </a:rPr>
              <a:t>种已知的致癌物质，导致女性乳房出现明显基因损伤</a:t>
            </a:r>
          </a:p>
          <a:p>
            <a:pPr lvl="1">
              <a:lnSpc>
                <a:spcPct val="150000"/>
              </a:lnSpc>
              <a:defRPr/>
            </a:pPr>
            <a:r>
              <a:rPr lang="zh-CN" altLang="en-US" sz="2000" b="1" dirty="0" smtClean="0">
                <a:solidFill>
                  <a:srgbClr val="FF0000"/>
                </a:solidFill>
                <a:effectLst>
                  <a:outerShdw blurRad="38100" dist="38100" dir="2700000" algn="tl">
                    <a:srgbClr val="C0C0C0"/>
                  </a:outerShdw>
                </a:effectLst>
                <a:latin typeface="隶书" pitchFamily="49" charset="-122"/>
                <a:ea typeface="隶书" pitchFamily="49" charset="-122"/>
              </a:rPr>
              <a:t>这一证据提示二手烟与乳腺癌之间存在因果关系。 </a:t>
            </a:r>
          </a:p>
        </p:txBody>
      </p:sp>
      <p:pic>
        <p:nvPicPr>
          <p:cNvPr id="2150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1785938"/>
            <a:ext cx="6858000"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5045"/>
                                        </p:tgtEl>
                                        <p:attrNameLst>
                                          <p:attrName>style.visibility</p:attrName>
                                        </p:attrNameLst>
                                      </p:cBhvr>
                                      <p:to>
                                        <p:strVal val="visible"/>
                                      </p:to>
                                    </p:set>
                                    <p:animEffect transition="in" filter="checkerboard(across)">
                                      <p:cBhvr>
                                        <p:cTn id="7" dur="500"/>
                                        <p:tgtEl>
                                          <p:spTgt spid="215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2FF9D5E-C56A-476B-B78F-61460516A008}" type="slidenum">
              <a:rPr lang="en-US" altLang="zh-CN"/>
              <a:pPr eaLnBrk="1" hangingPunct="1"/>
              <a:t>4</a:t>
            </a:fld>
            <a:endParaRPr lang="en-US" altLang="zh-CN"/>
          </a:p>
        </p:txBody>
      </p:sp>
      <p:sp>
        <p:nvSpPr>
          <p:cNvPr id="9219" name="标题 4"/>
          <p:cNvSpPr>
            <a:spLocks noGrp="1"/>
          </p:cNvSpPr>
          <p:nvPr>
            <p:ph type="title"/>
          </p:nvPr>
        </p:nvSpPr>
        <p:spPr/>
        <p:txBody>
          <a:bodyPr/>
          <a:lstStyle/>
          <a:p>
            <a:pPr eaLnBrk="1" hangingPunct="1"/>
            <a:r>
              <a:rPr lang="zh-CN" altLang="en-US" smtClean="0">
                <a:latin typeface="隶书" panose="02010509060101010101" pitchFamily="49" charset="-122"/>
                <a:ea typeface="隶书" panose="02010509060101010101" pitchFamily="49" charset="-122"/>
              </a:rPr>
              <a:t>医务工作者的行为示范</a:t>
            </a:r>
            <a:endParaRPr lang="zh-CN" altLang="en-US" smtClean="0"/>
          </a:p>
        </p:txBody>
      </p:sp>
      <p:sp>
        <p:nvSpPr>
          <p:cNvPr id="9220" name="内容占位符 8"/>
          <p:cNvSpPr>
            <a:spLocks noGrp="1"/>
          </p:cNvSpPr>
          <p:nvPr>
            <p:ph sz="quarter" idx="4"/>
          </p:nvPr>
        </p:nvSpPr>
        <p:spPr>
          <a:xfrm>
            <a:off x="6300788" y="2060575"/>
            <a:ext cx="2528887" cy="3951288"/>
          </a:xfrm>
        </p:spPr>
        <p:txBody>
          <a:bodyPr/>
          <a:lstStyle/>
          <a:p>
            <a:pPr eaLnBrk="1" hangingPunct="1"/>
            <a:endParaRPr lang="zh-CN" altLang="en-US" smtClean="0"/>
          </a:p>
        </p:txBody>
      </p:sp>
      <p:sp>
        <p:nvSpPr>
          <p:cNvPr id="9221" name="日期占位符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zh-CN" smtClean="0"/>
          </a:p>
        </p:txBody>
      </p:sp>
      <p:sp>
        <p:nvSpPr>
          <p:cNvPr id="9222" name="灯片编号占位符 2"/>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999BFC3E-30DE-418C-96EE-B72FF746F699}" type="slidenum">
              <a:rPr lang="en-US" altLang="zh-CN" sz="1400"/>
              <a:pPr algn="r" eaLnBrk="1" hangingPunct="1"/>
              <a:t>4</a:t>
            </a:fld>
            <a:endParaRPr lang="en-US" altLang="zh-CN" sz="1400"/>
          </a:p>
        </p:txBody>
      </p:sp>
      <p:pic>
        <p:nvPicPr>
          <p:cNvPr id="9223" name="Picture 4" descr="MMj03363960000[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2205038"/>
            <a:ext cx="2520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5"/>
          <p:cNvSpPr>
            <a:spLocks noGrp="1" noChangeArrowheads="1"/>
          </p:cNvSpPr>
          <p:nvPr>
            <p:ph sz="half" idx="2"/>
          </p:nvPr>
        </p:nvSpPr>
        <p:spPr>
          <a:xfrm>
            <a:off x="395288" y="1844675"/>
            <a:ext cx="5699125" cy="4321175"/>
          </a:xfrm>
          <a:solidFill>
            <a:schemeClr val="accent1"/>
          </a:solidFill>
          <a:ln w="38100" algn="ctr">
            <a:solidFill>
              <a:srgbClr val="FF3300"/>
            </a:solidFill>
            <a:miter lim="800000"/>
            <a:headEnd/>
            <a:tailEnd/>
          </a:ln>
        </p:spPr>
        <p:txBody>
          <a:bodyPr wrap="none" anchor="ctr"/>
          <a:lstStyle/>
          <a:p>
            <a:pPr eaLnBrk="1" hangingPunct="1">
              <a:buClr>
                <a:srgbClr val="FF3300"/>
              </a:buClr>
              <a:buFont typeface="Wingdings" panose="05000000000000000000" pitchFamily="2" charset="2"/>
              <a:buChar char="Ø"/>
            </a:pPr>
            <a:r>
              <a:rPr lang="zh-CN" altLang="en-US" smtClean="0">
                <a:solidFill>
                  <a:schemeClr val="tx2"/>
                </a:solidFill>
                <a:latin typeface="隶书" panose="02010509060101010101" pitchFamily="49" charset="-122"/>
                <a:ea typeface="隶书" panose="02010509060101010101" pitchFamily="49" charset="-122"/>
              </a:rPr>
              <a:t>医生</a:t>
            </a:r>
            <a:r>
              <a:rPr lang="en-US" altLang="zh-CN" smtClean="0">
                <a:solidFill>
                  <a:schemeClr val="tx2"/>
                </a:solidFill>
                <a:ea typeface="隶书" panose="02010509060101010101" pitchFamily="49" charset="-122"/>
              </a:rPr>
              <a:t>—</a:t>
            </a:r>
            <a:r>
              <a:rPr lang="zh-CN" altLang="en-US" smtClean="0">
                <a:solidFill>
                  <a:schemeClr val="tx2"/>
                </a:solidFill>
                <a:ea typeface="隶书" panose="02010509060101010101" pitchFamily="49" charset="-122"/>
              </a:rPr>
              <a:t>健康生活方式的领导者、</a:t>
            </a:r>
          </a:p>
          <a:p>
            <a:pPr eaLnBrk="1" hangingPunct="1">
              <a:buClr>
                <a:srgbClr val="FF3300"/>
              </a:buClr>
              <a:buFont typeface="Wingdings" panose="05000000000000000000" pitchFamily="2" charset="2"/>
              <a:buNone/>
            </a:pPr>
            <a:r>
              <a:rPr lang="zh-CN" altLang="en-US" smtClean="0">
                <a:solidFill>
                  <a:schemeClr val="tx2"/>
                </a:solidFill>
                <a:ea typeface="隶书" panose="02010509060101010101" pitchFamily="49" charset="-122"/>
              </a:rPr>
              <a:t>   教育者，倡导者。人民健康的保护神，</a:t>
            </a:r>
          </a:p>
          <a:p>
            <a:pPr eaLnBrk="1" hangingPunct="1">
              <a:buClr>
                <a:srgbClr val="FF3300"/>
              </a:buClr>
              <a:buFont typeface="Wingdings" panose="05000000000000000000" pitchFamily="2" charset="2"/>
              <a:buNone/>
            </a:pPr>
            <a:r>
              <a:rPr lang="zh-CN" altLang="en-US" smtClean="0">
                <a:solidFill>
                  <a:schemeClr val="tx2"/>
                </a:solidFill>
                <a:ea typeface="隶书" panose="02010509060101010101" pitchFamily="49" charset="-122"/>
              </a:rPr>
              <a:t>    对中国控烟禁烟有责无旁贷的责任。 </a:t>
            </a:r>
            <a:endParaRPr lang="en-US" altLang="zh-CN" smtClean="0">
              <a:solidFill>
                <a:schemeClr val="tx2"/>
              </a:solidFill>
              <a:ea typeface="隶书" panose="02010509060101010101" pitchFamily="49" charset="-122"/>
            </a:endParaRPr>
          </a:p>
          <a:p>
            <a:pPr eaLnBrk="1" hangingPunct="1">
              <a:buClr>
                <a:srgbClr val="FF3300"/>
              </a:buClr>
              <a:buFont typeface="Wingdings" panose="05000000000000000000" pitchFamily="2" charset="2"/>
              <a:buNone/>
            </a:pPr>
            <a:endParaRPr lang="en-US" altLang="zh-CN" smtClean="0">
              <a:solidFill>
                <a:schemeClr val="tx2"/>
              </a:solidFill>
              <a:ea typeface="隶书" panose="02010509060101010101" pitchFamily="49" charset="-122"/>
            </a:endParaRPr>
          </a:p>
          <a:p>
            <a:pPr eaLnBrk="1" hangingPunct="1">
              <a:buClr>
                <a:srgbClr val="FF3300"/>
              </a:buClr>
              <a:buFont typeface="Wingdings" panose="05000000000000000000" pitchFamily="2" charset="2"/>
              <a:buChar char="Ø"/>
            </a:pPr>
            <a:r>
              <a:rPr lang="zh-CN" altLang="en-US" smtClean="0">
                <a:solidFill>
                  <a:schemeClr val="tx2"/>
                </a:solidFill>
                <a:latin typeface="隶书" panose="02010509060101010101" pitchFamily="49" charset="-122"/>
                <a:ea typeface="隶书" panose="02010509060101010101" pitchFamily="49" charset="-122"/>
              </a:rPr>
              <a:t>医生</a:t>
            </a:r>
            <a:r>
              <a:rPr lang="en-US" altLang="zh-CN" smtClean="0">
                <a:solidFill>
                  <a:schemeClr val="tx2"/>
                </a:solidFill>
                <a:ea typeface="隶书" panose="02010509060101010101" pitchFamily="49" charset="-122"/>
              </a:rPr>
              <a:t>—</a:t>
            </a:r>
            <a:r>
              <a:rPr lang="zh-CN" altLang="en-US" smtClean="0">
                <a:solidFill>
                  <a:schemeClr val="tx2"/>
                </a:solidFill>
                <a:latin typeface="隶书" panose="02010509060101010101" pitchFamily="49" charset="-122"/>
                <a:ea typeface="隶书" panose="02010509060101010101" pitchFamily="49" charset="-122"/>
              </a:rPr>
              <a:t>目前烟草问题的一部分，</a:t>
            </a:r>
          </a:p>
          <a:p>
            <a:pPr eaLnBrk="1" hangingPunct="1">
              <a:buClr>
                <a:srgbClr val="FF3300"/>
              </a:buClr>
              <a:buFont typeface="Wingdings" panose="05000000000000000000" pitchFamily="2" charset="2"/>
              <a:buNone/>
            </a:pPr>
            <a:r>
              <a:rPr lang="zh-CN" altLang="en-US" smtClean="0">
                <a:solidFill>
                  <a:schemeClr val="tx2"/>
                </a:solidFill>
                <a:latin typeface="隶书" panose="02010509060101010101" pitchFamily="49" charset="-122"/>
                <a:ea typeface="隶书" panose="02010509060101010101" pitchFamily="49" charset="-122"/>
              </a:rPr>
              <a:t>  解决烟草问题的关键人物。</a:t>
            </a:r>
          </a:p>
          <a:p>
            <a:pPr eaLnBrk="1" hangingPunct="1">
              <a:buClr>
                <a:srgbClr val="FF3300"/>
              </a:buClr>
            </a:pPr>
            <a:endParaRPr lang="zh-CN" altLang="en-US" smtClean="0">
              <a:solidFill>
                <a:schemeClr val="tx2"/>
              </a:solidFill>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9E4A84A-27D2-47D3-8F37-D251083CD480}" type="slidenum">
              <a:rPr lang="en-US" altLang="zh-CN"/>
              <a:pPr eaLnBrk="1" hangingPunct="1"/>
              <a:t>40</a:t>
            </a:fld>
            <a:endParaRPr lang="en-US" altLang="zh-CN"/>
          </a:p>
        </p:txBody>
      </p:sp>
      <p:sp>
        <p:nvSpPr>
          <p:cNvPr id="43011" name="日期占位符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6BFE22F-65B0-48BF-B2E5-DDE97E241807}" type="datetime1">
              <a:rPr lang="zh-CN" altLang="en-US" smtClean="0"/>
              <a:pPr eaLnBrk="1" hangingPunct="1"/>
              <a:t>2021/1/19</a:t>
            </a:fld>
            <a:endParaRPr lang="en-US" altLang="zh-CN" smtClean="0"/>
          </a:p>
        </p:txBody>
      </p:sp>
      <p:sp>
        <p:nvSpPr>
          <p:cNvPr id="43012"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5CDD1EF-7C91-427B-BD5E-242FDCB86492}" type="slidenum">
              <a:rPr lang="en-US" altLang="zh-CN" sz="1400"/>
              <a:pPr algn="r" eaLnBrk="1" hangingPunct="1"/>
              <a:t>40</a:t>
            </a:fld>
            <a:endParaRPr lang="en-US" altLang="zh-CN" sz="1400"/>
          </a:p>
        </p:txBody>
      </p:sp>
      <p:sp>
        <p:nvSpPr>
          <p:cNvPr id="43013" name="灯片编号占位符 4"/>
          <p:cNvSpPr txBox="1">
            <a:spLocks noGrp="1"/>
          </p:cNvSpPr>
          <p:nvPr/>
        </p:nvSpPr>
        <p:spPr bwMode="auto">
          <a:xfrm>
            <a:off x="6550025" y="6245225"/>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6E2515A-A394-4259-A63C-98264380E74B}" type="slidenum">
              <a:rPr lang="en-US" altLang="zh-CN" sz="1400"/>
              <a:pPr algn="r" eaLnBrk="1" hangingPunct="1"/>
              <a:t>40</a:t>
            </a:fld>
            <a:endParaRPr lang="en-US" altLang="zh-CN" sz="1400"/>
          </a:p>
        </p:txBody>
      </p:sp>
      <p:sp>
        <p:nvSpPr>
          <p:cNvPr id="43014" name="Rectangle 2"/>
          <p:cNvSpPr>
            <a:spLocks noGrp="1" noRot="1" noChangeArrowheads="1"/>
          </p:cNvSpPr>
          <p:nvPr>
            <p:ph type="title" idx="4294967295"/>
          </p:nvPr>
        </p:nvSpPr>
        <p:spPr/>
        <p:txBody>
          <a:bodyPr/>
          <a:lstStyle/>
          <a:p>
            <a:pPr eaLnBrk="1" hangingPunct="1"/>
            <a:r>
              <a:rPr lang="zh-CN" altLang="en-US" b="1" smtClean="0">
                <a:solidFill>
                  <a:srgbClr val="000066"/>
                </a:solidFill>
                <a:ea typeface="隶书" panose="02010509060101010101" pitchFamily="49" charset="-122"/>
              </a:rPr>
              <a:t>二手烟对儿童的危害</a:t>
            </a:r>
            <a:endParaRPr lang="zh-CN" altLang="zh-CN" b="1" smtClean="0">
              <a:solidFill>
                <a:srgbClr val="000066"/>
              </a:solidFill>
              <a:ea typeface="隶书" panose="02010509060101010101" pitchFamily="49" charset="-122"/>
            </a:endParaRPr>
          </a:p>
        </p:txBody>
      </p:sp>
      <p:sp>
        <p:nvSpPr>
          <p:cNvPr id="43015" name="Rectangle 3"/>
          <p:cNvSpPr>
            <a:spLocks noGrp="1" noRot="1" noChangeArrowheads="1"/>
          </p:cNvSpPr>
          <p:nvPr>
            <p:ph type="body" idx="4294967295"/>
          </p:nvPr>
        </p:nvSpPr>
        <p:spPr>
          <a:xfrm>
            <a:off x="303213" y="2052638"/>
            <a:ext cx="8540750" cy="3076575"/>
          </a:xfrm>
        </p:spPr>
        <p:txBody>
          <a:bodyPr/>
          <a:lstStyle/>
          <a:p>
            <a:pPr eaLnBrk="1" hangingPunct="1"/>
            <a:r>
              <a:rPr lang="zh-CN" altLang="en-US" sz="2800" smtClean="0">
                <a:ea typeface="隶书" panose="02010509060101010101" pitchFamily="49" charset="-122"/>
              </a:rPr>
              <a:t>患</a:t>
            </a:r>
            <a:r>
              <a:rPr lang="zh-CN" altLang="en-US" sz="2800" smtClean="0">
                <a:solidFill>
                  <a:srgbClr val="FF0000"/>
                </a:solidFill>
                <a:ea typeface="隶书" panose="02010509060101010101" pitchFamily="49" charset="-122"/>
              </a:rPr>
              <a:t>婴儿猝死综合征</a:t>
            </a:r>
            <a:r>
              <a:rPr lang="zh-CN" altLang="en-US" sz="2800" smtClean="0">
                <a:ea typeface="隶书" panose="02010509060101010101" pitchFamily="49" charset="-122"/>
              </a:rPr>
              <a:t>而夭折的几率增加；</a:t>
            </a:r>
          </a:p>
          <a:p>
            <a:pPr eaLnBrk="1" hangingPunct="1"/>
            <a:r>
              <a:rPr lang="zh-CN" altLang="en-US" sz="2800" smtClean="0">
                <a:ea typeface="隶书" panose="02010509060101010101" pitchFamily="49" charset="-122"/>
              </a:rPr>
              <a:t>损伤</a:t>
            </a:r>
            <a:r>
              <a:rPr lang="zh-CN" altLang="en-US" sz="2800" smtClean="0">
                <a:solidFill>
                  <a:srgbClr val="FF0000"/>
                </a:solidFill>
                <a:ea typeface="隶书" panose="02010509060101010101" pitchFamily="49" charset="-122"/>
              </a:rPr>
              <a:t>肺功能</a:t>
            </a:r>
            <a:r>
              <a:rPr lang="zh-CN" altLang="en-US" sz="2800" smtClean="0">
                <a:ea typeface="隶书" panose="02010509060101010101" pitchFamily="49" charset="-122"/>
              </a:rPr>
              <a:t>，产生健康问题的风险更大；</a:t>
            </a:r>
          </a:p>
          <a:p>
            <a:pPr eaLnBrk="1" hangingPunct="1"/>
            <a:r>
              <a:rPr lang="zh-CN" altLang="en-US" sz="2800" smtClean="0">
                <a:solidFill>
                  <a:srgbClr val="FF0000"/>
                </a:solidFill>
                <a:ea typeface="隶书" panose="02010509060101010101" pitchFamily="49" charset="-122"/>
              </a:rPr>
              <a:t>支气管炎和肺炎</a:t>
            </a:r>
            <a:r>
              <a:rPr lang="zh-CN" altLang="en-US" sz="2800" smtClean="0">
                <a:ea typeface="隶书" panose="02010509060101010101" pitchFamily="49" charset="-122"/>
              </a:rPr>
              <a:t>，并增加患中耳炎的风险；</a:t>
            </a:r>
          </a:p>
          <a:p>
            <a:pPr eaLnBrk="1" hangingPunct="1"/>
            <a:r>
              <a:rPr lang="zh-CN" altLang="en-US" sz="2800" smtClean="0">
                <a:ea typeface="隶书" panose="02010509060101010101" pitchFamily="49" charset="-122"/>
              </a:rPr>
              <a:t>使患有</a:t>
            </a:r>
            <a:r>
              <a:rPr lang="zh-CN" altLang="en-US" sz="2800" smtClean="0">
                <a:solidFill>
                  <a:srgbClr val="FF0000"/>
                </a:solidFill>
                <a:ea typeface="隶书" panose="02010509060101010101" pitchFamily="49" charset="-122"/>
              </a:rPr>
              <a:t>哮喘</a:t>
            </a:r>
            <a:r>
              <a:rPr lang="zh-CN" altLang="en-US" sz="2800" smtClean="0">
                <a:ea typeface="隶书" panose="02010509060101010101" pitchFamily="49" charset="-122"/>
              </a:rPr>
              <a:t>的孩子发病更频繁，病情更严重。</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9053B89-100A-4C31-975D-32FF27685A46}" type="slidenum">
              <a:rPr lang="en-US" altLang="zh-CN"/>
              <a:pPr eaLnBrk="1" hangingPunct="1"/>
              <a:t>41</a:t>
            </a:fld>
            <a:endParaRPr lang="en-US" altLang="zh-CN"/>
          </a:p>
        </p:txBody>
      </p:sp>
      <p:sp>
        <p:nvSpPr>
          <p:cNvPr id="44035"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886AC561-9F6E-4B2B-8366-6FE97A6A065E}" type="slidenum">
              <a:rPr lang="en-US" altLang="zh-CN" sz="1400"/>
              <a:pPr algn="r" eaLnBrk="1" hangingPunct="1"/>
              <a:t>41</a:t>
            </a:fld>
            <a:endParaRPr lang="en-US" altLang="zh-CN" sz="1400"/>
          </a:p>
        </p:txBody>
      </p:sp>
      <p:sp>
        <p:nvSpPr>
          <p:cNvPr id="44036" name="Rectangle 2"/>
          <p:cNvSpPr>
            <a:spLocks noGrp="1" noRot="1" noChangeArrowheads="1"/>
          </p:cNvSpPr>
          <p:nvPr>
            <p:ph type="title" idx="4294967295"/>
          </p:nvPr>
        </p:nvSpPr>
        <p:spPr/>
        <p:txBody>
          <a:bodyPr/>
          <a:lstStyle/>
          <a:p>
            <a:pPr eaLnBrk="1" hangingPunct="1"/>
            <a:r>
              <a:rPr lang="zh-CN" altLang="en-US" b="1" smtClean="0">
                <a:solidFill>
                  <a:srgbClr val="000066"/>
                </a:solidFill>
                <a:ea typeface="隶书" panose="02010509060101010101" pitchFamily="49" charset="-122"/>
              </a:rPr>
              <a:t>二手烟存在“安全暴露”水平？</a:t>
            </a:r>
          </a:p>
        </p:txBody>
      </p:sp>
      <p:sp>
        <p:nvSpPr>
          <p:cNvPr id="37893" name="Rectangle 3"/>
          <p:cNvSpPr>
            <a:spLocks noGrp="1" noRot="1" noChangeArrowheads="1"/>
          </p:cNvSpPr>
          <p:nvPr>
            <p:ph type="body" idx="4294967295"/>
          </p:nvPr>
        </p:nvSpPr>
        <p:spPr/>
        <p:txBody>
          <a:bodyPr/>
          <a:lstStyle/>
          <a:p>
            <a:pPr eaLnBrk="1" hangingPunct="1"/>
            <a:r>
              <a:rPr lang="zh-CN" altLang="en-US" sz="2800" smtClean="0">
                <a:latin typeface="隶书" panose="02010509060101010101" pitchFamily="49" charset="-122"/>
                <a:ea typeface="隶书" panose="02010509060101010101" pitchFamily="49" charset="-122"/>
              </a:rPr>
              <a:t>很多人认为，只要吸烟人数少，空间面积足够大，通风设施好，危害就可以减至最低，甚至没有危害，也就是说，存在</a:t>
            </a:r>
            <a:r>
              <a:rPr lang="zh-CN" altLang="en-US" sz="2800" smtClean="0">
                <a:solidFill>
                  <a:srgbClr val="FF0000"/>
                </a:solidFill>
                <a:ea typeface="隶书" panose="02010509060101010101" pitchFamily="49" charset="-122"/>
              </a:rPr>
              <a:t>“</a:t>
            </a:r>
            <a:r>
              <a:rPr lang="zh-CN" altLang="en-US" sz="2800" smtClean="0">
                <a:solidFill>
                  <a:srgbClr val="FF0000"/>
                </a:solidFill>
                <a:latin typeface="隶书" panose="02010509060101010101" pitchFamily="49" charset="-122"/>
                <a:ea typeface="隶书" panose="02010509060101010101" pitchFamily="49" charset="-122"/>
              </a:rPr>
              <a:t>安全暴露</a:t>
            </a:r>
            <a:r>
              <a:rPr lang="zh-CN" altLang="en-US" sz="2800" smtClean="0">
                <a:solidFill>
                  <a:srgbClr val="FF0000"/>
                </a:solidFill>
                <a:ea typeface="隶书" panose="02010509060101010101" pitchFamily="49" charset="-122"/>
              </a:rPr>
              <a:t>”</a:t>
            </a:r>
            <a:r>
              <a:rPr lang="zh-CN" altLang="en-US" sz="2800" smtClean="0">
                <a:latin typeface="隶书" panose="02010509060101010101" pitchFamily="49" charset="-122"/>
                <a:ea typeface="隶书" panose="02010509060101010101" pitchFamily="49" charset="-122"/>
              </a:rPr>
              <a:t>水平。</a:t>
            </a:r>
          </a:p>
          <a:p>
            <a:pPr eaLnBrk="1" hangingPunct="1"/>
            <a:r>
              <a:rPr lang="en-US" altLang="zh-CN" sz="2800" smtClean="0">
                <a:latin typeface="隶书" panose="02010509060101010101" pitchFamily="49" charset="-122"/>
                <a:ea typeface="隶书" panose="02010509060101010101" pitchFamily="49" charset="-122"/>
              </a:rPr>
              <a:t>《2007</a:t>
            </a:r>
            <a:r>
              <a:rPr lang="zh-CN" altLang="en-US" sz="2800" smtClean="0">
                <a:latin typeface="隶书" panose="02010509060101010101" pitchFamily="49" charset="-122"/>
                <a:ea typeface="隶书" panose="02010509060101010101" pitchFamily="49" charset="-122"/>
              </a:rPr>
              <a:t>年中国控制吸烟报告</a:t>
            </a:r>
            <a:r>
              <a:rPr lang="en-US" altLang="zh-CN" sz="2800" smtClean="0">
                <a:latin typeface="隶书" panose="02010509060101010101" pitchFamily="49" charset="-122"/>
                <a:ea typeface="隶书" panose="02010509060101010101" pitchFamily="49" charset="-122"/>
              </a:rPr>
              <a:t>》</a:t>
            </a:r>
            <a:r>
              <a:rPr lang="zh-CN" altLang="en-US" sz="2800" smtClean="0">
                <a:latin typeface="隶书" panose="02010509060101010101" pitchFamily="49" charset="-122"/>
                <a:ea typeface="隶书" panose="02010509060101010101" pitchFamily="49" charset="-122"/>
              </a:rPr>
              <a:t>：被动吸烟</a:t>
            </a:r>
            <a:r>
              <a:rPr lang="zh-CN" altLang="en-US" sz="2800" smtClean="0">
                <a:solidFill>
                  <a:srgbClr val="FF0000"/>
                </a:solidFill>
                <a:latin typeface="隶书" panose="02010509060101010101" pitchFamily="49" charset="-122"/>
                <a:ea typeface="隶书" panose="02010509060101010101" pitchFamily="49" charset="-122"/>
              </a:rPr>
              <a:t>不存在</a:t>
            </a:r>
            <a:r>
              <a:rPr lang="zh-CN" altLang="en-US" sz="2800" smtClean="0">
                <a:latin typeface="隶书" panose="02010509060101010101" pitchFamily="49" charset="-122"/>
                <a:ea typeface="隶书" panose="02010509060101010101" pitchFamily="49" charset="-122"/>
              </a:rPr>
              <a:t>所谓的</a:t>
            </a:r>
            <a:r>
              <a:rPr lang="zh-CN" altLang="en-US" sz="2800" smtClean="0">
                <a:ea typeface="隶书" panose="02010509060101010101" pitchFamily="49" charset="-122"/>
              </a:rPr>
              <a:t>“</a:t>
            </a:r>
            <a:r>
              <a:rPr lang="zh-CN" altLang="en-US" sz="2800" smtClean="0">
                <a:latin typeface="隶书" panose="02010509060101010101" pitchFamily="49" charset="-122"/>
                <a:ea typeface="隶书" panose="02010509060101010101" pitchFamily="49" charset="-122"/>
              </a:rPr>
              <a:t>安全暴露</a:t>
            </a:r>
            <a:r>
              <a:rPr lang="zh-CN" altLang="en-US" sz="2800" smtClean="0">
                <a:ea typeface="隶书" panose="02010509060101010101" pitchFamily="49" charset="-122"/>
              </a:rPr>
              <a:t>”</a:t>
            </a:r>
            <a:r>
              <a:rPr lang="zh-CN" altLang="en-US" sz="2800" smtClean="0">
                <a:latin typeface="隶书" panose="02010509060101010101" pitchFamily="49" charset="-122"/>
                <a:ea typeface="隶书" panose="02010509060101010101" pitchFamily="49" charset="-122"/>
              </a:rPr>
              <a:t>水平。</a:t>
            </a:r>
          </a:p>
          <a:p>
            <a:pPr eaLnBrk="1" hangingPunct="1"/>
            <a:r>
              <a:rPr lang="zh-CN" altLang="en-US" sz="2800" smtClean="0">
                <a:latin typeface="隶书" panose="02010509060101010101" pitchFamily="49" charset="-122"/>
                <a:ea typeface="隶书" panose="02010509060101010101" pitchFamily="49" charset="-122"/>
              </a:rPr>
              <a:t>每燃烧一支卷烟所形成烟草烟雾中含有的苯并芘高达</a:t>
            </a:r>
            <a:r>
              <a:rPr lang="en-US" altLang="zh-CN" sz="2800" smtClean="0">
                <a:latin typeface="隶书" panose="02010509060101010101" pitchFamily="49" charset="-122"/>
                <a:ea typeface="隶书" panose="02010509060101010101" pitchFamily="49" charset="-122"/>
              </a:rPr>
              <a:t>180</a:t>
            </a:r>
            <a:r>
              <a:rPr lang="zh-CN" altLang="en-US" sz="2800" smtClean="0">
                <a:latin typeface="隶书" panose="02010509060101010101" pitchFamily="49" charset="-122"/>
                <a:ea typeface="隶书" panose="02010509060101010101" pitchFamily="49" charset="-122"/>
              </a:rPr>
              <a:t>纳克，在一个</a:t>
            </a:r>
            <a:r>
              <a:rPr lang="en-US" altLang="zh-CN" sz="2800" smtClean="0">
                <a:latin typeface="隶书" panose="02010509060101010101" pitchFamily="49" charset="-122"/>
                <a:ea typeface="隶书" panose="02010509060101010101" pitchFamily="49" charset="-122"/>
              </a:rPr>
              <a:t>30</a:t>
            </a:r>
            <a:r>
              <a:rPr lang="zh-CN" altLang="en-US" sz="2800" smtClean="0">
                <a:latin typeface="隶书" panose="02010509060101010101" pitchFamily="49" charset="-122"/>
                <a:ea typeface="隶书" panose="02010509060101010101" pitchFamily="49" charset="-122"/>
              </a:rPr>
              <a:t>立方米容积的居室内就会形成</a:t>
            </a:r>
            <a:r>
              <a:rPr lang="en-US" altLang="zh-CN" sz="2800" smtClean="0">
                <a:latin typeface="隶书" panose="02010509060101010101" pitchFamily="49" charset="-122"/>
                <a:ea typeface="隶书" panose="02010509060101010101" pitchFamily="49" charset="-122"/>
              </a:rPr>
              <a:t>6</a:t>
            </a:r>
            <a:r>
              <a:rPr lang="zh-CN" altLang="en-US" sz="2800" smtClean="0">
                <a:latin typeface="隶书" panose="02010509060101010101" pitchFamily="49" charset="-122"/>
                <a:ea typeface="隶书" panose="02010509060101010101" pitchFamily="49" charset="-122"/>
              </a:rPr>
              <a:t>纳克</a:t>
            </a:r>
            <a:r>
              <a:rPr lang="en-US" altLang="zh-CN" sz="2800" smtClean="0">
                <a:latin typeface="隶书" panose="02010509060101010101" pitchFamily="49" charset="-122"/>
                <a:ea typeface="隶书" panose="02010509060101010101" pitchFamily="49" charset="-122"/>
              </a:rPr>
              <a:t>/</a:t>
            </a:r>
            <a:r>
              <a:rPr lang="zh-CN" altLang="en-US" sz="2800" smtClean="0">
                <a:latin typeface="隶书" panose="02010509060101010101" pitchFamily="49" charset="-122"/>
                <a:ea typeface="隶书" panose="02010509060101010101" pitchFamily="49" charset="-122"/>
              </a:rPr>
              <a:t>立方米浓度，超过卫生标准</a:t>
            </a:r>
            <a:r>
              <a:rPr lang="en-US" altLang="zh-CN" sz="2800" smtClean="0">
                <a:latin typeface="隶书" panose="02010509060101010101" pitchFamily="49" charset="-122"/>
                <a:ea typeface="隶书" panose="02010509060101010101" pitchFamily="49" charset="-122"/>
              </a:rPr>
              <a:t>(1</a:t>
            </a:r>
            <a:r>
              <a:rPr lang="zh-CN" altLang="en-US" sz="2800" smtClean="0">
                <a:latin typeface="隶书" panose="02010509060101010101" pitchFamily="49" charset="-122"/>
                <a:ea typeface="隶书" panose="02010509060101010101" pitchFamily="49" charset="-122"/>
              </a:rPr>
              <a:t>纳克</a:t>
            </a:r>
            <a:r>
              <a:rPr lang="en-US" altLang="zh-CN" sz="2800" smtClean="0">
                <a:latin typeface="隶书" panose="02010509060101010101" pitchFamily="49" charset="-122"/>
                <a:ea typeface="隶书" panose="02010509060101010101" pitchFamily="49" charset="-122"/>
              </a:rPr>
              <a:t>/</a:t>
            </a:r>
            <a:r>
              <a:rPr lang="zh-CN" altLang="en-US" sz="2800" smtClean="0">
                <a:latin typeface="隶书" panose="02010509060101010101" pitchFamily="49" charset="-122"/>
                <a:ea typeface="隶书" panose="02010509060101010101" pitchFamily="49" charset="-122"/>
              </a:rPr>
              <a:t>立方米</a:t>
            </a:r>
            <a:r>
              <a:rPr lang="en-US" altLang="zh-CN" sz="2800" smtClean="0">
                <a:latin typeface="隶书" panose="02010509060101010101" pitchFamily="49" charset="-122"/>
                <a:ea typeface="隶书" panose="02010509060101010101" pitchFamily="49" charset="-122"/>
              </a:rPr>
              <a:t>)6</a:t>
            </a:r>
            <a:r>
              <a:rPr lang="zh-CN" altLang="en-US" sz="2800" smtClean="0">
                <a:latin typeface="隶书" panose="02010509060101010101" pitchFamily="49" charset="-122"/>
                <a:ea typeface="隶书" panose="02010509060101010101" pitchFamily="49" charset="-122"/>
              </a:rPr>
              <a:t>倍，就得将居室</a:t>
            </a:r>
            <a:r>
              <a:rPr lang="en-US" altLang="zh-CN" sz="2800" smtClean="0">
                <a:latin typeface="隶书" panose="02010509060101010101" pitchFamily="49" charset="-122"/>
                <a:ea typeface="隶书" panose="02010509060101010101" pitchFamily="49" charset="-122"/>
              </a:rPr>
              <a:t>30</a:t>
            </a:r>
            <a:r>
              <a:rPr lang="zh-CN" altLang="en-US" sz="2800" smtClean="0">
                <a:latin typeface="隶书" panose="02010509060101010101" pitchFamily="49" charset="-122"/>
                <a:ea typeface="隶书" panose="02010509060101010101" pitchFamily="49" charset="-122"/>
              </a:rPr>
              <a:t>立方米空气每小时更换</a:t>
            </a:r>
            <a:r>
              <a:rPr lang="en-US" altLang="zh-CN" sz="2800" smtClean="0">
                <a:solidFill>
                  <a:srgbClr val="FF0000"/>
                </a:solidFill>
                <a:latin typeface="隶书" panose="02010509060101010101" pitchFamily="49" charset="-122"/>
                <a:ea typeface="隶书" panose="02010509060101010101" pitchFamily="49" charset="-122"/>
              </a:rPr>
              <a:t>5-6</a:t>
            </a:r>
            <a:r>
              <a:rPr lang="zh-CN" altLang="en-US" sz="2800" smtClean="0">
                <a:solidFill>
                  <a:srgbClr val="FF0000"/>
                </a:solidFill>
                <a:latin typeface="隶书" panose="02010509060101010101" pitchFamily="49" charset="-122"/>
                <a:ea typeface="隶书" panose="02010509060101010101" pitchFamily="49" charset="-122"/>
              </a:rPr>
              <a:t>次</a:t>
            </a:r>
            <a:r>
              <a:rPr lang="zh-CN" altLang="en-US" sz="2800" smtClean="0">
                <a:latin typeface="隶书" panose="02010509060101010101" pitchFamily="49" charset="-122"/>
                <a:ea typeface="隶书" panose="02010509060101010101" pitchFamily="49" charset="-122"/>
              </a:rPr>
              <a:t>。</a:t>
            </a:r>
            <a:endParaRPr lang="zh-CN" altLang="zh-CN" sz="2800" smtClean="0">
              <a:latin typeface="隶书" panose="02010509060101010101" pitchFamily="49" charset="-122"/>
              <a:ea typeface="隶书" panose="02010509060101010101" pitchFamily="49" charset="-122"/>
            </a:endParaRPr>
          </a:p>
          <a:p>
            <a:pPr eaLnBrk="1" hangingPunct="1"/>
            <a:endParaRPr lang="en-US" altLang="zh-CN" sz="2800" smtClean="0">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893">
                                            <p:txEl>
                                              <p:pRg st="0" end="0"/>
                                            </p:txEl>
                                          </p:spTgt>
                                        </p:tgtEl>
                                        <p:attrNameLst>
                                          <p:attrName>style.visibility</p:attrName>
                                        </p:attrNameLst>
                                      </p:cBhvr>
                                      <p:to>
                                        <p:strVal val="visible"/>
                                      </p:to>
                                    </p:set>
                                    <p:anim calcmode="lin" valueType="num">
                                      <p:cBhvr additive="base">
                                        <p:cTn id="7" dur="500" fill="hold"/>
                                        <p:tgtEl>
                                          <p:spTgt spid="378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893">
                                            <p:txEl>
                                              <p:pRg st="1" end="1"/>
                                            </p:txEl>
                                          </p:spTgt>
                                        </p:tgtEl>
                                        <p:attrNameLst>
                                          <p:attrName>style.visibility</p:attrName>
                                        </p:attrNameLst>
                                      </p:cBhvr>
                                      <p:to>
                                        <p:strVal val="visible"/>
                                      </p:to>
                                    </p:set>
                                    <p:anim calcmode="lin" valueType="num">
                                      <p:cBhvr additive="base">
                                        <p:cTn id="11" dur="500" fill="hold"/>
                                        <p:tgtEl>
                                          <p:spTgt spid="3789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89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893">
                                            <p:txEl>
                                              <p:pRg st="2" end="2"/>
                                            </p:txEl>
                                          </p:spTgt>
                                        </p:tgtEl>
                                        <p:attrNameLst>
                                          <p:attrName>style.visibility</p:attrName>
                                        </p:attrNameLst>
                                      </p:cBhvr>
                                      <p:to>
                                        <p:strVal val="visible"/>
                                      </p:to>
                                    </p:set>
                                    <p:anim calcmode="lin" valueType="num">
                                      <p:cBhvr additive="base">
                                        <p:cTn id="15" dur="500" fill="hold"/>
                                        <p:tgtEl>
                                          <p:spTgt spid="3789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789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BE0A126-2520-445A-B865-DFAFEEDADFA8}" type="slidenum">
              <a:rPr lang="en-US" altLang="zh-CN"/>
              <a:pPr eaLnBrk="1" hangingPunct="1"/>
              <a:t>42</a:t>
            </a:fld>
            <a:endParaRPr lang="en-US" altLang="zh-CN"/>
          </a:p>
        </p:txBody>
      </p:sp>
      <p:sp>
        <p:nvSpPr>
          <p:cNvPr id="45059"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89138F18-E667-4C25-B809-DD49C58833E3}" type="slidenum">
              <a:rPr lang="en-US" altLang="zh-CN" sz="1400"/>
              <a:pPr algn="r" eaLnBrk="1" hangingPunct="1"/>
              <a:t>42</a:t>
            </a:fld>
            <a:endParaRPr lang="en-US" altLang="zh-CN" sz="1400"/>
          </a:p>
        </p:txBody>
      </p:sp>
      <p:sp>
        <p:nvSpPr>
          <p:cNvPr id="45060" name="Rectangle 2"/>
          <p:cNvSpPr>
            <a:spLocks noGrp="1" noRot="1" noChangeArrowheads="1"/>
          </p:cNvSpPr>
          <p:nvPr>
            <p:ph type="title" idx="4294967295"/>
          </p:nvPr>
        </p:nvSpPr>
        <p:spPr/>
        <p:txBody>
          <a:bodyPr/>
          <a:lstStyle/>
          <a:p>
            <a:pPr eaLnBrk="1" hangingPunct="1"/>
            <a:r>
              <a:rPr lang="zh-CN" altLang="en-US" smtClean="0">
                <a:solidFill>
                  <a:srgbClr val="000066"/>
                </a:solidFill>
                <a:latin typeface="隶书" panose="02010509060101010101" pitchFamily="49" charset="-122"/>
                <a:ea typeface="隶书" panose="02010509060101010101" pitchFamily="49" charset="-122"/>
              </a:rPr>
              <a:t>设立无烟区有用吗</a:t>
            </a:r>
            <a:r>
              <a:rPr lang="en-US" altLang="zh-CN" smtClean="0">
                <a:solidFill>
                  <a:srgbClr val="000066"/>
                </a:solidFill>
                <a:latin typeface="隶书" panose="02010509060101010101" pitchFamily="49" charset="-122"/>
                <a:ea typeface="隶书" panose="02010509060101010101" pitchFamily="49" charset="-122"/>
              </a:rPr>
              <a:t>?</a:t>
            </a:r>
          </a:p>
        </p:txBody>
      </p:sp>
      <p:sp>
        <p:nvSpPr>
          <p:cNvPr id="38917" name="Rectangle 3"/>
          <p:cNvSpPr>
            <a:spLocks noGrp="1" noRot="1" noChangeArrowheads="1"/>
          </p:cNvSpPr>
          <p:nvPr>
            <p:ph type="body" idx="4294967295"/>
          </p:nvPr>
        </p:nvSpPr>
        <p:spPr/>
        <p:txBody>
          <a:bodyPr/>
          <a:lstStyle/>
          <a:p>
            <a:pPr eaLnBrk="1" hangingPunct="1">
              <a:lnSpc>
                <a:spcPct val="90000"/>
              </a:lnSpc>
            </a:pPr>
            <a:endParaRPr lang="en-US" altLang="zh-CN" sz="2400" smtClean="0">
              <a:latin typeface="隶书" panose="02010509060101010101" pitchFamily="49" charset="-122"/>
              <a:ea typeface="隶书" panose="02010509060101010101" pitchFamily="49" charset="-122"/>
            </a:endParaRPr>
          </a:p>
          <a:p>
            <a:pPr eaLnBrk="1" hangingPunct="1">
              <a:lnSpc>
                <a:spcPct val="90000"/>
              </a:lnSpc>
            </a:pPr>
            <a:r>
              <a:rPr lang="zh-CN" altLang="en-US" sz="2400" smtClean="0">
                <a:latin typeface="隶书" panose="02010509060101010101" pitchFamily="49" charset="-122"/>
                <a:ea typeface="隶书" panose="02010509060101010101" pitchFamily="49" charset="-122"/>
              </a:rPr>
              <a:t>美国：在吸烟区和非吸烟区空气中烟草烟雾水平无差异，或说员工在吸烟区和非吸烟区吸入的烟草烟雾</a:t>
            </a:r>
            <a:r>
              <a:rPr lang="zh-CN" altLang="en-US" sz="2400" smtClean="0">
                <a:solidFill>
                  <a:srgbClr val="FF0000"/>
                </a:solidFill>
                <a:latin typeface="隶书" panose="02010509060101010101" pitchFamily="49" charset="-122"/>
                <a:ea typeface="隶书" panose="02010509060101010101" pitchFamily="49" charset="-122"/>
              </a:rPr>
              <a:t>是一样</a:t>
            </a:r>
            <a:r>
              <a:rPr lang="zh-CN" altLang="en-US" sz="2400" smtClean="0">
                <a:latin typeface="隶书" panose="02010509060101010101" pitchFamily="49" charset="-122"/>
                <a:ea typeface="隶书" panose="02010509060101010101" pitchFamily="49" charset="-122"/>
              </a:rPr>
              <a:t>的。</a:t>
            </a:r>
          </a:p>
          <a:p>
            <a:pPr eaLnBrk="1" hangingPunct="1">
              <a:lnSpc>
                <a:spcPct val="90000"/>
              </a:lnSpc>
            </a:pPr>
            <a:r>
              <a:rPr lang="zh-CN" altLang="en-US" sz="2400" smtClean="0">
                <a:latin typeface="隶书" panose="02010509060101010101" pitchFamily="49" charset="-122"/>
                <a:ea typeface="隶书" panose="02010509060101010101" pitchFamily="49" charset="-122"/>
              </a:rPr>
              <a:t>澳大利亚：证明了即使是最有效的</a:t>
            </a:r>
            <a:r>
              <a:rPr lang="zh-CN" altLang="en-US" sz="2400" smtClean="0">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无烟</a:t>
            </a:r>
            <a:r>
              <a:rPr lang="zh-CN" altLang="en-US" sz="2400" smtClean="0">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区也无法真正做到保护人们不受二手烟的危害。有单独的吸烟室，也不能提供全面的保护，一些所谓的</a:t>
            </a:r>
            <a:r>
              <a:rPr lang="zh-CN" altLang="en-US" sz="2400" smtClean="0">
                <a:solidFill>
                  <a:srgbClr val="FF0000"/>
                </a:solidFill>
                <a:ea typeface="隶书" panose="02010509060101010101" pitchFamily="49" charset="-122"/>
              </a:rPr>
              <a:t>“</a:t>
            </a:r>
            <a:r>
              <a:rPr lang="zh-CN" altLang="en-US" sz="2400" smtClean="0">
                <a:solidFill>
                  <a:srgbClr val="FF0000"/>
                </a:solidFill>
                <a:latin typeface="隶书" panose="02010509060101010101" pitchFamily="49" charset="-122"/>
                <a:ea typeface="隶书" panose="02010509060101010101" pitchFamily="49" charset="-122"/>
              </a:rPr>
              <a:t>无烟</a:t>
            </a:r>
            <a:r>
              <a:rPr lang="zh-CN" altLang="en-US" sz="2400" smtClean="0">
                <a:solidFill>
                  <a:srgbClr val="FF0000"/>
                </a:solidFill>
                <a:ea typeface="隶书" panose="02010509060101010101" pitchFamily="49" charset="-122"/>
              </a:rPr>
              <a:t>”</a:t>
            </a:r>
            <a:r>
              <a:rPr lang="zh-CN" altLang="en-US" sz="2400" smtClean="0">
                <a:solidFill>
                  <a:srgbClr val="FF0000"/>
                </a:solidFill>
                <a:latin typeface="隶书" panose="02010509060101010101" pitchFamily="49" charset="-122"/>
                <a:ea typeface="隶书" panose="02010509060101010101" pitchFamily="49" charset="-122"/>
              </a:rPr>
              <a:t>区根本没有保护作用。</a:t>
            </a:r>
          </a:p>
          <a:p>
            <a:pPr eaLnBrk="1" hangingPunct="1">
              <a:lnSpc>
                <a:spcPct val="90000"/>
              </a:lnSpc>
            </a:pPr>
            <a:r>
              <a:rPr lang="zh-CN" altLang="en-US" sz="2400" smtClean="0">
                <a:latin typeface="隶书" panose="02010509060101010101" pitchFamily="49" charset="-122"/>
                <a:ea typeface="隶书" panose="02010509060101010101" pitchFamily="49" charset="-122"/>
              </a:rPr>
              <a:t>另一项声明来自美国空调工程师协会：无论是通风设备还是其他空气过滤技术都</a:t>
            </a:r>
            <a:r>
              <a:rPr lang="zh-CN" altLang="en-US" sz="2400" smtClean="0">
                <a:solidFill>
                  <a:srgbClr val="FF0000"/>
                </a:solidFill>
                <a:latin typeface="隶书" panose="02010509060101010101" pitchFamily="49" charset="-122"/>
                <a:ea typeface="隶书" panose="02010509060101010101" pitchFamily="49" charset="-122"/>
              </a:rPr>
              <a:t>不能消除</a:t>
            </a:r>
            <a:r>
              <a:rPr lang="zh-CN" altLang="en-US" sz="2400" smtClean="0">
                <a:latin typeface="隶书" panose="02010509060101010101" pitchFamily="49" charset="-122"/>
                <a:ea typeface="隶书" panose="02010509060101010101" pitchFamily="49" charset="-122"/>
              </a:rPr>
              <a:t>二手烟造成的健康危害。</a:t>
            </a:r>
            <a:endParaRPr lang="en-US" altLang="zh-CN" sz="2400" smtClean="0">
              <a:latin typeface="隶书" panose="02010509060101010101" pitchFamily="49" charset="-122"/>
              <a:ea typeface="隶书" panose="02010509060101010101" pitchFamily="49" charset="-122"/>
            </a:endParaRPr>
          </a:p>
        </p:txBody>
      </p:sp>
      <p:sp>
        <p:nvSpPr>
          <p:cNvPr id="972804" name="Rectangle 4"/>
          <p:cNvSpPr>
            <a:spLocks noChangeArrowheads="1"/>
          </p:cNvSpPr>
          <p:nvPr/>
        </p:nvSpPr>
        <p:spPr bwMode="auto">
          <a:xfrm>
            <a:off x="928688" y="3286125"/>
            <a:ext cx="7429500" cy="25717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a:solidFill>
                  <a:srgbClr val="CC0000"/>
                </a:solidFill>
                <a:ea typeface="隶书" panose="02010509060101010101" pitchFamily="49" charset="-122"/>
              </a:rPr>
              <a:t>不论是指定的吸烟室还是通风系统</a:t>
            </a:r>
          </a:p>
          <a:p>
            <a:pPr algn="ctr" eaLnBrk="1" hangingPunct="1"/>
            <a:r>
              <a:rPr lang="zh-CN" altLang="en-US" sz="2800">
                <a:solidFill>
                  <a:srgbClr val="CC0000"/>
                </a:solidFill>
                <a:ea typeface="隶书" panose="02010509060101010101" pitchFamily="49" charset="-122"/>
              </a:rPr>
              <a:t>都不能保护人们不受二手烟的危害。</a:t>
            </a:r>
            <a:endParaRPr lang="en-US" altLang="zh-CN" sz="2800">
              <a:solidFill>
                <a:srgbClr val="CC0000"/>
              </a:solidFill>
              <a:ea typeface="隶书" panose="02010509060101010101" pitchFamily="49" charset="-122"/>
            </a:endParaRPr>
          </a:p>
          <a:p>
            <a:pPr algn="ctr" eaLnBrk="1" hangingPunct="1"/>
            <a:r>
              <a:rPr lang="zh-CN" altLang="en-US" sz="2800">
                <a:solidFill>
                  <a:srgbClr val="CC0000"/>
                </a:solidFill>
                <a:ea typeface="隶书" panose="02010509060101010101" pitchFamily="49" charset="-122"/>
              </a:rPr>
              <a:t>唯一有效的方法：室内场所</a:t>
            </a:r>
            <a:r>
              <a:rPr lang="en-US" altLang="zh-CN" sz="2800">
                <a:solidFill>
                  <a:srgbClr val="CC0000"/>
                </a:solidFill>
                <a:ea typeface="隶书" panose="02010509060101010101" pitchFamily="49" charset="-122"/>
              </a:rPr>
              <a:t>100%</a:t>
            </a:r>
            <a:r>
              <a:rPr lang="zh-CN" altLang="en-US" sz="2800">
                <a:solidFill>
                  <a:srgbClr val="CC0000"/>
                </a:solidFill>
                <a:ea typeface="隶书" panose="02010509060101010101" pitchFamily="49" charset="-122"/>
              </a:rPr>
              <a:t>完全无烟。</a:t>
            </a:r>
            <a:endParaRPr lang="en-US" altLang="zh-CN" sz="2800">
              <a:latin typeface="隶书" panose="02010509060101010101" pitchFamily="49" charset="-122"/>
              <a:ea typeface="隶书" panose="02010509060101010101" pitchFamily="49" charset="-122"/>
            </a:endParaRPr>
          </a:p>
          <a:p>
            <a:pPr algn="ctr" eaLnBrk="1" hangingPunct="1"/>
            <a:endParaRPr lang="zh-CN" altLang="zh-CN" sz="2400">
              <a:solidFill>
                <a:srgbClr val="CC0000"/>
              </a:solidFill>
              <a:ea typeface="隶书" panose="02010509060101010101" pitchFamily="49" charset="-122"/>
            </a:endParaRPr>
          </a:p>
          <a:p>
            <a:pPr algn="ctr" eaLnBrk="1" hangingPunct="1"/>
            <a:endParaRPr lang="zh-CN" altLang="en-US" sz="2400">
              <a:solidFill>
                <a:srgbClr val="CC0000"/>
              </a:solidFill>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917">
                                            <p:txEl>
                                              <p:pRg st="1" end="1"/>
                                            </p:txEl>
                                          </p:spTgt>
                                        </p:tgtEl>
                                        <p:attrNameLst>
                                          <p:attrName>style.visibility</p:attrName>
                                        </p:attrNameLst>
                                      </p:cBhvr>
                                      <p:to>
                                        <p:strVal val="visible"/>
                                      </p:to>
                                    </p:set>
                                    <p:anim calcmode="lin" valueType="num">
                                      <p:cBhvr additive="base">
                                        <p:cTn id="7" dur="500" fill="hold"/>
                                        <p:tgtEl>
                                          <p:spTgt spid="3891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7">
                                            <p:txEl>
                                              <p:pRg st="2" end="2"/>
                                            </p:txEl>
                                          </p:spTgt>
                                        </p:tgtEl>
                                        <p:attrNameLst>
                                          <p:attrName>style.visibility</p:attrName>
                                        </p:attrNameLst>
                                      </p:cBhvr>
                                      <p:to>
                                        <p:strVal val="visible"/>
                                      </p:to>
                                    </p:set>
                                    <p:anim calcmode="lin" valueType="num">
                                      <p:cBhvr additive="base">
                                        <p:cTn id="11" dur="500" fill="hold"/>
                                        <p:tgtEl>
                                          <p:spTgt spid="3891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91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917">
                                            <p:txEl>
                                              <p:pRg st="3" end="3"/>
                                            </p:txEl>
                                          </p:spTgt>
                                        </p:tgtEl>
                                        <p:attrNameLst>
                                          <p:attrName>style.visibility</p:attrName>
                                        </p:attrNameLst>
                                      </p:cBhvr>
                                      <p:to>
                                        <p:strVal val="visible"/>
                                      </p:to>
                                    </p:set>
                                    <p:anim calcmode="lin" valueType="num">
                                      <p:cBhvr additive="base">
                                        <p:cTn id="15" dur="500" fill="hold"/>
                                        <p:tgtEl>
                                          <p:spTgt spid="3891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9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72804"/>
                                        </p:tgtEl>
                                        <p:attrNameLst>
                                          <p:attrName>style.visibility</p:attrName>
                                        </p:attrNameLst>
                                      </p:cBhvr>
                                      <p:to>
                                        <p:strVal val="visible"/>
                                      </p:to>
                                    </p:set>
                                    <p:animEffect transition="in" filter="blinds(horizontal)">
                                      <p:cBhvr>
                                        <p:cTn id="21" dur="500"/>
                                        <p:tgtEl>
                                          <p:spTgt spid="972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30F4524-956E-4C9A-8CA1-3395D9FA8EEE}" type="slidenum">
              <a:rPr lang="en-US" altLang="zh-CN"/>
              <a:pPr eaLnBrk="1" hangingPunct="1"/>
              <a:t>43</a:t>
            </a:fld>
            <a:endParaRPr lang="en-US" altLang="zh-CN"/>
          </a:p>
        </p:txBody>
      </p:sp>
      <p:sp>
        <p:nvSpPr>
          <p:cNvPr id="46083" name="Rectangle 2"/>
          <p:cNvSpPr>
            <a:spLocks noGrp="1" noRot="1" noChangeArrowheads="1"/>
          </p:cNvSpPr>
          <p:nvPr>
            <p:ph type="title"/>
          </p:nvPr>
        </p:nvSpPr>
        <p:spPr/>
        <p:txBody>
          <a:bodyPr/>
          <a:lstStyle/>
          <a:p>
            <a:r>
              <a:rPr lang="zh-CN" altLang="en-US" smtClean="0">
                <a:latin typeface="隶书" panose="02010509060101010101" pitchFamily="49" charset="-122"/>
                <a:ea typeface="隶书" panose="02010509060101010101" pitchFamily="49" charset="-122"/>
              </a:rPr>
              <a:t>他山之石</a:t>
            </a:r>
            <a:r>
              <a:rPr lang="en-US" altLang="zh-CN" smtClean="0">
                <a:latin typeface="隶书" panose="02010509060101010101" pitchFamily="49" charset="-122"/>
                <a:ea typeface="隶书" panose="02010509060101010101" pitchFamily="49" charset="-122"/>
              </a:rPr>
              <a:t>-</a:t>
            </a:r>
            <a:r>
              <a:rPr lang="zh-CN" altLang="en-US" sz="2800" smtClean="0">
                <a:latin typeface="隶书" panose="02010509060101010101" pitchFamily="49" charset="-122"/>
                <a:ea typeface="隶书" panose="02010509060101010101" pitchFamily="49" charset="-122"/>
              </a:rPr>
              <a:t>行动与否结局不同</a:t>
            </a:r>
          </a:p>
        </p:txBody>
      </p:sp>
      <p:pic>
        <p:nvPicPr>
          <p:cNvPr id="372738" name="Picture 2" descr="LUNGUK"/>
          <p:cNvPicPr>
            <a:picLocks noGrp="1" noChangeAspect="1" noChangeArrowheads="1"/>
          </p:cNvPicPr>
          <p:nvPr>
            <p:ph idx="4294967295"/>
          </p:nvPr>
        </p:nvPicPr>
        <p:blipFill>
          <a:blip r:embed="rId2"/>
          <a:srcRect/>
          <a:stretch>
            <a:fillRect/>
          </a:stretch>
        </p:blipFill>
        <p:spPr>
          <a:xfrm>
            <a:off x="889000" y="1752600"/>
            <a:ext cx="3019425" cy="4270375"/>
          </a:xfrm>
          <a:effectLst>
            <a:outerShdw dist="17961" dir="2700000" algn="ctr" rotWithShape="0">
              <a:srgbClr val="808080"/>
            </a:outerShdw>
          </a:effectLst>
        </p:spPr>
      </p:pic>
      <p:pic>
        <p:nvPicPr>
          <p:cNvPr id="46085" name="Picture 3" descr="LUNGFR"/>
          <p:cNvPicPr>
            <a:picLocks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5235575" y="1752600"/>
            <a:ext cx="3019425" cy="4270375"/>
          </a:xfrm>
          <a:noFill/>
        </p:spPr>
      </p:pic>
      <p:pic>
        <p:nvPicPr>
          <p:cNvPr id="167941" name="Picture 7" descr="smo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482850"/>
            <a:ext cx="6696075"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Rectangle 5"/>
          <p:cNvSpPr>
            <a:spLocks noRot="1" noChangeArrowheads="1"/>
          </p:cNvSpPr>
          <p:nvPr/>
        </p:nvSpPr>
        <p:spPr bwMode="auto">
          <a:xfrm>
            <a:off x="323850" y="5084763"/>
            <a:ext cx="84963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chemeClr val="folHlink"/>
              </a:buClr>
              <a:buFont typeface="Wingdings" panose="05000000000000000000" pitchFamily="2" charset="2"/>
              <a:buNone/>
            </a:pPr>
            <a:r>
              <a:rPr lang="zh-CN" altLang="en-US" sz="2400">
                <a:latin typeface="隶书" panose="02010509060101010101" pitchFamily="49" charset="-122"/>
                <a:ea typeface="隶书" panose="02010509060101010101" pitchFamily="49" charset="-122"/>
              </a:rPr>
              <a:t>  </a:t>
            </a:r>
          </a:p>
          <a:p>
            <a:pPr eaLnBrk="1" hangingPunct="1">
              <a:spcBef>
                <a:spcPct val="20000"/>
              </a:spcBef>
              <a:buClr>
                <a:schemeClr val="folHlink"/>
              </a:buClr>
              <a:buFont typeface="Wingdings" panose="05000000000000000000" pitchFamily="2" charset="2"/>
              <a:buNone/>
            </a:pPr>
            <a:r>
              <a:rPr lang="zh-CN" altLang="en-US" sz="2400">
                <a:solidFill>
                  <a:srgbClr val="CC0000"/>
                </a:solidFill>
                <a:latin typeface="隶书" panose="02010509060101010101" pitchFamily="49" charset="-122"/>
                <a:ea typeface="隶书" panose="02010509060101010101" pitchFamily="49" charset="-122"/>
              </a:rPr>
              <a:t>在全面禁止烟草广告的国家，烟草消费呈现出急剧下降趋势</a:t>
            </a:r>
            <a:r>
              <a:rPr lang="zh-CN" altLang="en-US" sz="2400">
                <a:latin typeface="隶书" panose="02010509060101010101" pitchFamily="49" charset="-122"/>
                <a:ea typeface="隶书" panose="02010509060101010101" pitchFamily="49" charset="-12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additive="base">
                                        <p:cTn id="7" dur="500" fill="hold"/>
                                        <p:tgtEl>
                                          <p:spTgt spid="167941"/>
                                        </p:tgtEl>
                                        <p:attrNameLst>
                                          <p:attrName>ppt_x</p:attrName>
                                        </p:attrNameLst>
                                      </p:cBhvr>
                                      <p:tavLst>
                                        <p:tav tm="0">
                                          <p:val>
                                            <p:strVal val="#ppt_x"/>
                                          </p:val>
                                        </p:tav>
                                        <p:tav tm="100000">
                                          <p:val>
                                            <p:strVal val="#ppt_x"/>
                                          </p:val>
                                        </p:tav>
                                      </p:tavLst>
                                    </p:anim>
                                    <p:anim calcmode="lin" valueType="num">
                                      <p:cBhvr additive="base">
                                        <p:cTn id="8" dur="500" fill="hold"/>
                                        <p:tgtEl>
                                          <p:spTgt spid="16794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7942"/>
                                        </p:tgtEl>
                                        <p:attrNameLst>
                                          <p:attrName>style.visibility</p:attrName>
                                        </p:attrNameLst>
                                      </p:cBhvr>
                                      <p:to>
                                        <p:strVal val="visible"/>
                                      </p:to>
                                    </p:set>
                                    <p:anim calcmode="lin" valueType="num">
                                      <p:cBhvr additive="base">
                                        <p:cTn id="13" dur="500" fill="hold"/>
                                        <p:tgtEl>
                                          <p:spTgt spid="167942"/>
                                        </p:tgtEl>
                                        <p:attrNameLst>
                                          <p:attrName>ppt_x</p:attrName>
                                        </p:attrNameLst>
                                      </p:cBhvr>
                                      <p:tavLst>
                                        <p:tav tm="0">
                                          <p:val>
                                            <p:strVal val="#ppt_x"/>
                                          </p:val>
                                        </p:tav>
                                        <p:tav tm="100000">
                                          <p:val>
                                            <p:strVal val="#ppt_x"/>
                                          </p:val>
                                        </p:tav>
                                      </p:tavLst>
                                    </p:anim>
                                    <p:anim calcmode="lin" valueType="num">
                                      <p:cBhvr additive="base">
                                        <p:cTn id="14" dur="500" fill="hold"/>
                                        <p:tgtEl>
                                          <p:spTgt spid="16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4200B12-9D63-461C-8960-6C1F819BAEDE}" type="slidenum">
              <a:rPr lang="en-US" altLang="zh-CN"/>
              <a:pPr eaLnBrk="1" hangingPunct="1"/>
              <a:t>44</a:t>
            </a:fld>
            <a:endParaRPr lang="en-US" altLang="zh-CN"/>
          </a:p>
        </p:txBody>
      </p:sp>
      <p:sp>
        <p:nvSpPr>
          <p:cNvPr id="47107" name="Rectangle 2"/>
          <p:cNvSpPr>
            <a:spLocks noGrp="1" noRot="1" noChangeArrowheads="1"/>
          </p:cNvSpPr>
          <p:nvPr>
            <p:ph type="title" idx="4294967295"/>
          </p:nvPr>
        </p:nvSpPr>
        <p:spPr>
          <a:xfrm>
            <a:off x="1258888" y="188913"/>
            <a:ext cx="6840537" cy="865187"/>
          </a:xfrm>
        </p:spPr>
        <p:txBody>
          <a:bodyPr/>
          <a:lstStyle/>
          <a:p>
            <a:pPr eaLnBrk="1" hangingPunct="1"/>
            <a:r>
              <a:rPr lang="zh-CN" altLang="en-US" sz="4000" smtClean="0">
                <a:solidFill>
                  <a:srgbClr val="000066"/>
                </a:solidFill>
                <a:ea typeface="隶书" panose="02010509060101010101" pitchFamily="49" charset="-122"/>
              </a:rPr>
              <a:t>国内外青少年的控烟措施</a:t>
            </a:r>
          </a:p>
        </p:txBody>
      </p:sp>
      <p:sp>
        <p:nvSpPr>
          <p:cNvPr id="47108" name="Rectangle 3"/>
          <p:cNvSpPr>
            <a:spLocks noGrp="1" noRot="1" noChangeArrowheads="1"/>
          </p:cNvSpPr>
          <p:nvPr>
            <p:ph type="body" idx="4294967295"/>
          </p:nvPr>
        </p:nvSpPr>
        <p:spPr>
          <a:xfrm>
            <a:off x="152400" y="1052513"/>
            <a:ext cx="8740775" cy="4838700"/>
          </a:xfrm>
        </p:spPr>
        <p:txBody>
          <a:bodyPr/>
          <a:lstStyle/>
          <a:p>
            <a:pPr marL="533400" indent="-533400" eaLnBrk="1" hangingPunct="1">
              <a:lnSpc>
                <a:spcPct val="90000"/>
              </a:lnSpc>
            </a:pPr>
            <a:r>
              <a:rPr lang="zh-CN" altLang="en-US" sz="2800" b="1" smtClean="0">
                <a:latin typeface="隶书" panose="02010509060101010101" pitchFamily="49" charset="-122"/>
                <a:ea typeface="隶书" panose="02010509060101010101" pitchFamily="49" charset="-122"/>
              </a:rPr>
              <a:t>英国</a:t>
            </a:r>
            <a:r>
              <a:rPr lang="zh-CN" altLang="en-US" sz="2800" smtClean="0">
                <a:solidFill>
                  <a:srgbClr val="000000"/>
                </a:solidFill>
                <a:latin typeface="隶书" panose="02010509060101010101" pitchFamily="49" charset="-122"/>
                <a:ea typeface="隶书" panose="02010509060101010101" pitchFamily="49" charset="-122"/>
              </a:rPr>
              <a:t>：</a:t>
            </a:r>
            <a:r>
              <a:rPr lang="en-US" altLang="zh-CN" sz="2400" smtClean="0">
                <a:solidFill>
                  <a:srgbClr val="000000"/>
                </a:solidFill>
                <a:latin typeface="隶书" panose="02010509060101010101" pitchFamily="49" charset="-122"/>
                <a:ea typeface="隶书" panose="02010509060101010101" pitchFamily="49" charset="-122"/>
              </a:rPr>
              <a:t>19</a:t>
            </a:r>
            <a:r>
              <a:rPr lang="zh-CN" altLang="en-US" sz="2400" smtClean="0">
                <a:solidFill>
                  <a:srgbClr val="000000"/>
                </a:solidFill>
                <a:latin typeface="隶书" panose="02010509060101010101" pitchFamily="49" charset="-122"/>
                <a:ea typeface="隶书" panose="02010509060101010101" pitchFamily="49" charset="-122"/>
              </a:rPr>
              <a:t>世纪</a:t>
            </a:r>
            <a:r>
              <a:rPr lang="en-US" altLang="zh-CN" sz="2400" smtClean="0">
                <a:solidFill>
                  <a:srgbClr val="000000"/>
                </a:solidFill>
                <a:latin typeface="隶书" panose="02010509060101010101" pitchFamily="49" charset="-122"/>
                <a:ea typeface="隶书" panose="02010509060101010101" pitchFamily="49" charset="-122"/>
              </a:rPr>
              <a:t>60</a:t>
            </a:r>
            <a:r>
              <a:rPr lang="zh-CN" altLang="en-US" sz="2400" smtClean="0">
                <a:solidFill>
                  <a:srgbClr val="000000"/>
                </a:solidFill>
                <a:latin typeface="隶书" panose="02010509060101010101" pitchFamily="49" charset="-122"/>
                <a:ea typeface="隶书" panose="02010509060101010101" pitchFamily="49" charset="-122"/>
              </a:rPr>
              <a:t>年代开始控烟措施，在学校普遍开展了吸烟反对计划。</a:t>
            </a:r>
          </a:p>
          <a:p>
            <a:pPr marL="533400" indent="-533400" eaLnBrk="1" hangingPunct="1">
              <a:lnSpc>
                <a:spcPct val="90000"/>
              </a:lnSpc>
            </a:pPr>
            <a:r>
              <a:rPr lang="zh-CN" altLang="en-US" sz="2800" b="1" smtClean="0">
                <a:latin typeface="隶书" panose="02010509060101010101" pitchFamily="49" charset="-122"/>
                <a:ea typeface="隶书" panose="02010509060101010101" pitchFamily="49" charset="-122"/>
              </a:rPr>
              <a:t>美国</a:t>
            </a:r>
            <a:r>
              <a:rPr lang="zh-CN" altLang="en-US" sz="2800" smtClean="0">
                <a:solidFill>
                  <a:srgbClr val="000000"/>
                </a:solidFill>
                <a:latin typeface="隶书" panose="02010509060101010101" pitchFamily="49" charset="-122"/>
                <a:ea typeface="隶书" panose="02010509060101010101" pitchFamily="49" charset="-122"/>
              </a:rPr>
              <a:t>：</a:t>
            </a:r>
            <a:r>
              <a:rPr lang="zh-CN" altLang="en-US" sz="2400" smtClean="0">
                <a:solidFill>
                  <a:srgbClr val="000000"/>
                </a:solidFill>
                <a:latin typeface="隶书" panose="02010509060101010101" pitchFamily="49" charset="-122"/>
                <a:ea typeface="隶书" panose="02010509060101010101" pitchFamily="49" charset="-122"/>
              </a:rPr>
              <a:t>高中男生现吸烟率从</a:t>
            </a:r>
            <a:r>
              <a:rPr lang="en-US" altLang="zh-CN" sz="2400" smtClean="0">
                <a:solidFill>
                  <a:srgbClr val="000000"/>
                </a:solidFill>
                <a:latin typeface="隶书" panose="02010509060101010101" pitchFamily="49" charset="-122"/>
                <a:ea typeface="隶书" panose="02010509060101010101" pitchFamily="49" charset="-122"/>
              </a:rPr>
              <a:t>2001</a:t>
            </a:r>
            <a:r>
              <a:rPr lang="zh-CN" altLang="en-US" sz="2400" smtClean="0">
                <a:solidFill>
                  <a:srgbClr val="000000"/>
                </a:solidFill>
                <a:latin typeface="隶书" panose="02010509060101010101" pitchFamily="49" charset="-122"/>
                <a:ea typeface="隶书" panose="02010509060101010101" pitchFamily="49" charset="-122"/>
              </a:rPr>
              <a:t>年的</a:t>
            </a:r>
            <a:r>
              <a:rPr lang="en-US" altLang="zh-CN" sz="2400" smtClean="0">
                <a:solidFill>
                  <a:srgbClr val="000000"/>
                </a:solidFill>
                <a:latin typeface="隶书" panose="02010509060101010101" pitchFamily="49" charset="-122"/>
                <a:ea typeface="隶书" panose="02010509060101010101" pitchFamily="49" charset="-122"/>
              </a:rPr>
              <a:t>29.2%</a:t>
            </a:r>
            <a:r>
              <a:rPr lang="zh-CN" altLang="en-US" sz="2400" smtClean="0">
                <a:solidFill>
                  <a:srgbClr val="000000"/>
                </a:solidFill>
                <a:latin typeface="隶书" panose="02010509060101010101" pitchFamily="49" charset="-122"/>
                <a:ea typeface="隶书" panose="02010509060101010101" pitchFamily="49" charset="-122"/>
              </a:rPr>
              <a:t>下降到</a:t>
            </a:r>
            <a:r>
              <a:rPr lang="en-US" altLang="zh-CN" sz="2400" smtClean="0">
                <a:solidFill>
                  <a:srgbClr val="000000"/>
                </a:solidFill>
                <a:latin typeface="隶书" panose="02010509060101010101" pitchFamily="49" charset="-122"/>
                <a:ea typeface="隶书" panose="02010509060101010101" pitchFamily="49" charset="-122"/>
              </a:rPr>
              <a:t>2005</a:t>
            </a:r>
            <a:r>
              <a:rPr lang="zh-CN" altLang="en-US" sz="2400" smtClean="0">
                <a:solidFill>
                  <a:srgbClr val="000000"/>
                </a:solidFill>
                <a:latin typeface="隶书" panose="02010509060101010101" pitchFamily="49" charset="-122"/>
                <a:ea typeface="隶书" panose="02010509060101010101" pitchFamily="49" charset="-122"/>
              </a:rPr>
              <a:t>年的</a:t>
            </a:r>
            <a:r>
              <a:rPr lang="en-US" altLang="zh-CN" sz="2400" smtClean="0">
                <a:solidFill>
                  <a:srgbClr val="000000"/>
                </a:solidFill>
                <a:latin typeface="隶书" panose="02010509060101010101" pitchFamily="49" charset="-122"/>
                <a:ea typeface="隶书" panose="02010509060101010101" pitchFamily="49" charset="-122"/>
              </a:rPr>
              <a:t>22.9%</a:t>
            </a:r>
            <a:r>
              <a:rPr lang="zh-CN" altLang="en-US" sz="2400" smtClean="0">
                <a:solidFill>
                  <a:srgbClr val="000000"/>
                </a:solidFill>
                <a:latin typeface="隶书" panose="02010509060101010101" pitchFamily="49" charset="-122"/>
                <a:ea typeface="隶书" panose="02010509060101010101" pitchFamily="49" charset="-122"/>
              </a:rPr>
              <a:t>。</a:t>
            </a:r>
          </a:p>
          <a:p>
            <a:pPr marL="533400" indent="-533400" eaLnBrk="1" hangingPunct="1">
              <a:lnSpc>
                <a:spcPct val="90000"/>
              </a:lnSpc>
            </a:pPr>
            <a:r>
              <a:rPr lang="zh-CN" altLang="en-US" sz="2800" b="1" smtClean="0">
                <a:latin typeface="隶书" panose="02010509060101010101" pitchFamily="49" charset="-122"/>
                <a:ea typeface="隶书" panose="02010509060101010101" pitchFamily="49" charset="-122"/>
              </a:rPr>
              <a:t>日本</a:t>
            </a:r>
            <a:r>
              <a:rPr lang="zh-CN" altLang="en-US" sz="2400" smtClean="0">
                <a:latin typeface="隶书" panose="02010509060101010101" pitchFamily="49" charset="-122"/>
                <a:ea typeface="隶书" panose="02010509060101010101" pitchFamily="49" charset="-122"/>
              </a:rPr>
              <a:t>：</a:t>
            </a:r>
          </a:p>
          <a:p>
            <a:pPr lvl="1" eaLnBrk="1" hangingPunct="1">
              <a:lnSpc>
                <a:spcPct val="90000"/>
              </a:lnSpc>
            </a:pPr>
            <a:r>
              <a:rPr lang="zh-CN" altLang="en-US" sz="2000" smtClean="0">
                <a:solidFill>
                  <a:srgbClr val="000000"/>
                </a:solidFill>
                <a:latin typeface="隶书" panose="02010509060101010101" pitchFamily="49" charset="-122"/>
                <a:ea typeface="隶书" panose="02010509060101010101" pitchFamily="49" charset="-122"/>
              </a:rPr>
              <a:t>教育场所、学校内必须实施禁烟；</a:t>
            </a:r>
          </a:p>
          <a:p>
            <a:pPr lvl="1" eaLnBrk="1" hangingPunct="1">
              <a:lnSpc>
                <a:spcPct val="90000"/>
              </a:lnSpc>
            </a:pPr>
            <a:r>
              <a:rPr lang="zh-CN" altLang="en-US" sz="2000" smtClean="0">
                <a:solidFill>
                  <a:srgbClr val="000000"/>
                </a:solidFill>
                <a:latin typeface="隶书" panose="02010509060101010101" pitchFamily="49" charset="-122"/>
                <a:ea typeface="隶书" panose="02010509060101010101" pitchFamily="49" charset="-122"/>
              </a:rPr>
              <a:t>将防止吸烟教育加入到小学的体育课中；</a:t>
            </a:r>
          </a:p>
          <a:p>
            <a:pPr marL="533400" indent="-533400" eaLnBrk="1" hangingPunct="1">
              <a:lnSpc>
                <a:spcPct val="90000"/>
              </a:lnSpc>
            </a:pPr>
            <a:r>
              <a:rPr lang="zh-CN" altLang="en-US" sz="2800" b="1" smtClean="0">
                <a:latin typeface="隶书" panose="02010509060101010101" pitchFamily="49" charset="-122"/>
                <a:ea typeface="隶书" panose="02010509060101010101" pitchFamily="49" charset="-122"/>
              </a:rPr>
              <a:t>澳大利亚</a:t>
            </a:r>
            <a:r>
              <a:rPr lang="en-US" altLang="zh-CN" sz="2800" smtClean="0">
                <a:solidFill>
                  <a:srgbClr val="000000"/>
                </a:solidFill>
                <a:latin typeface="隶书" panose="02010509060101010101" pitchFamily="49" charset="-122"/>
                <a:ea typeface="隶书" panose="02010509060101010101" pitchFamily="49" charset="-122"/>
              </a:rPr>
              <a:t>:</a:t>
            </a:r>
            <a:r>
              <a:rPr lang="en-US" altLang="zh-CN" sz="2400" smtClean="0">
                <a:solidFill>
                  <a:srgbClr val="000000"/>
                </a:solidFill>
                <a:latin typeface="隶书" panose="02010509060101010101" pitchFamily="49" charset="-122"/>
                <a:ea typeface="隶书" panose="02010509060101010101" pitchFamily="49" charset="-122"/>
              </a:rPr>
              <a:t> </a:t>
            </a:r>
            <a:r>
              <a:rPr lang="zh-CN" altLang="en-US" sz="2400" smtClean="0">
                <a:latin typeface="隶书" panose="02010509060101010101" pitchFamily="49" charset="-122"/>
                <a:ea typeface="隶书" panose="02010509060101010101" pitchFamily="49" charset="-122"/>
              </a:rPr>
              <a:t>昆士兰州政府在</a:t>
            </a:r>
            <a:r>
              <a:rPr lang="en-US" altLang="zh-CN" sz="2400" smtClean="0">
                <a:latin typeface="隶书" panose="02010509060101010101" pitchFamily="49" charset="-122"/>
                <a:ea typeface="隶书" panose="02010509060101010101" pitchFamily="49" charset="-122"/>
              </a:rPr>
              <a:t>2005</a:t>
            </a:r>
            <a:r>
              <a:rPr lang="zh-CN" altLang="en-US" sz="2400" smtClean="0">
                <a:latin typeface="隶书" panose="02010509060101010101" pitchFamily="49" charset="-122"/>
                <a:ea typeface="隶书" panose="02010509060101010101" pitchFamily="49" charset="-122"/>
              </a:rPr>
              <a:t>年颁布了最新的禁烟法令，规定</a:t>
            </a:r>
            <a:r>
              <a:rPr lang="zh-CN" altLang="en-US" sz="2400" smtClean="0">
                <a:solidFill>
                  <a:srgbClr val="FF3300"/>
                </a:solidFill>
                <a:latin typeface="隶书" panose="02010509060101010101" pitchFamily="49" charset="-122"/>
                <a:ea typeface="隶书" panose="02010509060101010101" pitchFamily="49" charset="-122"/>
              </a:rPr>
              <a:t>距离学校以及儿童活动场所</a:t>
            </a:r>
            <a:r>
              <a:rPr lang="en-US" altLang="zh-CN" sz="2400" smtClean="0">
                <a:solidFill>
                  <a:srgbClr val="FF3300"/>
                </a:solidFill>
                <a:latin typeface="隶书" panose="02010509060101010101" pitchFamily="49" charset="-122"/>
                <a:ea typeface="隶书" panose="02010509060101010101" pitchFamily="49" charset="-122"/>
              </a:rPr>
              <a:t>10</a:t>
            </a:r>
            <a:r>
              <a:rPr lang="zh-CN" altLang="en-US" sz="2400" smtClean="0">
                <a:solidFill>
                  <a:srgbClr val="FF3300"/>
                </a:solidFill>
                <a:latin typeface="隶书" panose="02010509060101010101" pitchFamily="49" charset="-122"/>
                <a:ea typeface="隶书" panose="02010509060101010101" pitchFamily="49" charset="-122"/>
              </a:rPr>
              <a:t>米的范围内都将禁止吸烟。</a:t>
            </a:r>
          </a:p>
          <a:p>
            <a:pPr marL="533400" indent="-533400" eaLnBrk="1" hangingPunct="1">
              <a:lnSpc>
                <a:spcPct val="90000"/>
              </a:lnSpc>
            </a:pPr>
            <a:r>
              <a:rPr lang="zh-CN" altLang="en-US" sz="2800" b="1" smtClean="0">
                <a:latin typeface="隶书" panose="02010509060101010101" pitchFamily="49" charset="-122"/>
                <a:ea typeface="隶书" panose="02010509060101010101" pitchFamily="49" charset="-122"/>
              </a:rPr>
              <a:t>香港</a:t>
            </a:r>
            <a:r>
              <a:rPr lang="zh-CN" altLang="en-US" sz="2800" smtClean="0">
                <a:latin typeface="隶书" panose="02010509060101010101" pitchFamily="49" charset="-122"/>
                <a:ea typeface="隶书" panose="02010509060101010101" pitchFamily="49" charset="-122"/>
              </a:rPr>
              <a:t>：</a:t>
            </a:r>
            <a:r>
              <a:rPr lang="zh-CN" altLang="en-US" sz="2400" smtClean="0">
                <a:latin typeface="隶书" panose="02010509060101010101" pitchFamily="49" charset="-122"/>
                <a:ea typeface="隶书" panose="02010509060101010101" pitchFamily="49" charset="-122"/>
              </a:rPr>
              <a:t> </a:t>
            </a:r>
            <a:r>
              <a:rPr lang="en-US" altLang="zh-CN" sz="2400" smtClean="0">
                <a:solidFill>
                  <a:srgbClr val="000000"/>
                </a:solidFill>
                <a:latin typeface="隶书" panose="02010509060101010101" pitchFamily="49" charset="-122"/>
                <a:ea typeface="隶书" panose="02010509060101010101" pitchFamily="49" charset="-122"/>
              </a:rPr>
              <a:t>2006</a:t>
            </a:r>
            <a:r>
              <a:rPr lang="zh-CN" altLang="en-US" sz="2400" smtClean="0">
                <a:solidFill>
                  <a:srgbClr val="000000"/>
                </a:solidFill>
                <a:latin typeface="隶书" panose="02010509060101010101" pitchFamily="49" charset="-122"/>
                <a:ea typeface="隶书" panose="02010509060101010101" pitchFamily="49" charset="-122"/>
              </a:rPr>
              <a:t>年</a:t>
            </a:r>
            <a:r>
              <a:rPr lang="en-US" altLang="zh-CN" sz="2400" smtClean="0">
                <a:solidFill>
                  <a:srgbClr val="000000"/>
                </a:solidFill>
                <a:latin typeface="隶书" panose="02010509060101010101" pitchFamily="49" charset="-122"/>
                <a:ea typeface="隶书" panose="02010509060101010101" pitchFamily="49" charset="-122"/>
              </a:rPr>
              <a:t>10</a:t>
            </a:r>
            <a:r>
              <a:rPr lang="zh-CN" altLang="en-US" sz="2400" smtClean="0">
                <a:solidFill>
                  <a:srgbClr val="000000"/>
                </a:solidFill>
                <a:latin typeface="隶书" panose="02010509060101010101" pitchFamily="49" charset="-122"/>
                <a:ea typeface="隶书" panose="02010509060101010101" pitchFamily="49" charset="-122"/>
              </a:rPr>
              <a:t>月立法会通过</a:t>
            </a:r>
            <a:r>
              <a:rPr lang="en-US" altLang="zh-CN" sz="2400" smtClean="0">
                <a:solidFill>
                  <a:srgbClr val="000000"/>
                </a:solidFill>
                <a:latin typeface="隶书" panose="02010509060101010101" pitchFamily="49" charset="-122"/>
                <a:ea typeface="隶书" panose="02010509060101010101" pitchFamily="49" charset="-122"/>
              </a:rPr>
              <a:t>《</a:t>
            </a:r>
            <a:r>
              <a:rPr lang="zh-CN" altLang="en-US" sz="2400" smtClean="0">
                <a:solidFill>
                  <a:srgbClr val="000000"/>
                </a:solidFill>
                <a:latin typeface="隶书" panose="02010509060101010101" pitchFamily="49" charset="-122"/>
                <a:ea typeface="隶书" panose="02010509060101010101" pitchFamily="49" charset="-122"/>
              </a:rPr>
              <a:t>吸烟</a:t>
            </a:r>
            <a:r>
              <a:rPr lang="en-US" altLang="zh-CN" sz="2400" smtClean="0">
                <a:solidFill>
                  <a:srgbClr val="000000"/>
                </a:solidFill>
                <a:latin typeface="隶书" panose="02010509060101010101" pitchFamily="49" charset="-122"/>
                <a:ea typeface="隶书" panose="02010509060101010101" pitchFamily="49" charset="-122"/>
              </a:rPr>
              <a:t>(</a:t>
            </a:r>
            <a:r>
              <a:rPr lang="zh-CN" altLang="en-US" sz="2400" smtClean="0">
                <a:solidFill>
                  <a:srgbClr val="000000"/>
                </a:solidFill>
                <a:latin typeface="隶书" panose="02010509060101010101" pitchFamily="49" charset="-122"/>
                <a:ea typeface="隶书" panose="02010509060101010101" pitchFamily="49" charset="-122"/>
              </a:rPr>
              <a:t>公众卫生</a:t>
            </a:r>
            <a:r>
              <a:rPr lang="en-US" altLang="zh-CN" sz="2400" smtClean="0">
                <a:solidFill>
                  <a:srgbClr val="000000"/>
                </a:solidFill>
                <a:latin typeface="隶书" panose="02010509060101010101" pitchFamily="49" charset="-122"/>
                <a:ea typeface="隶书" panose="02010509060101010101" pitchFamily="49" charset="-122"/>
              </a:rPr>
              <a:t>)</a:t>
            </a:r>
            <a:r>
              <a:rPr lang="zh-CN" altLang="en-US" sz="2400" smtClean="0">
                <a:solidFill>
                  <a:srgbClr val="000000"/>
                </a:solidFill>
                <a:latin typeface="隶书" panose="02010509060101010101" pitchFamily="49" charset="-122"/>
                <a:ea typeface="隶书" panose="02010509060101010101" pitchFamily="49" charset="-122"/>
              </a:rPr>
              <a:t>条例</a:t>
            </a:r>
            <a:r>
              <a:rPr lang="en-US" altLang="zh-CN" sz="2400" smtClean="0">
                <a:solidFill>
                  <a:srgbClr val="000000"/>
                </a:solidFill>
                <a:latin typeface="隶书" panose="02010509060101010101" pitchFamily="49" charset="-122"/>
                <a:ea typeface="隶书" panose="02010509060101010101" pitchFamily="49" charset="-122"/>
              </a:rPr>
              <a:t>》</a:t>
            </a:r>
            <a:r>
              <a:rPr lang="zh-CN" altLang="en-US" sz="2400" smtClean="0">
                <a:solidFill>
                  <a:srgbClr val="000000"/>
                </a:solidFill>
                <a:latin typeface="隶书" panose="02010509060101010101" pitchFamily="49" charset="-122"/>
                <a:ea typeface="隶书" panose="02010509060101010101" pitchFamily="49" charset="-122"/>
              </a:rPr>
              <a:t>，学校也是禁止吸烟的场所之一。</a:t>
            </a:r>
          </a:p>
          <a:p>
            <a:pPr marL="533400" indent="-533400" eaLnBrk="1" hangingPunct="1">
              <a:lnSpc>
                <a:spcPct val="90000"/>
              </a:lnSpc>
              <a:buFont typeface="Wingdings" panose="05000000000000000000" pitchFamily="2" charset="2"/>
              <a:buNone/>
            </a:pPr>
            <a:endParaRPr lang="en-US" altLang="zh-CN" sz="2400" b="1" smtClean="0">
              <a:solidFill>
                <a:srgbClr val="000000"/>
              </a:solidFill>
              <a:latin typeface="隶书" panose="02010509060101010101" pitchFamily="49" charset="-122"/>
              <a:ea typeface="隶书" panose="02010509060101010101" pitchFamily="49" charset="-122"/>
            </a:endParaRPr>
          </a:p>
        </p:txBody>
      </p:sp>
      <p:sp>
        <p:nvSpPr>
          <p:cNvPr id="169991" name="Rectangle 7"/>
          <p:cNvSpPr>
            <a:spLocks noChangeArrowheads="1"/>
          </p:cNvSpPr>
          <p:nvPr/>
        </p:nvSpPr>
        <p:spPr bwMode="auto">
          <a:xfrm>
            <a:off x="684213" y="5805488"/>
            <a:ext cx="7488237" cy="576262"/>
          </a:xfrm>
          <a:prstGeom prst="rect">
            <a:avLst/>
          </a:prstGeom>
          <a:solidFill>
            <a:schemeClr val="accent1"/>
          </a:solidFill>
          <a:ln w="9525">
            <a:solidFill>
              <a:schemeClr val="tx1"/>
            </a:solidFill>
            <a:miter lim="800000"/>
            <a:headEnd/>
            <a:tailEnd/>
          </a:ln>
          <a:effectLst/>
        </p:spPr>
        <p:txBody>
          <a:bodyPr wrap="none" anchor="ctr"/>
          <a:lstStyle/>
          <a:p>
            <a:pPr algn="ctr">
              <a:lnSpc>
                <a:spcPct val="90000"/>
              </a:lnSpc>
              <a:spcBef>
                <a:spcPct val="20000"/>
              </a:spcBef>
              <a:buClr>
                <a:schemeClr val="folHlink"/>
              </a:buClr>
              <a:buFont typeface="Wingdings" pitchFamily="2" charset="2"/>
              <a:buNone/>
              <a:defRPr/>
            </a:pPr>
            <a:r>
              <a:rPr lang="zh-CN" altLang="en-US" sz="2400" b="1">
                <a:solidFill>
                  <a:srgbClr val="FF3300"/>
                </a:solidFill>
                <a:effectLst>
                  <a:outerShdw blurRad="38100" dist="38100" dir="2700000" algn="tl">
                    <a:srgbClr val="000000"/>
                  </a:outerShdw>
                </a:effectLst>
                <a:latin typeface="Arial" charset="0"/>
                <a:ea typeface="隶书" pitchFamily="49" charset="-122"/>
              </a:rPr>
              <a:t>其他国家青少年人群的吸烟率已经开始下降！</a:t>
            </a:r>
            <a:endParaRPr lang="zh-CN" altLang="en-US" sz="2400">
              <a:latin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269D4849-A210-4DBE-AFA5-0E4AA0C6BF9C}" type="slidenum">
              <a:rPr lang="en-US" altLang="zh-CN"/>
              <a:pPr eaLnBrk="1" hangingPunct="1"/>
              <a:t>45</a:t>
            </a:fld>
            <a:endParaRPr lang="en-US" altLang="zh-CN"/>
          </a:p>
        </p:txBody>
      </p:sp>
      <p:sp>
        <p:nvSpPr>
          <p:cNvPr id="48131"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825206A0-F730-4792-9515-DFBBC9D71BF2}" type="slidenum">
              <a:rPr lang="en-US" altLang="zh-CN" sz="1400"/>
              <a:pPr algn="r" eaLnBrk="1" hangingPunct="1"/>
              <a:t>45</a:t>
            </a:fld>
            <a:endParaRPr lang="en-US" altLang="zh-CN" sz="1400"/>
          </a:p>
        </p:txBody>
      </p:sp>
      <p:sp>
        <p:nvSpPr>
          <p:cNvPr id="48132" name="Rectangle 3"/>
          <p:cNvSpPr>
            <a:spLocks noGrp="1" noRot="1" noChangeArrowheads="1"/>
          </p:cNvSpPr>
          <p:nvPr>
            <p:ph type="body" idx="4294967295"/>
          </p:nvPr>
        </p:nvSpPr>
        <p:spPr>
          <a:xfrm>
            <a:off x="250825" y="476250"/>
            <a:ext cx="8281988" cy="5545138"/>
          </a:xfrm>
        </p:spPr>
        <p:txBody>
          <a:bodyPr/>
          <a:lstStyle/>
          <a:p>
            <a:pPr eaLnBrk="1" hangingPunct="1">
              <a:lnSpc>
                <a:spcPct val="90000"/>
              </a:lnSpc>
              <a:buFont typeface="Wingdings" panose="05000000000000000000" pitchFamily="2" charset="2"/>
              <a:buNone/>
            </a:pPr>
            <a:r>
              <a:rPr lang="zh-CN" altLang="en-US" b="1" smtClean="0">
                <a:solidFill>
                  <a:srgbClr val="000066"/>
                </a:solidFill>
                <a:latin typeface="隶书" panose="02010509060101010101" pitchFamily="49" charset="-122"/>
                <a:ea typeface="隶书" panose="02010509060101010101" pitchFamily="49" charset="-122"/>
              </a:rPr>
              <a:t>各国关于购烟年龄的有关法律规定</a:t>
            </a:r>
          </a:p>
          <a:p>
            <a:pPr eaLnBrk="1" hangingPunct="1">
              <a:lnSpc>
                <a:spcPct val="90000"/>
              </a:lnSpc>
            </a:pPr>
            <a:r>
              <a:rPr lang="zh-CN" altLang="en-US" b="1" smtClean="0">
                <a:latin typeface="隶书" panose="02010509060101010101" pitchFamily="49" charset="-122"/>
                <a:ea typeface="隶书" panose="02010509060101010101" pitchFamily="49" charset="-122"/>
              </a:rPr>
              <a:t>美国</a:t>
            </a:r>
            <a:r>
              <a:rPr lang="zh-CN" altLang="en-US" smtClean="0">
                <a:latin typeface="隶书" panose="02010509060101010101" pitchFamily="49" charset="-122"/>
                <a:ea typeface="隶书" panose="02010509060101010101" pitchFamily="49" charset="-122"/>
              </a:rPr>
              <a:t>：</a:t>
            </a:r>
          </a:p>
          <a:p>
            <a:pPr lvl="1" eaLnBrk="1" hangingPunct="1">
              <a:lnSpc>
                <a:spcPct val="90000"/>
              </a:lnSpc>
            </a:pPr>
            <a:r>
              <a:rPr lang="zh-CN" altLang="en-US" smtClean="0">
                <a:latin typeface="隶书" panose="02010509060101010101" pitchFamily="49" charset="-122"/>
                <a:ea typeface="隶书" panose="02010509060101010101" pitchFamily="49" charset="-122"/>
              </a:rPr>
              <a:t>纽约、阿拉巴马州、阿拉斯加、犹他州、新泽西等五州法律规定将烟草购买年龄从</a:t>
            </a:r>
            <a:r>
              <a:rPr lang="en-US" altLang="zh-CN" smtClean="0">
                <a:latin typeface="隶书" panose="02010509060101010101" pitchFamily="49" charset="-122"/>
                <a:ea typeface="隶书" panose="02010509060101010101" pitchFamily="49" charset="-122"/>
              </a:rPr>
              <a:t>18</a:t>
            </a:r>
            <a:r>
              <a:rPr lang="zh-CN" altLang="en-US" smtClean="0">
                <a:latin typeface="隶书" panose="02010509060101010101" pitchFamily="49" charset="-122"/>
                <a:ea typeface="隶书" panose="02010509060101010101" pitchFamily="49" charset="-122"/>
              </a:rPr>
              <a:t>岁提高到</a:t>
            </a:r>
            <a:r>
              <a:rPr lang="en-US" altLang="zh-CN" smtClean="0">
                <a:solidFill>
                  <a:srgbClr val="FF0000"/>
                </a:solidFill>
                <a:latin typeface="隶书" panose="02010509060101010101" pitchFamily="49" charset="-122"/>
                <a:ea typeface="隶书" panose="02010509060101010101" pitchFamily="49" charset="-122"/>
              </a:rPr>
              <a:t>19</a:t>
            </a:r>
            <a:r>
              <a:rPr lang="zh-CN" altLang="en-US" smtClean="0">
                <a:latin typeface="隶书" panose="02010509060101010101" pitchFamily="49" charset="-122"/>
                <a:ea typeface="隶书" panose="02010509060101010101" pitchFamily="49" charset="-122"/>
              </a:rPr>
              <a:t>岁，并查看身份证。</a:t>
            </a:r>
          </a:p>
          <a:p>
            <a:pPr eaLnBrk="1" hangingPunct="1">
              <a:lnSpc>
                <a:spcPct val="90000"/>
              </a:lnSpc>
            </a:pPr>
            <a:r>
              <a:rPr lang="zh-CN" altLang="en-US" b="1" smtClean="0">
                <a:latin typeface="隶书" panose="02010509060101010101" pitchFamily="49" charset="-122"/>
                <a:ea typeface="隶书" panose="02010509060101010101" pitchFamily="49" charset="-122"/>
              </a:rPr>
              <a:t>加拿大</a:t>
            </a:r>
            <a:r>
              <a:rPr lang="zh-CN" altLang="en-US" smtClean="0">
                <a:latin typeface="隶书" panose="02010509060101010101" pitchFamily="49" charset="-122"/>
                <a:ea typeface="隶书" panose="02010509060101010101" pitchFamily="49" charset="-122"/>
              </a:rPr>
              <a:t>：</a:t>
            </a:r>
          </a:p>
          <a:p>
            <a:pPr lvl="1" eaLnBrk="1" hangingPunct="1">
              <a:lnSpc>
                <a:spcPct val="90000"/>
              </a:lnSpc>
            </a:pPr>
            <a:r>
              <a:rPr lang="en-US" altLang="zh-CN" smtClean="0">
                <a:latin typeface="隶书" panose="02010509060101010101" pitchFamily="49" charset="-122"/>
                <a:ea typeface="隶书" panose="02010509060101010101" pitchFamily="49" charset="-122"/>
              </a:rPr>
              <a:t>2004</a:t>
            </a:r>
            <a:r>
              <a:rPr lang="zh-CN" altLang="en-US" smtClean="0">
                <a:latin typeface="隶书" panose="02010509060101010101" pitchFamily="49" charset="-122"/>
                <a:ea typeface="隶书" panose="02010509060101010101" pitchFamily="49" charset="-122"/>
              </a:rPr>
              <a:t>年</a:t>
            </a:r>
            <a:r>
              <a:rPr lang="en-US" altLang="zh-CN" smtClean="0">
                <a:latin typeface="隶书" panose="02010509060101010101" pitchFamily="49" charset="-122"/>
                <a:ea typeface="隶书" panose="02010509060101010101" pitchFamily="49" charset="-122"/>
              </a:rPr>
              <a:t>12</a:t>
            </a:r>
            <a:r>
              <a:rPr lang="zh-CN" altLang="en-US" smtClean="0">
                <a:latin typeface="隶书" panose="02010509060101010101" pitchFamily="49" charset="-122"/>
                <a:ea typeface="隶书" panose="02010509060101010101" pitchFamily="49" charset="-122"/>
              </a:rPr>
              <a:t>月</a:t>
            </a:r>
            <a:r>
              <a:rPr lang="en-US" altLang="zh-CN" smtClean="0">
                <a:latin typeface="隶书" panose="02010509060101010101" pitchFamily="49" charset="-122"/>
                <a:ea typeface="隶书" panose="02010509060101010101" pitchFamily="49" charset="-122"/>
              </a:rPr>
              <a:t>15</a:t>
            </a:r>
            <a:r>
              <a:rPr lang="zh-CN" altLang="en-US" smtClean="0">
                <a:latin typeface="隶书" panose="02010509060101010101" pitchFamily="49" charset="-122"/>
                <a:ea typeface="隶书" panose="02010509060101010101" pitchFamily="49" charset="-122"/>
              </a:rPr>
              <a:t>日，安大略省</a:t>
            </a:r>
            <a:r>
              <a:rPr lang="en-US" altLang="zh-CN" smtClean="0">
                <a:latin typeface="隶书" panose="02010509060101010101" pitchFamily="49" charset="-122"/>
                <a:ea typeface="隶书" panose="02010509060101010101" pitchFamily="49" charset="-122"/>
              </a:rPr>
              <a:t>《</a:t>
            </a:r>
            <a:r>
              <a:rPr lang="zh-CN" altLang="en-US" smtClean="0">
                <a:latin typeface="隶书" panose="02010509060101010101" pitchFamily="49" charset="-122"/>
                <a:ea typeface="隶书" panose="02010509060101010101" pitchFamily="49" charset="-122"/>
              </a:rPr>
              <a:t>安大略无烟法</a:t>
            </a:r>
            <a:r>
              <a:rPr lang="en-US" altLang="zh-CN" smtClean="0">
                <a:latin typeface="隶书" panose="02010509060101010101" pitchFamily="49" charset="-122"/>
                <a:ea typeface="隶书" panose="02010509060101010101" pitchFamily="49" charset="-122"/>
              </a:rPr>
              <a:t>》</a:t>
            </a:r>
            <a:r>
              <a:rPr lang="zh-CN" altLang="en-US" smtClean="0">
                <a:latin typeface="隶书" panose="02010509060101010101" pitchFamily="49" charset="-122"/>
                <a:ea typeface="隶书" panose="02010509060101010101" pitchFamily="49" charset="-122"/>
              </a:rPr>
              <a:t>规定购烟人如视小于</a:t>
            </a:r>
            <a:r>
              <a:rPr lang="en-US" altLang="zh-CN" smtClean="0">
                <a:solidFill>
                  <a:srgbClr val="FF0000"/>
                </a:solidFill>
                <a:latin typeface="隶书" panose="02010509060101010101" pitchFamily="49" charset="-122"/>
                <a:ea typeface="隶书" panose="02010509060101010101" pitchFamily="49" charset="-122"/>
              </a:rPr>
              <a:t>25</a:t>
            </a:r>
            <a:r>
              <a:rPr lang="zh-CN" altLang="en-US" smtClean="0">
                <a:latin typeface="隶书" panose="02010509060101010101" pitchFamily="49" charset="-122"/>
                <a:ea typeface="隶书" panose="02010509060101010101" pitchFamily="49" charset="-122"/>
              </a:rPr>
              <a:t>岁，则需提供其身份证。</a:t>
            </a:r>
          </a:p>
          <a:p>
            <a:pPr eaLnBrk="1" hangingPunct="1">
              <a:lnSpc>
                <a:spcPct val="90000"/>
              </a:lnSpc>
            </a:pPr>
            <a:r>
              <a:rPr lang="zh-CN" altLang="en-US" b="1" smtClean="0">
                <a:latin typeface="隶书" panose="02010509060101010101" pitchFamily="49" charset="-122"/>
                <a:ea typeface="隶书" panose="02010509060101010101" pitchFamily="49" charset="-122"/>
              </a:rPr>
              <a:t>英国</a:t>
            </a:r>
            <a:r>
              <a:rPr lang="zh-CN" altLang="en-US" smtClean="0">
                <a:latin typeface="隶书" panose="02010509060101010101" pitchFamily="49" charset="-122"/>
                <a:ea typeface="隶书" panose="02010509060101010101" pitchFamily="49" charset="-122"/>
              </a:rPr>
              <a:t>：</a:t>
            </a:r>
          </a:p>
          <a:p>
            <a:pPr lvl="1" eaLnBrk="1" hangingPunct="1">
              <a:lnSpc>
                <a:spcPct val="90000"/>
              </a:lnSpc>
            </a:pPr>
            <a:r>
              <a:rPr lang="zh-CN" altLang="en-US" smtClean="0">
                <a:latin typeface="隶书" panose="02010509060101010101" pitchFamily="49" charset="-122"/>
                <a:ea typeface="隶书" panose="02010509060101010101" pitchFamily="49" charset="-122"/>
              </a:rPr>
              <a:t>从</a:t>
            </a:r>
            <a:r>
              <a:rPr lang="en-US" altLang="zh-CN" smtClean="0">
                <a:latin typeface="隶书" panose="02010509060101010101" pitchFamily="49" charset="-122"/>
                <a:ea typeface="隶书" panose="02010509060101010101" pitchFamily="49" charset="-122"/>
              </a:rPr>
              <a:t>2007</a:t>
            </a:r>
            <a:r>
              <a:rPr lang="zh-CN" altLang="en-US" smtClean="0">
                <a:latin typeface="隶书" panose="02010509060101010101" pitchFamily="49" charset="-122"/>
                <a:ea typeface="隶书" panose="02010509060101010101" pitchFamily="49" charset="-122"/>
              </a:rPr>
              <a:t>年夏天开始，</a:t>
            </a:r>
            <a:r>
              <a:rPr lang="en-US" altLang="zh-CN" smtClean="0">
                <a:solidFill>
                  <a:srgbClr val="FF0000"/>
                </a:solidFill>
                <a:latin typeface="隶书" panose="02010509060101010101" pitchFamily="49" charset="-122"/>
                <a:ea typeface="隶书" panose="02010509060101010101" pitchFamily="49" charset="-122"/>
              </a:rPr>
              <a:t>18</a:t>
            </a:r>
            <a:r>
              <a:rPr lang="zh-CN" altLang="en-US" smtClean="0">
                <a:latin typeface="隶书" panose="02010509060101010101" pitchFamily="49" charset="-122"/>
                <a:ea typeface="隶书" panose="02010509060101010101" pitchFamily="49" charset="-122"/>
              </a:rPr>
              <a:t>岁以下的儿童将被禁止购买卷烟。原来的最低年龄为</a:t>
            </a:r>
            <a:r>
              <a:rPr lang="en-US" altLang="zh-CN" smtClean="0">
                <a:latin typeface="隶书" panose="02010509060101010101" pitchFamily="49" charset="-122"/>
                <a:ea typeface="隶书" panose="02010509060101010101" pitchFamily="49" charset="-122"/>
              </a:rPr>
              <a:t>16</a:t>
            </a:r>
            <a:r>
              <a:rPr lang="zh-CN" altLang="en-US" smtClean="0">
                <a:latin typeface="隶书" panose="02010509060101010101" pitchFamily="49" charset="-122"/>
                <a:ea typeface="隶书" panose="02010509060101010101" pitchFamily="49" charset="-122"/>
              </a:rPr>
              <a:t>岁。</a:t>
            </a:r>
            <a:r>
              <a:rPr lang="zh-CN" altLang="en-US" smtClean="0"/>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C6D49AF-36E1-48C6-B498-EBC69AD8155F}" type="slidenum">
              <a:rPr lang="en-US" altLang="zh-CN"/>
              <a:pPr eaLnBrk="1" hangingPunct="1"/>
              <a:t>46</a:t>
            </a:fld>
            <a:endParaRPr lang="en-US" altLang="zh-CN"/>
          </a:p>
        </p:txBody>
      </p:sp>
      <p:sp>
        <p:nvSpPr>
          <p:cNvPr id="49155" name="灯片编号占位符 5"/>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58CBD61B-8CE2-4694-83DE-DFBD8165B5EC}" type="slidenum">
              <a:rPr lang="en-US" altLang="zh-CN" sz="1400"/>
              <a:pPr algn="r" eaLnBrk="1" hangingPunct="1"/>
              <a:t>46</a:t>
            </a:fld>
            <a:endParaRPr lang="en-US" altLang="zh-CN" sz="1400"/>
          </a:p>
        </p:txBody>
      </p:sp>
      <p:sp>
        <p:nvSpPr>
          <p:cNvPr id="49156" name="Text Box 2"/>
          <p:cNvSpPr txBox="1">
            <a:spLocks noChangeArrowheads="1"/>
          </p:cNvSpPr>
          <p:nvPr/>
        </p:nvSpPr>
        <p:spPr bwMode="auto">
          <a:xfrm>
            <a:off x="250825" y="692150"/>
            <a:ext cx="8569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zh-CN" altLang="en-GB" sz="5400" b="1">
                <a:solidFill>
                  <a:srgbClr val="0000FF"/>
                </a:solidFill>
                <a:latin typeface="Times New Roman" panose="02020603050405020304" pitchFamily="18" charset="0"/>
                <a:ea typeface="华文行楷" panose="02010800040101010101" pitchFamily="2" charset="-122"/>
              </a:rPr>
              <a:t>支持控烟态度</a:t>
            </a:r>
            <a:endParaRPr kumimoji="1" lang="zh-CN" altLang="en-GB" sz="8000" b="1">
              <a:solidFill>
                <a:srgbClr val="CC0000"/>
              </a:solidFill>
              <a:latin typeface="Times New Roman" panose="02020603050405020304" pitchFamily="18" charset="0"/>
              <a:ea typeface="华文行楷" panose="02010800040101010101" pitchFamily="2" charset="-122"/>
            </a:endParaRPr>
          </a:p>
        </p:txBody>
      </p:sp>
      <p:sp>
        <p:nvSpPr>
          <p:cNvPr id="49157" name="Rectangle 4"/>
          <p:cNvSpPr>
            <a:spLocks noGrp="1" noRot="1" noChangeArrowheads="1"/>
          </p:cNvSpPr>
          <p:nvPr>
            <p:ph type="body" idx="4294967295"/>
          </p:nvPr>
        </p:nvSpPr>
        <p:spPr>
          <a:xfrm>
            <a:off x="301625" y="2060575"/>
            <a:ext cx="8540750" cy="3962400"/>
          </a:xfrm>
        </p:spPr>
        <p:txBody>
          <a:bodyPr/>
          <a:lstStyle/>
          <a:p>
            <a:pPr eaLnBrk="1" hangingPunct="1">
              <a:lnSpc>
                <a:spcPct val="90000"/>
              </a:lnSpc>
            </a:pPr>
            <a:r>
              <a:rPr lang="en-US" altLang="zh-CN" smtClean="0">
                <a:hlinkClick r:id="rId2" action="ppaction://hlinkfile"/>
              </a:rPr>
              <a:t>1324</a:t>
            </a:r>
            <a:r>
              <a:rPr lang="zh-CN" altLang="en-US" smtClean="0">
                <a:hlinkClick r:id="rId2" action="ppaction://hlinkfile"/>
              </a:rPr>
              <a:t>理由</a:t>
            </a:r>
            <a:endParaRPr lang="zh-CN" altLang="en-US" smtClean="0"/>
          </a:p>
          <a:p>
            <a:pPr eaLnBrk="1" hangingPunct="1">
              <a:lnSpc>
                <a:spcPct val="90000"/>
              </a:lnSpc>
            </a:pPr>
            <a:r>
              <a:rPr lang="zh-CN" altLang="en-US" smtClean="0">
                <a:hlinkClick r:id="rId3" action="ppaction://hlinkfile"/>
              </a:rPr>
              <a:t>二手烟公益广告</a:t>
            </a:r>
            <a:endParaRPr lang="zh-CN" altLang="en-US" smtClean="0"/>
          </a:p>
          <a:p>
            <a:pPr eaLnBrk="1" hangingPunct="1">
              <a:lnSpc>
                <a:spcPct val="90000"/>
              </a:lnSpc>
            </a:pPr>
            <a:r>
              <a:rPr lang="zh-CN" altLang="en-US" smtClean="0">
                <a:hlinkClick r:id="rId4" action="ppaction://hlinkfile"/>
              </a:rPr>
              <a:t>服务生</a:t>
            </a:r>
            <a:endParaRPr lang="zh-CN" altLang="en-US" smtClean="0"/>
          </a:p>
          <a:p>
            <a:pPr eaLnBrk="1" hangingPunct="1">
              <a:lnSpc>
                <a:spcPct val="90000"/>
              </a:lnSpc>
            </a:pPr>
            <a:r>
              <a:rPr lang="zh-CN" altLang="en-US" smtClean="0">
                <a:hlinkClick r:id="rId5" action="ppaction://hlinkfile"/>
              </a:rPr>
              <a:t>救命</a:t>
            </a:r>
            <a:endParaRPr lang="zh-CN" altLang="en-US" smtClean="0"/>
          </a:p>
          <a:p>
            <a:pPr eaLnBrk="1" hangingPunct="1">
              <a:lnSpc>
                <a:spcPct val="90000"/>
              </a:lnSpc>
            </a:pPr>
            <a:r>
              <a:rPr lang="zh-CN" altLang="en-US" smtClean="0">
                <a:hlinkClick r:id="rId6" action="ppaction://hlinkfile"/>
              </a:rPr>
              <a:t>无烟餐厅</a:t>
            </a:r>
            <a:endParaRPr lang="zh-CN" altLang="en-US" smtClean="0"/>
          </a:p>
          <a:p>
            <a:pPr eaLnBrk="1" hangingPunct="1">
              <a:lnSpc>
                <a:spcPct val="90000"/>
              </a:lnSpc>
            </a:pPr>
            <a:r>
              <a:rPr lang="zh-CN" altLang="en-US" smtClean="0">
                <a:hlinkClick r:id="rId7" action="ppaction://hlinkfile"/>
              </a:rPr>
              <a:t>无烟工作间</a:t>
            </a:r>
            <a:endParaRPr lang="zh-CN" altLang="en-US" smtClean="0"/>
          </a:p>
          <a:p>
            <a:pPr eaLnBrk="1" hangingPunct="1">
              <a:lnSpc>
                <a:spcPct val="90000"/>
              </a:lnSpc>
            </a:pPr>
            <a:r>
              <a:rPr lang="zh-CN" altLang="en-US" smtClean="0">
                <a:hlinkClick r:id="rId8" action="ppaction://hlinkfile"/>
              </a:rPr>
              <a:t>指定吸烟区</a:t>
            </a:r>
            <a:endParaRPr lang="zh-CN" altLang="en-US" smtClean="0"/>
          </a:p>
          <a:p>
            <a:pPr eaLnBrk="1" hangingPunct="1">
              <a:lnSpc>
                <a:spcPct val="90000"/>
              </a:lnSpc>
            </a:pPr>
            <a:endParaRPr lang="en-US" altLang="zh-CN" smtClean="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289F0BA7-7000-425E-B238-DF01E65EEBCE}" type="slidenum">
              <a:rPr lang="en-US" altLang="zh-CN"/>
              <a:pPr eaLnBrk="1" hangingPunct="1"/>
              <a:t>47</a:t>
            </a:fld>
            <a:endParaRPr lang="en-US" altLang="zh-CN"/>
          </a:p>
        </p:txBody>
      </p:sp>
      <p:sp>
        <p:nvSpPr>
          <p:cNvPr id="50179" name="灯片编号占位符 5"/>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38BF8DBB-C5B2-4FD3-805B-6AC41662CA49}" type="slidenum">
              <a:rPr lang="en-US" altLang="zh-CN" sz="1400"/>
              <a:pPr algn="r" eaLnBrk="1" hangingPunct="1"/>
              <a:t>47</a:t>
            </a:fld>
            <a:endParaRPr lang="en-US" altLang="zh-CN" sz="1400"/>
          </a:p>
        </p:txBody>
      </p:sp>
      <p:sp>
        <p:nvSpPr>
          <p:cNvPr id="50180" name="Rectangle 2"/>
          <p:cNvSpPr>
            <a:spLocks noGrp="1" noRot="1" noChangeArrowheads="1"/>
          </p:cNvSpPr>
          <p:nvPr>
            <p:ph type="title" idx="4294967295"/>
          </p:nvPr>
        </p:nvSpPr>
        <p:spPr/>
        <p:txBody>
          <a:bodyPr/>
          <a:lstStyle/>
          <a:p>
            <a:pPr eaLnBrk="1" hangingPunct="1"/>
            <a:r>
              <a:rPr lang="zh-CN" altLang="en-US" smtClean="0"/>
              <a:t>实践</a:t>
            </a:r>
            <a:r>
              <a:rPr lang="en-US" altLang="zh-CN" smtClean="0"/>
              <a:t>--</a:t>
            </a:r>
            <a:r>
              <a:rPr lang="zh-CN" altLang="en-US" smtClean="0"/>
              <a:t>角色扮演</a:t>
            </a:r>
          </a:p>
        </p:txBody>
      </p:sp>
      <p:sp>
        <p:nvSpPr>
          <p:cNvPr id="50181" name="Rectangle 3"/>
          <p:cNvSpPr>
            <a:spLocks noGrp="1" noRot="1" noChangeArrowheads="1"/>
          </p:cNvSpPr>
          <p:nvPr>
            <p:ph type="body" idx="4294967295"/>
          </p:nvPr>
        </p:nvSpPr>
        <p:spPr>
          <a:xfrm>
            <a:off x="611188" y="2060575"/>
            <a:ext cx="5616575" cy="3805238"/>
          </a:xfrm>
        </p:spPr>
        <p:txBody>
          <a:bodyPr/>
          <a:lstStyle/>
          <a:p>
            <a:pPr marL="533400" indent="-533400" eaLnBrk="1" hangingPunct="1">
              <a:lnSpc>
                <a:spcPct val="80000"/>
              </a:lnSpc>
              <a:buFont typeface="Wingdings" panose="05000000000000000000" pitchFamily="2" charset="2"/>
              <a:buNone/>
            </a:pPr>
            <a:r>
              <a:rPr lang="en-US" altLang="zh-CN" sz="2800" b="1" smtClean="0">
                <a:latin typeface="隶书" panose="02010509060101010101" pitchFamily="49" charset="-122"/>
                <a:ea typeface="隶书" panose="02010509060101010101" pitchFamily="49" charset="-122"/>
              </a:rPr>
              <a:t>  </a:t>
            </a:r>
            <a:r>
              <a:rPr lang="zh-CN" altLang="en-US" sz="2800" smtClean="0">
                <a:latin typeface="隶书" panose="02010509060101010101" pitchFamily="49" charset="-122"/>
                <a:ea typeface="隶书" panose="02010509060101010101" pitchFamily="49" charset="-122"/>
              </a:rPr>
              <a:t>作为一名医生您遇到下述情况是否劝病人不吸烟？如何做？</a:t>
            </a:r>
          </a:p>
          <a:p>
            <a:pPr marL="533400" indent="-533400" eaLnBrk="1" hangingPunct="1">
              <a:lnSpc>
                <a:spcPct val="80000"/>
              </a:lnSpc>
              <a:buFont typeface="Wingdings" panose="05000000000000000000" pitchFamily="2" charset="2"/>
              <a:buAutoNum type="arabicPeriod"/>
            </a:pPr>
            <a:r>
              <a:rPr lang="zh-CN" altLang="en-US" sz="2800" smtClean="0">
                <a:latin typeface="隶书" panose="02010509060101010101" pitchFamily="49" charset="-122"/>
                <a:ea typeface="隶书" panose="02010509060101010101" pitchFamily="49" charset="-122"/>
              </a:rPr>
              <a:t>当病人出现症状</a:t>
            </a:r>
            <a:r>
              <a:rPr lang="en-US" altLang="zh-CN" sz="2800" smtClean="0">
                <a:latin typeface="隶书" panose="02010509060101010101" pitchFamily="49" charset="-122"/>
                <a:ea typeface="隶书" panose="02010509060101010101" pitchFamily="49" charset="-122"/>
              </a:rPr>
              <a:t>/</a:t>
            </a:r>
            <a:r>
              <a:rPr lang="zh-CN" altLang="en-US" sz="2800" smtClean="0">
                <a:latin typeface="隶书" panose="02010509060101010101" pitchFamily="49" charset="-122"/>
                <a:ea typeface="隶书" panose="02010509060101010101" pitchFamily="49" charset="-122"/>
              </a:rPr>
              <a:t>确诊为与吸烟有关的疾病时</a:t>
            </a:r>
            <a:r>
              <a:rPr lang="en-US" altLang="zh-CN" sz="2800" smtClean="0">
                <a:ea typeface="隶书" panose="02010509060101010101" pitchFamily="49" charset="-122"/>
              </a:rPr>
              <a:t>…</a:t>
            </a:r>
            <a:endParaRPr lang="en-US" altLang="zh-CN" sz="2800" smtClean="0">
              <a:latin typeface="隶书" panose="02010509060101010101" pitchFamily="49" charset="-122"/>
              <a:ea typeface="隶书" panose="02010509060101010101" pitchFamily="49" charset="-122"/>
            </a:endParaRPr>
          </a:p>
          <a:p>
            <a:pPr marL="533400" indent="-533400" eaLnBrk="1" hangingPunct="1">
              <a:lnSpc>
                <a:spcPct val="80000"/>
              </a:lnSpc>
              <a:buFont typeface="Wingdings" panose="05000000000000000000" pitchFamily="2" charset="2"/>
              <a:buAutoNum type="arabicPeriod"/>
            </a:pPr>
            <a:r>
              <a:rPr lang="zh-CN" altLang="en-US" sz="2800" smtClean="0">
                <a:latin typeface="隶书" panose="02010509060101010101" pitchFamily="49" charset="-122"/>
                <a:ea typeface="隶书" panose="02010509060101010101" pitchFamily="49" charset="-122"/>
              </a:rPr>
              <a:t>当病人自己提出有关吸烟问题时</a:t>
            </a:r>
            <a:r>
              <a:rPr lang="en-US" altLang="zh-CN" sz="2800" smtClean="0">
                <a:ea typeface="隶书" panose="02010509060101010101" pitchFamily="49" charset="-122"/>
              </a:rPr>
              <a:t>…</a:t>
            </a:r>
            <a:endParaRPr lang="en-US" altLang="zh-CN" sz="2800" smtClean="0">
              <a:latin typeface="隶书" panose="02010509060101010101" pitchFamily="49" charset="-122"/>
              <a:ea typeface="隶书" panose="02010509060101010101" pitchFamily="49" charset="-122"/>
            </a:endParaRPr>
          </a:p>
          <a:p>
            <a:pPr marL="533400" indent="-533400" eaLnBrk="1" hangingPunct="1">
              <a:lnSpc>
                <a:spcPct val="80000"/>
              </a:lnSpc>
              <a:buFont typeface="Wingdings" panose="05000000000000000000" pitchFamily="2" charset="2"/>
              <a:buAutoNum type="arabicPeriod"/>
            </a:pPr>
            <a:r>
              <a:rPr lang="zh-CN" altLang="en-US" sz="2800" smtClean="0">
                <a:latin typeface="隶书" panose="02010509060101010101" pitchFamily="49" charset="-122"/>
                <a:ea typeface="隶书" panose="02010509060101010101" pitchFamily="49" charset="-122"/>
              </a:rPr>
              <a:t>当病人是吸烟者但没有症状，未确诊为与吸烟有关的疾病，并且自己也未提出有关吸烟的问题时</a:t>
            </a:r>
            <a:r>
              <a:rPr lang="en-US" altLang="zh-CN" sz="2800" smtClean="0">
                <a:ea typeface="隶书" panose="02010509060101010101" pitchFamily="49" charset="-122"/>
              </a:rPr>
              <a:t>…</a:t>
            </a:r>
            <a:endParaRPr lang="en-US" altLang="zh-CN" sz="2800" smtClean="0">
              <a:latin typeface="隶书" panose="02010509060101010101" pitchFamily="49" charset="-122"/>
              <a:ea typeface="隶书" panose="02010509060101010101" pitchFamily="49" charset="-122"/>
            </a:endParaRPr>
          </a:p>
        </p:txBody>
      </p:sp>
      <p:pic>
        <p:nvPicPr>
          <p:cNvPr id="50182" name="Picture 4" descr="j0240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1628775"/>
            <a:ext cx="1163637"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5" descr="MCj028067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005263"/>
            <a:ext cx="2265363"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05DF3D2-04C2-4C99-9DCA-C1E637D2DB7A}" type="slidenum">
              <a:rPr lang="en-US" altLang="zh-CN"/>
              <a:pPr eaLnBrk="1" hangingPunct="1"/>
              <a:t>48</a:t>
            </a:fld>
            <a:endParaRPr lang="en-US" altLang="zh-CN"/>
          </a:p>
        </p:txBody>
      </p:sp>
      <p:sp>
        <p:nvSpPr>
          <p:cNvPr id="51203" name="灯片编号占位符 5"/>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68D85D85-9E7D-4B23-9904-1A454D649E52}" type="slidenum">
              <a:rPr lang="en-US" altLang="zh-CN" sz="1400"/>
              <a:pPr algn="r" eaLnBrk="1" hangingPunct="1"/>
              <a:t>48</a:t>
            </a:fld>
            <a:endParaRPr lang="en-US" altLang="zh-CN" sz="1400"/>
          </a:p>
        </p:txBody>
      </p:sp>
      <p:sp>
        <p:nvSpPr>
          <p:cNvPr id="51204" name="Rectangle 2"/>
          <p:cNvSpPr>
            <a:spLocks noGrp="1" noRot="1" noChangeArrowheads="1"/>
          </p:cNvSpPr>
          <p:nvPr>
            <p:ph type="title" idx="4294967295"/>
          </p:nvPr>
        </p:nvSpPr>
        <p:spPr/>
        <p:txBody>
          <a:bodyPr/>
          <a:lstStyle/>
          <a:p>
            <a:pPr eaLnBrk="1" hangingPunct="1"/>
            <a:r>
              <a:rPr lang="zh-CN" altLang="en-US" sz="4000" smtClean="0">
                <a:latin typeface="隶书" panose="02010509060101010101" pitchFamily="49" charset="-122"/>
                <a:ea typeface="隶书" panose="02010509060101010101" pitchFamily="49" charset="-122"/>
              </a:rPr>
              <a:t>远离烟草  引领健康</a:t>
            </a:r>
            <a:br>
              <a:rPr lang="zh-CN" altLang="en-US" sz="4000" smtClean="0">
                <a:latin typeface="隶书" panose="02010509060101010101" pitchFamily="49" charset="-122"/>
                <a:ea typeface="隶书" panose="02010509060101010101" pitchFamily="49" charset="-122"/>
              </a:rPr>
            </a:br>
            <a:r>
              <a:rPr lang="en-US" altLang="zh-CN" sz="4000" smtClean="0">
                <a:latin typeface="隶书" panose="02010509060101010101" pitchFamily="49" charset="-122"/>
                <a:ea typeface="隶书" panose="02010509060101010101" pitchFamily="49" charset="-122"/>
              </a:rPr>
              <a:t>--</a:t>
            </a:r>
            <a:r>
              <a:rPr lang="zh-CN" altLang="en-US" sz="4000" smtClean="0">
                <a:latin typeface="隶书" panose="02010509060101010101" pitchFamily="49" charset="-122"/>
                <a:ea typeface="隶书" panose="02010509060101010101" pitchFamily="49" charset="-122"/>
              </a:rPr>
              <a:t>新领导俱乐部</a:t>
            </a:r>
          </a:p>
        </p:txBody>
      </p:sp>
      <p:sp>
        <p:nvSpPr>
          <p:cNvPr id="51205" name="Rectangle 3"/>
          <p:cNvSpPr>
            <a:spLocks noGrp="1" noRot="1" noChangeArrowheads="1"/>
          </p:cNvSpPr>
          <p:nvPr>
            <p:ph type="body" idx="4294967295"/>
          </p:nvPr>
        </p:nvSpPr>
        <p:spPr/>
        <p:txBody>
          <a:bodyPr/>
          <a:lstStyle/>
          <a:p>
            <a:pPr eaLnBrk="1" hangingPunct="1"/>
            <a:r>
              <a:rPr lang="en-US" altLang="zh-CN" smtClean="0">
                <a:latin typeface="隶书" panose="02010509060101010101" pitchFamily="49" charset="-122"/>
                <a:ea typeface="隶书" panose="02010509060101010101" pitchFamily="49" charset="-122"/>
              </a:rPr>
              <a:t>Free on-line leadership training program for medical students</a:t>
            </a:r>
          </a:p>
          <a:p>
            <a:pPr eaLnBrk="1" hangingPunct="1"/>
            <a:r>
              <a:rPr lang="en-US" altLang="zh-CN" smtClean="0">
                <a:latin typeface="隶书" panose="02010509060101010101" pitchFamily="49" charset="-122"/>
                <a:ea typeface="隶书" panose="02010509060101010101" pitchFamily="49" charset="-122"/>
              </a:rPr>
              <a:t>(</a:t>
            </a:r>
            <a:r>
              <a:rPr lang="en-US" altLang="zh-CN" smtClean="0">
                <a:latin typeface="隶书" panose="02010509060101010101" pitchFamily="49" charset="-122"/>
                <a:ea typeface="隶书" panose="02010509060101010101" pitchFamily="49" charset="-122"/>
                <a:hlinkClick r:id="rId2"/>
              </a:rPr>
              <a:t>www.leadershipclub.cn</a:t>
            </a:r>
            <a:r>
              <a:rPr lang="en-US" altLang="zh-CN" smtClean="0">
                <a:latin typeface="隶书" panose="02010509060101010101" pitchFamily="49" charset="-122"/>
                <a:ea typeface="隶书" panose="02010509060101010101" pitchFamily="49" charset="-122"/>
              </a:rPr>
              <a:t>)</a:t>
            </a:r>
          </a:p>
          <a:p>
            <a:pPr eaLnBrk="1" hangingPunct="1"/>
            <a:r>
              <a:rPr lang="zh-CN" altLang="en-US" smtClean="0">
                <a:latin typeface="隶书" panose="02010509060101010101" pitchFamily="49" charset="-122"/>
                <a:ea typeface="隶书" panose="02010509060101010101" pitchFamily="49" charset="-122"/>
              </a:rPr>
              <a:t>针对全中国的医学生、医生及卫生保健人员提供的系列文章。</a:t>
            </a:r>
          </a:p>
          <a:p>
            <a:pPr eaLnBrk="1" hangingPunct="1"/>
            <a:r>
              <a:rPr lang="zh-CN" altLang="en-US" smtClean="0">
                <a:latin typeface="隶书" panose="02010509060101010101" pitchFamily="49" charset="-122"/>
                <a:ea typeface="隶书" panose="02010509060101010101" pitchFamily="49" charset="-122"/>
              </a:rPr>
              <a:t>每隔一个月将通过电子邮件收到一篇关新的关于领导能力的文章。</a:t>
            </a:r>
          </a:p>
          <a:p>
            <a:pPr eaLnBrk="1" hangingPunct="1"/>
            <a:endParaRPr lang="en-US" altLang="zh-CN" smtClean="0">
              <a:latin typeface="隶书" panose="02010509060101010101" pitchFamily="49" charset="-122"/>
              <a:ea typeface="隶书" panose="02010509060101010101" pitchFamily="49" charset="-122"/>
            </a:endParaRPr>
          </a:p>
        </p:txBody>
      </p:sp>
      <p:pic>
        <p:nvPicPr>
          <p:cNvPr id="173062" name="Picture 6" descr="MC90043447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005013"/>
            <a:ext cx="580072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062"/>
                                        </p:tgtEl>
                                        <p:attrNameLst>
                                          <p:attrName>style.visibility</p:attrName>
                                        </p:attrNameLst>
                                      </p:cBhvr>
                                      <p:to>
                                        <p:strVal val="visible"/>
                                      </p:to>
                                    </p:set>
                                    <p:anim calcmode="lin" valueType="num">
                                      <p:cBhvr additive="base">
                                        <p:cTn id="7" dur="500" fill="hold"/>
                                        <p:tgtEl>
                                          <p:spTgt spid="173062"/>
                                        </p:tgtEl>
                                        <p:attrNameLst>
                                          <p:attrName>ppt_x</p:attrName>
                                        </p:attrNameLst>
                                      </p:cBhvr>
                                      <p:tavLst>
                                        <p:tav tm="0">
                                          <p:val>
                                            <p:strVal val="#ppt_x"/>
                                          </p:val>
                                        </p:tav>
                                        <p:tav tm="100000">
                                          <p:val>
                                            <p:strVal val="#ppt_x"/>
                                          </p:val>
                                        </p:tav>
                                      </p:tavLst>
                                    </p:anim>
                                    <p:anim calcmode="lin" valueType="num">
                                      <p:cBhvr additive="base">
                                        <p:cTn id="8" dur="500" fill="hold"/>
                                        <p:tgtEl>
                                          <p:spTgt spid="1730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8CFB7B9-18E5-442B-9613-C709174231D1}" type="slidenum">
              <a:rPr lang="en-US" altLang="zh-CN"/>
              <a:pPr eaLnBrk="1" hangingPunct="1"/>
              <a:t>49</a:t>
            </a:fld>
            <a:endParaRPr lang="en-US" altLang="zh-CN"/>
          </a:p>
        </p:txBody>
      </p:sp>
      <p:sp>
        <p:nvSpPr>
          <p:cNvPr id="52227" name="标题 1"/>
          <p:cNvSpPr>
            <a:spLocks noGrp="1"/>
          </p:cNvSpPr>
          <p:nvPr>
            <p:ph type="title" idx="4294967295"/>
          </p:nvPr>
        </p:nvSpPr>
        <p:spPr>
          <a:xfrm>
            <a:off x="301625" y="381000"/>
            <a:ext cx="8540750" cy="527050"/>
          </a:xfrm>
        </p:spPr>
        <p:txBody>
          <a:bodyPr/>
          <a:lstStyle/>
          <a:p>
            <a:pPr eaLnBrk="1" hangingPunct="1"/>
            <a:r>
              <a:rPr lang="zh-CN" altLang="en-US" sz="4000" smtClean="0">
                <a:latin typeface="隶书" panose="02010509060101010101" pitchFamily="49" charset="-122"/>
                <a:ea typeface="隶书" panose="02010509060101010101" pitchFamily="49" charset="-122"/>
              </a:rPr>
              <a:t>医生的责任</a:t>
            </a:r>
            <a:r>
              <a:rPr lang="en-US" altLang="zh-CN" sz="4000" smtClean="0">
                <a:latin typeface="隶书" panose="02010509060101010101" pitchFamily="49" charset="-122"/>
                <a:ea typeface="隶书" panose="02010509060101010101" pitchFamily="49" charset="-122"/>
              </a:rPr>
              <a:t>-</a:t>
            </a:r>
            <a:r>
              <a:rPr lang="zh-CN" altLang="en-US" sz="4000" smtClean="0">
                <a:latin typeface="隶书" panose="02010509060101010101" pitchFamily="49" charset="-122"/>
                <a:ea typeface="隶书" panose="02010509060101010101" pitchFamily="49" charset="-122"/>
              </a:rPr>
              <a:t>倡导</a:t>
            </a:r>
            <a:r>
              <a:rPr lang="zh-CN" altLang="zh-CN" sz="4000" smtClean="0">
                <a:latin typeface="隶书" panose="02010509060101010101" pitchFamily="49" charset="-122"/>
                <a:ea typeface="隶书" panose="02010509060101010101" pitchFamily="49" charset="-122"/>
              </a:rPr>
              <a:t>科学</a:t>
            </a:r>
            <a:r>
              <a:rPr lang="zh-CN" altLang="en-US" sz="4000" smtClean="0">
                <a:latin typeface="隶书" panose="02010509060101010101" pitchFamily="49" charset="-122"/>
                <a:ea typeface="隶书" panose="02010509060101010101" pitchFamily="49" charset="-122"/>
              </a:rPr>
              <a:t>、纠正</a:t>
            </a:r>
            <a:r>
              <a:rPr lang="zh-CN" altLang="zh-CN" sz="4000" smtClean="0">
                <a:latin typeface="隶书" panose="02010509060101010101" pitchFamily="49" charset="-122"/>
                <a:ea typeface="隶书" panose="02010509060101010101" pitchFamily="49" charset="-122"/>
              </a:rPr>
              <a:t>谬误</a:t>
            </a:r>
            <a:endParaRPr lang="zh-CN" altLang="en-US" sz="4000" smtClean="0">
              <a:latin typeface="隶书" panose="02010509060101010101" pitchFamily="49" charset="-122"/>
              <a:ea typeface="隶书" panose="02010509060101010101" pitchFamily="49" charset="-122"/>
            </a:endParaRPr>
          </a:p>
        </p:txBody>
      </p:sp>
      <p:sp>
        <p:nvSpPr>
          <p:cNvPr id="52228" name="内容占位符 2"/>
          <p:cNvSpPr>
            <a:spLocks noGrp="1"/>
          </p:cNvSpPr>
          <p:nvPr>
            <p:ph idx="4294967295"/>
          </p:nvPr>
        </p:nvSpPr>
        <p:spPr>
          <a:xfrm>
            <a:off x="301625" y="1196975"/>
            <a:ext cx="8842375" cy="4895850"/>
          </a:xfrm>
        </p:spPr>
        <p:txBody>
          <a:bodyPr/>
          <a:lstStyle/>
          <a:p>
            <a:pPr eaLnBrk="1" hangingPunct="1"/>
            <a:r>
              <a:rPr lang="zh-CN" altLang="zh-CN" sz="2000" smtClean="0">
                <a:latin typeface="隶书" panose="02010509060101010101" pitchFamily="49" charset="-122"/>
                <a:ea typeface="隶书" panose="02010509060101010101" pitchFamily="49" charset="-122"/>
              </a:rPr>
              <a:t>误区</a:t>
            </a:r>
            <a:r>
              <a:rPr lang="en-US" altLang="zh-CN" sz="2000" smtClean="0">
                <a:latin typeface="隶书" panose="02010509060101010101" pitchFamily="49" charset="-122"/>
                <a:ea typeface="隶书" panose="02010509060101010101" pitchFamily="49" charset="-122"/>
              </a:rPr>
              <a:t>1 </a:t>
            </a:r>
            <a:r>
              <a:rPr lang="zh-CN" altLang="zh-CN" sz="2000" smtClean="0">
                <a:latin typeface="隶书" panose="02010509060101010101" pitchFamily="49" charset="-122"/>
                <a:ea typeface="隶书" panose="02010509060101010101" pitchFamily="49" charset="-122"/>
              </a:rPr>
              <a:t>吸烟没那么大危害，死不了人，有些人吸了一辈子烟也没事，不吸烟的人还不是一样得肺癌</a:t>
            </a:r>
            <a:endParaRPr lang="en-US" altLang="zh-CN" sz="2000" smtClean="0">
              <a:latin typeface="隶书" panose="02010509060101010101" pitchFamily="49" charset="-122"/>
              <a:ea typeface="隶书" panose="02010509060101010101" pitchFamily="49" charset="-122"/>
            </a:endParaRPr>
          </a:p>
          <a:p>
            <a:pPr eaLnBrk="1" hangingPunct="1"/>
            <a:r>
              <a:rPr lang="zh-CN" altLang="zh-CN" sz="2000" smtClean="0">
                <a:latin typeface="隶书" panose="02010509060101010101" pitchFamily="49" charset="-122"/>
                <a:ea typeface="隶书" panose="02010509060101010101" pitchFamily="49" charset="-122"/>
              </a:rPr>
              <a:t>误区</a:t>
            </a:r>
            <a:r>
              <a:rPr lang="en-US" altLang="zh-CN" sz="2000" smtClean="0">
                <a:latin typeface="隶书" panose="02010509060101010101" pitchFamily="49" charset="-122"/>
                <a:ea typeface="隶书" panose="02010509060101010101" pitchFamily="49" charset="-122"/>
              </a:rPr>
              <a:t>2 </a:t>
            </a:r>
            <a:r>
              <a:rPr lang="zh-CN" altLang="zh-CN" sz="2000" smtClean="0">
                <a:latin typeface="隶书" panose="02010509060101010101" pitchFamily="49" charset="-122"/>
                <a:ea typeface="隶书" panose="02010509060101010101" pitchFamily="49" charset="-122"/>
              </a:rPr>
              <a:t>吸烟可以增强体质，延长寿命。不抽不喝</a:t>
            </a:r>
            <a:r>
              <a:rPr lang="en-US" altLang="zh-CN" sz="2000" smtClean="0">
                <a:latin typeface="隶书" panose="02010509060101010101" pitchFamily="49" charset="-122"/>
                <a:ea typeface="隶书" panose="02010509060101010101" pitchFamily="49" charset="-122"/>
              </a:rPr>
              <a:t>63</a:t>
            </a:r>
            <a:r>
              <a:rPr lang="zh-CN" altLang="zh-CN" sz="2000" smtClean="0">
                <a:latin typeface="隶书" panose="02010509060101010101" pitchFamily="49" charset="-122"/>
                <a:ea typeface="隶书" panose="02010509060101010101" pitchFamily="49" charset="-122"/>
              </a:rPr>
              <a:t>，不抽只喝</a:t>
            </a:r>
            <a:r>
              <a:rPr lang="en-US" altLang="zh-CN" sz="2000" smtClean="0">
                <a:latin typeface="隶书" panose="02010509060101010101" pitchFamily="49" charset="-122"/>
                <a:ea typeface="隶书" panose="02010509060101010101" pitchFamily="49" charset="-122"/>
              </a:rPr>
              <a:t>73</a:t>
            </a:r>
            <a:r>
              <a:rPr lang="zh-CN" altLang="zh-CN" sz="2000" smtClean="0">
                <a:latin typeface="隶书" panose="02010509060101010101" pitchFamily="49" charset="-122"/>
                <a:ea typeface="隶书" panose="02010509060101010101" pitchFamily="49" charset="-122"/>
              </a:rPr>
              <a:t>，只抽不喝</a:t>
            </a:r>
            <a:r>
              <a:rPr lang="en-US" altLang="zh-CN" sz="2000" smtClean="0">
                <a:latin typeface="隶书" panose="02010509060101010101" pitchFamily="49" charset="-122"/>
                <a:ea typeface="隶书" panose="02010509060101010101" pitchFamily="49" charset="-122"/>
              </a:rPr>
              <a:t>83</a:t>
            </a:r>
            <a:r>
              <a:rPr lang="zh-CN" altLang="zh-CN" sz="2000" smtClean="0">
                <a:latin typeface="隶书" panose="02010509060101010101" pitchFamily="49" charset="-122"/>
                <a:ea typeface="隶书" panose="02010509060101010101" pitchFamily="49" charset="-122"/>
              </a:rPr>
              <a:t>，又抽又喝</a:t>
            </a:r>
            <a:r>
              <a:rPr lang="en-US" altLang="zh-CN" sz="2000" smtClean="0">
                <a:latin typeface="隶书" panose="02010509060101010101" pitchFamily="49" charset="-122"/>
                <a:ea typeface="隶书" panose="02010509060101010101" pitchFamily="49" charset="-122"/>
              </a:rPr>
              <a:t>93</a:t>
            </a:r>
          </a:p>
          <a:p>
            <a:pPr eaLnBrk="1" hangingPunct="1"/>
            <a:r>
              <a:rPr lang="zh-CN" altLang="en-US" sz="2000" smtClean="0">
                <a:latin typeface="隶书" panose="02010509060101010101" pitchFamily="49" charset="-122"/>
                <a:ea typeface="隶书" panose="02010509060101010101" pitchFamily="49" charset="-122"/>
              </a:rPr>
              <a:t>误</a:t>
            </a:r>
            <a:r>
              <a:rPr lang="zh-CN" altLang="zh-CN" sz="2000" smtClean="0">
                <a:latin typeface="隶书" panose="02010509060101010101" pitchFamily="49" charset="-122"/>
                <a:ea typeface="隶书" panose="02010509060101010101" pitchFamily="49" charset="-122"/>
              </a:rPr>
              <a:t>区</a:t>
            </a:r>
            <a:r>
              <a:rPr lang="en-US" altLang="zh-CN" sz="2000" smtClean="0">
                <a:latin typeface="隶书" panose="02010509060101010101" pitchFamily="49" charset="-122"/>
                <a:ea typeface="隶书" panose="02010509060101010101" pitchFamily="49" charset="-122"/>
              </a:rPr>
              <a:t>3 </a:t>
            </a:r>
            <a:r>
              <a:rPr lang="zh-CN" altLang="zh-CN" sz="2000" smtClean="0">
                <a:latin typeface="隶书" panose="02010509060101010101" pitchFamily="49" charset="-122"/>
                <a:ea typeface="隶书" panose="02010509060101010101" pitchFamily="49" charset="-122"/>
              </a:rPr>
              <a:t>吸烟可以提神、提高记忆力，有助于加速大脑的思考，找到灵感</a:t>
            </a:r>
            <a:endParaRPr lang="zh-CN" altLang="en-US" sz="2000" smtClean="0">
              <a:latin typeface="隶书" panose="02010509060101010101" pitchFamily="49" charset="-122"/>
              <a:ea typeface="隶书" panose="02010509060101010101" pitchFamily="49" charset="-122"/>
            </a:endParaRPr>
          </a:p>
          <a:p>
            <a:pPr eaLnBrk="1" hangingPunct="1"/>
            <a:r>
              <a:rPr lang="zh-CN" altLang="zh-CN" sz="2000" smtClean="0">
                <a:latin typeface="隶书" panose="02010509060101010101" pitchFamily="49" charset="-122"/>
                <a:ea typeface="隶书" panose="02010509060101010101" pitchFamily="49" charset="-122"/>
              </a:rPr>
              <a:t>误区</a:t>
            </a:r>
            <a:r>
              <a:rPr lang="en-US" altLang="zh-CN" sz="2000" smtClean="0">
                <a:latin typeface="隶书" panose="02010509060101010101" pitchFamily="49" charset="-122"/>
                <a:ea typeface="隶书" panose="02010509060101010101" pitchFamily="49" charset="-122"/>
              </a:rPr>
              <a:t>4 </a:t>
            </a:r>
            <a:r>
              <a:rPr lang="zh-CN" altLang="zh-CN" sz="2000" smtClean="0">
                <a:latin typeface="隶书" panose="02010509060101010101" pitchFamily="49" charset="-122"/>
                <a:ea typeface="隶书" panose="02010509060101010101" pitchFamily="49" charset="-122"/>
              </a:rPr>
              <a:t>戒烟很容易，想戒就戒</a:t>
            </a:r>
            <a:endParaRPr lang="en-US" altLang="zh-CN" sz="2000" smtClean="0">
              <a:latin typeface="隶书" panose="02010509060101010101" pitchFamily="49" charset="-122"/>
              <a:ea typeface="隶书" panose="02010509060101010101" pitchFamily="49" charset="-122"/>
            </a:endParaRPr>
          </a:p>
          <a:p>
            <a:pPr eaLnBrk="1" hangingPunct="1"/>
            <a:r>
              <a:rPr lang="zh-CN" altLang="zh-CN" sz="2000" smtClean="0">
                <a:latin typeface="隶书" panose="02010509060101010101" pitchFamily="49" charset="-122"/>
                <a:ea typeface="隶书" panose="02010509060101010101" pitchFamily="49" charset="-122"/>
              </a:rPr>
              <a:t>误区</a:t>
            </a:r>
            <a:r>
              <a:rPr lang="en-US" altLang="zh-CN" sz="2000" smtClean="0">
                <a:latin typeface="隶书" panose="02010509060101010101" pitchFamily="49" charset="-122"/>
                <a:ea typeface="隶书" panose="02010509060101010101" pitchFamily="49" charset="-122"/>
              </a:rPr>
              <a:t>5 </a:t>
            </a:r>
            <a:r>
              <a:rPr lang="zh-CN" altLang="zh-CN" sz="2000" smtClean="0">
                <a:latin typeface="隶书" panose="02010509060101010101" pitchFamily="49" charset="-122"/>
                <a:ea typeface="隶书" panose="02010509060101010101" pitchFamily="49" charset="-122"/>
              </a:rPr>
              <a:t>年轻人戒烟对以后有好处，老年人抽了一辈子，戒了对身体帮助不大，戒不戒无所谓</a:t>
            </a:r>
            <a:r>
              <a:rPr lang="en-US" altLang="zh-CN" sz="2000" smtClean="0">
                <a:latin typeface="隶书" panose="02010509060101010101" pitchFamily="49" charset="-122"/>
                <a:ea typeface="隶书" panose="02010509060101010101" pitchFamily="49" charset="-122"/>
              </a:rPr>
              <a:t>	</a:t>
            </a:r>
          </a:p>
          <a:p>
            <a:pPr eaLnBrk="1" hangingPunct="1"/>
            <a:r>
              <a:rPr lang="zh-CN" altLang="zh-CN" sz="2000" smtClean="0">
                <a:latin typeface="隶书" panose="02010509060101010101" pitchFamily="49" charset="-122"/>
                <a:ea typeface="隶书" panose="02010509060101010101" pitchFamily="49" charset="-122"/>
              </a:rPr>
              <a:t>误区</a:t>
            </a:r>
            <a:r>
              <a:rPr lang="en-US" altLang="zh-CN" sz="2000" smtClean="0">
                <a:latin typeface="隶书" panose="02010509060101010101" pitchFamily="49" charset="-122"/>
                <a:ea typeface="隶书" panose="02010509060101010101" pitchFamily="49" charset="-122"/>
              </a:rPr>
              <a:t>6 </a:t>
            </a:r>
            <a:r>
              <a:rPr lang="zh-CN" altLang="zh-CN" sz="2000" smtClean="0">
                <a:latin typeface="隶书" panose="02010509060101010101" pitchFamily="49" charset="-122"/>
                <a:ea typeface="隶书" panose="02010509060101010101" pitchFamily="49" charset="-122"/>
              </a:rPr>
              <a:t>二手烟有害完全是谬论，我自己吸进去了都没事，别人闻到一点还能要命了</a:t>
            </a:r>
            <a:endParaRPr lang="en-US" altLang="zh-CN" sz="2000" smtClean="0">
              <a:latin typeface="隶书" panose="02010509060101010101" pitchFamily="49" charset="-122"/>
              <a:ea typeface="隶书" panose="02010509060101010101" pitchFamily="49" charset="-122"/>
            </a:endParaRPr>
          </a:p>
          <a:p>
            <a:pPr eaLnBrk="1" hangingPunct="1"/>
            <a:r>
              <a:rPr lang="zh-CN" altLang="zh-CN" sz="2000" smtClean="0">
                <a:latin typeface="隶书" panose="02010509060101010101" pitchFamily="49" charset="-122"/>
                <a:ea typeface="隶书" panose="02010509060101010101" pitchFamily="49" charset="-122"/>
              </a:rPr>
              <a:t>误区</a:t>
            </a:r>
            <a:r>
              <a:rPr lang="en-US" altLang="zh-CN" sz="2000" smtClean="0">
                <a:latin typeface="隶书" panose="02010509060101010101" pitchFamily="49" charset="-122"/>
                <a:ea typeface="隶书" panose="02010509060101010101" pitchFamily="49" charset="-122"/>
              </a:rPr>
              <a:t>7 </a:t>
            </a:r>
            <a:r>
              <a:rPr lang="zh-CN" altLang="zh-CN" sz="2000" smtClean="0">
                <a:latin typeface="隶书" panose="02010509060101010101" pitchFamily="49" charset="-122"/>
                <a:ea typeface="隶书" panose="02010509060101010101" pitchFamily="49" charset="-122"/>
              </a:rPr>
              <a:t>只要通风好，在室内吸烟，对别人没什么影响的</a:t>
            </a:r>
            <a:endParaRPr lang="zh-CN" altLang="en-US" sz="2000" smtClean="0">
              <a:latin typeface="隶书" panose="02010509060101010101" pitchFamily="49" charset="-122"/>
              <a:ea typeface="隶书" panose="02010509060101010101" pitchFamily="49" charset="-122"/>
            </a:endParaRPr>
          </a:p>
          <a:p>
            <a:pPr eaLnBrk="1" hangingPunct="1"/>
            <a:r>
              <a:rPr lang="zh-CN" altLang="zh-CN" sz="2000" smtClean="0">
                <a:latin typeface="隶书" panose="02010509060101010101" pitchFamily="49" charset="-122"/>
                <a:ea typeface="隶书" panose="02010509060101010101" pitchFamily="49" charset="-122"/>
              </a:rPr>
              <a:t>误区</a:t>
            </a:r>
            <a:r>
              <a:rPr lang="en-US" altLang="zh-CN" sz="2000" smtClean="0">
                <a:latin typeface="隶书" panose="02010509060101010101" pitchFamily="49" charset="-122"/>
                <a:ea typeface="隶书" panose="02010509060101010101" pitchFamily="49" charset="-122"/>
              </a:rPr>
              <a:t>8 </a:t>
            </a:r>
            <a:r>
              <a:rPr lang="zh-CN" altLang="zh-CN" sz="2000" smtClean="0">
                <a:latin typeface="隶书" panose="02010509060101010101" pitchFamily="49" charset="-122"/>
                <a:ea typeface="隶书" panose="02010509060101010101" pitchFamily="49" charset="-122"/>
              </a:rPr>
              <a:t>女人吸烟会显得年轻时尚、高雅、性感、独立、自由</a:t>
            </a:r>
            <a:endParaRPr lang="en-US" altLang="zh-CN" sz="2000" smtClean="0">
              <a:latin typeface="隶书" panose="02010509060101010101" pitchFamily="49" charset="-122"/>
              <a:ea typeface="隶书" panose="02010509060101010101" pitchFamily="49" charset="-122"/>
            </a:endParaRPr>
          </a:p>
          <a:p>
            <a:pPr eaLnBrk="1" hangingPunct="1"/>
            <a:r>
              <a:rPr lang="zh-CN" altLang="zh-CN" sz="2000" smtClean="0">
                <a:latin typeface="隶书" panose="02010509060101010101" pitchFamily="49" charset="-122"/>
                <a:ea typeface="隶书" panose="02010509060101010101" pitchFamily="49" charset="-122"/>
              </a:rPr>
              <a:t>误区</a:t>
            </a:r>
            <a:r>
              <a:rPr lang="zh-CN" altLang="en-US" sz="2000" smtClean="0">
                <a:latin typeface="隶书" panose="02010509060101010101" pitchFamily="49" charset="-122"/>
                <a:ea typeface="隶书" panose="02010509060101010101" pitchFamily="49" charset="-122"/>
              </a:rPr>
              <a:t>9</a:t>
            </a:r>
            <a:r>
              <a:rPr lang="en-US" altLang="zh-CN" sz="2000" smtClean="0">
                <a:latin typeface="隶书" panose="02010509060101010101" pitchFamily="49" charset="-122"/>
                <a:ea typeface="隶书" panose="02010509060101010101" pitchFamily="49" charset="-122"/>
              </a:rPr>
              <a:t> </a:t>
            </a:r>
            <a:r>
              <a:rPr lang="zh-CN" altLang="zh-CN" sz="2000" smtClean="0">
                <a:latin typeface="隶书" panose="02010509060101010101" pitchFamily="49" charset="-122"/>
                <a:ea typeface="隶书" panose="02010509060101010101" pitchFamily="49" charset="-122"/>
              </a:rPr>
              <a:t>低焦油、低尼古丁的卷烟危害小</a:t>
            </a:r>
            <a:endParaRPr lang="zh-CN" altLang="en-US" sz="2000" smtClean="0">
              <a:latin typeface="隶书" panose="02010509060101010101" pitchFamily="49" charset="-122"/>
              <a:ea typeface="隶书" panose="02010509060101010101" pitchFamily="49" charset="-122"/>
            </a:endParaRPr>
          </a:p>
          <a:p>
            <a:pPr eaLnBrk="1" hangingPunct="1"/>
            <a:r>
              <a:rPr lang="zh-CN" altLang="zh-CN" sz="2000" smtClean="0">
                <a:latin typeface="隶书" panose="02010509060101010101" pitchFamily="49" charset="-122"/>
                <a:ea typeface="隶书" panose="02010509060101010101" pitchFamily="49" charset="-122"/>
              </a:rPr>
              <a:t>误区</a:t>
            </a:r>
            <a:r>
              <a:rPr lang="en-US" altLang="zh-CN" sz="2000" smtClean="0">
                <a:latin typeface="隶书" panose="02010509060101010101" pitchFamily="49" charset="-122"/>
                <a:ea typeface="隶书" panose="02010509060101010101" pitchFamily="49" charset="-122"/>
              </a:rPr>
              <a:t>10 </a:t>
            </a:r>
            <a:r>
              <a:rPr lang="zh-CN" altLang="en-US" sz="2000" smtClean="0">
                <a:latin typeface="隶书" panose="02010509060101010101" pitchFamily="49" charset="-122"/>
                <a:ea typeface="隶书" panose="02010509060101010101" pitchFamily="49" charset="-122"/>
              </a:rPr>
              <a:t>既然吸烟有害，怎么还有医生吸烟</a:t>
            </a:r>
          </a:p>
        </p:txBody>
      </p:sp>
      <p:sp>
        <p:nvSpPr>
          <p:cNvPr id="52229" name="灯片编号占位符 4"/>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326DA062-DAA9-4B78-A527-A6091AE5324F}" type="slidenum">
              <a:rPr lang="en-US" altLang="zh-CN" sz="1400"/>
              <a:pPr algn="r" eaLnBrk="1" hangingPunct="1"/>
              <a:t>49</a:t>
            </a:fld>
            <a:endParaRPr lang="en-US" altLang="zh-CN" sz="1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158666E-A15B-4607-9E01-310233499016}" type="slidenum">
              <a:rPr lang="en-US" altLang="zh-CN"/>
              <a:pPr eaLnBrk="1" hangingPunct="1"/>
              <a:t>5</a:t>
            </a:fld>
            <a:endParaRPr lang="en-US" altLang="zh-CN"/>
          </a:p>
        </p:txBody>
      </p:sp>
      <p:sp>
        <p:nvSpPr>
          <p:cNvPr id="10243"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A15A0B64-E819-4A9B-B300-D33E2D624F01}" type="slidenum">
              <a:rPr lang="en-US" altLang="zh-CN" sz="1400"/>
              <a:pPr algn="r" eaLnBrk="1" hangingPunct="1"/>
              <a:t>5</a:t>
            </a:fld>
            <a:endParaRPr lang="en-US" altLang="zh-CN" sz="1400"/>
          </a:p>
        </p:txBody>
      </p:sp>
      <p:sp>
        <p:nvSpPr>
          <p:cNvPr id="10244" name="灯片编号占位符 4"/>
          <p:cNvSpPr txBox="1">
            <a:spLocks noGrp="1"/>
          </p:cNvSpPr>
          <p:nvPr/>
        </p:nvSpPr>
        <p:spPr bwMode="auto">
          <a:xfrm>
            <a:off x="6550025" y="6245225"/>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844BE180-881F-4327-9323-36E2D1B8BB26}" type="slidenum">
              <a:rPr lang="en-US" altLang="zh-CN" sz="1400"/>
              <a:pPr algn="r" eaLnBrk="1" hangingPunct="1"/>
              <a:t>5</a:t>
            </a:fld>
            <a:endParaRPr lang="en-US" altLang="zh-CN" sz="1400"/>
          </a:p>
        </p:txBody>
      </p:sp>
      <p:sp>
        <p:nvSpPr>
          <p:cNvPr id="10245" name="Rectangle 2"/>
          <p:cNvSpPr>
            <a:spLocks noGrp="1" noRot="1" noChangeArrowheads="1"/>
          </p:cNvSpPr>
          <p:nvPr>
            <p:ph type="title" idx="4294967295"/>
          </p:nvPr>
        </p:nvSpPr>
        <p:spPr>
          <a:xfrm>
            <a:off x="457200" y="274638"/>
            <a:ext cx="8229600" cy="1498600"/>
          </a:xfrm>
        </p:spPr>
        <p:txBody>
          <a:bodyPr/>
          <a:lstStyle/>
          <a:p>
            <a:pPr eaLnBrk="1" hangingPunct="1"/>
            <a:r>
              <a:rPr lang="zh-CN" altLang="en-US" sz="4800" b="1" smtClean="0">
                <a:solidFill>
                  <a:srgbClr val="000066"/>
                </a:solidFill>
                <a:ea typeface="隶书" panose="02010509060101010101" pitchFamily="49" charset="-122"/>
              </a:rPr>
              <a:t>中国与烟草</a:t>
            </a:r>
          </a:p>
        </p:txBody>
      </p:sp>
      <p:sp>
        <p:nvSpPr>
          <p:cNvPr id="10246" name="Rectangle 3"/>
          <p:cNvSpPr>
            <a:spLocks noChangeArrowheads="1"/>
          </p:cNvSpPr>
          <p:nvPr/>
        </p:nvSpPr>
        <p:spPr bwMode="auto">
          <a:xfrm>
            <a:off x="323850" y="1268413"/>
            <a:ext cx="5929313"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Aft>
                <a:spcPct val="45000"/>
              </a:spcAft>
              <a:buClr>
                <a:schemeClr val="hlink"/>
              </a:buClr>
              <a:buFont typeface="Wingdings" panose="05000000000000000000" pitchFamily="2" charset="2"/>
              <a:buChar char="n"/>
            </a:pPr>
            <a:r>
              <a:rPr lang="en-US" altLang="zh-CN" sz="2400" b="1"/>
              <a:t>No. 1 producer</a:t>
            </a:r>
          </a:p>
          <a:p>
            <a:pPr eaLnBrk="1" hangingPunct="1">
              <a:spcAft>
                <a:spcPct val="45000"/>
              </a:spcAft>
              <a:buClr>
                <a:schemeClr val="hlink"/>
              </a:buClr>
              <a:buFont typeface="Wingdings" panose="05000000000000000000" pitchFamily="2" charset="2"/>
              <a:buNone/>
            </a:pPr>
            <a:r>
              <a:rPr lang="en-US" altLang="zh-CN" sz="2400" b="1"/>
              <a:t> </a:t>
            </a:r>
            <a:r>
              <a:rPr lang="zh-CN" altLang="en-US" sz="2400" b="1"/>
              <a:t>（最大的烟草生产国）</a:t>
            </a:r>
          </a:p>
          <a:p>
            <a:pPr eaLnBrk="1" hangingPunct="1">
              <a:spcAft>
                <a:spcPct val="45000"/>
              </a:spcAft>
              <a:buClr>
                <a:schemeClr val="hlink"/>
              </a:buClr>
              <a:buFont typeface="Wingdings" panose="05000000000000000000" pitchFamily="2" charset="2"/>
              <a:buChar char="n"/>
            </a:pPr>
            <a:r>
              <a:rPr lang="en-US" altLang="zh-CN" sz="2400" b="1"/>
              <a:t>No. 1 user</a:t>
            </a:r>
          </a:p>
          <a:p>
            <a:pPr eaLnBrk="1" hangingPunct="1">
              <a:spcAft>
                <a:spcPct val="45000"/>
              </a:spcAft>
              <a:buClr>
                <a:schemeClr val="hlink"/>
              </a:buClr>
              <a:buFont typeface="Wingdings" panose="05000000000000000000" pitchFamily="2" charset="2"/>
              <a:buNone/>
            </a:pPr>
            <a:r>
              <a:rPr lang="zh-CN" altLang="en-US" sz="2400" b="1"/>
              <a:t>（最大的烟草消费国）</a:t>
            </a:r>
          </a:p>
          <a:p>
            <a:pPr eaLnBrk="1" hangingPunct="1">
              <a:spcAft>
                <a:spcPct val="45000"/>
              </a:spcAft>
              <a:buClr>
                <a:schemeClr val="hlink"/>
              </a:buClr>
              <a:buFont typeface="Wingdings" panose="05000000000000000000" pitchFamily="2" charset="2"/>
              <a:buChar char="n"/>
            </a:pPr>
            <a:r>
              <a:rPr lang="en-US" altLang="zh-CN" sz="2400" b="1"/>
              <a:t>356 million smokers</a:t>
            </a:r>
          </a:p>
          <a:p>
            <a:pPr eaLnBrk="1" hangingPunct="1">
              <a:spcAft>
                <a:spcPct val="45000"/>
              </a:spcAft>
              <a:buClr>
                <a:schemeClr val="hlink"/>
              </a:buClr>
              <a:buFont typeface="Wingdings" panose="05000000000000000000" pitchFamily="2" charset="2"/>
              <a:buNone/>
            </a:pPr>
            <a:r>
              <a:rPr lang="zh-CN" altLang="en-US" sz="2400" b="1"/>
              <a:t>（</a:t>
            </a:r>
            <a:r>
              <a:rPr lang="en-US" altLang="zh-CN" sz="2400" b="1"/>
              <a:t>3.56</a:t>
            </a:r>
            <a:r>
              <a:rPr lang="zh-CN" altLang="en-US" sz="2400" b="1"/>
              <a:t>亿烟民）</a:t>
            </a:r>
          </a:p>
          <a:p>
            <a:pPr eaLnBrk="1" hangingPunct="1">
              <a:spcAft>
                <a:spcPct val="45000"/>
              </a:spcAft>
              <a:buClr>
                <a:schemeClr val="hlink"/>
              </a:buClr>
              <a:buFont typeface="Wingdings" panose="05000000000000000000" pitchFamily="2" charset="2"/>
              <a:buChar char="n"/>
            </a:pPr>
            <a:r>
              <a:rPr lang="en-US" altLang="zh-CN" sz="2400" b="1"/>
              <a:t>738million passive smokers</a:t>
            </a:r>
          </a:p>
          <a:p>
            <a:pPr eaLnBrk="1" hangingPunct="1">
              <a:spcAft>
                <a:spcPct val="45000"/>
              </a:spcAft>
              <a:buClr>
                <a:schemeClr val="hlink"/>
              </a:buClr>
            </a:pPr>
            <a:r>
              <a:rPr lang="zh-CN" altLang="en-US" sz="2400" b="1"/>
              <a:t>（</a:t>
            </a:r>
            <a:r>
              <a:rPr lang="en-US" altLang="zh-CN" sz="2400" b="1"/>
              <a:t>7.38</a:t>
            </a:r>
            <a:r>
              <a:rPr lang="zh-CN" altLang="zh-CN" sz="2400" b="1"/>
              <a:t>亿遭受二手烟危害</a:t>
            </a:r>
            <a:r>
              <a:rPr lang="en-US" altLang="zh-CN" sz="2400" b="1"/>
              <a:t>  1.82</a:t>
            </a:r>
            <a:r>
              <a:rPr lang="zh-CN" altLang="en-US" sz="2400" b="1"/>
              <a:t>亿儿童）</a:t>
            </a:r>
            <a:endParaRPr lang="en-US" altLang="zh-CN" sz="2400" b="1"/>
          </a:p>
          <a:p>
            <a:pPr eaLnBrk="1" hangingPunct="1">
              <a:spcAft>
                <a:spcPct val="45000"/>
              </a:spcAft>
              <a:buClr>
                <a:schemeClr val="hlink"/>
              </a:buClr>
              <a:buFont typeface="Wingdings" panose="05000000000000000000" pitchFamily="2" charset="2"/>
              <a:buChar char="n"/>
            </a:pPr>
            <a:r>
              <a:rPr lang="en-US" altLang="zh-CN" sz="2400" b="1"/>
              <a:t>1.2 million die each year</a:t>
            </a:r>
          </a:p>
          <a:p>
            <a:pPr eaLnBrk="1" hangingPunct="1">
              <a:spcAft>
                <a:spcPct val="45000"/>
              </a:spcAft>
              <a:buClr>
                <a:schemeClr val="hlink"/>
              </a:buClr>
              <a:buFont typeface="Wingdings" panose="05000000000000000000" pitchFamily="2" charset="2"/>
              <a:buNone/>
            </a:pPr>
            <a:r>
              <a:rPr lang="zh-CN" altLang="en-US" sz="2400" b="1"/>
              <a:t>（每年死亡</a:t>
            </a:r>
            <a:r>
              <a:rPr lang="en-US" altLang="zh-CN" sz="2400" b="1"/>
              <a:t>120</a:t>
            </a:r>
            <a:r>
              <a:rPr lang="zh-CN" altLang="en-US" sz="2400" b="1"/>
              <a:t>万  最大的烟草受害国）</a:t>
            </a:r>
          </a:p>
        </p:txBody>
      </p:sp>
      <p:pic>
        <p:nvPicPr>
          <p:cNvPr id="10247" name="Picture 4" descr="2004-6-7-china_smoker"/>
          <p:cNvPicPr>
            <a:picLocks noChangeAspect="1" noChangeArrowheads="1"/>
          </p:cNvPicPr>
          <p:nvPr>
            <p:ph type="body" idx="4294967295"/>
          </p:nvPr>
        </p:nvPicPr>
        <p:blipFill>
          <a:blip r:embed="rId2">
            <a:lum bright="6000"/>
            <a:extLst>
              <a:ext uri="{28A0092B-C50C-407E-A947-70E740481C1C}">
                <a14:useLocalDpi xmlns:a14="http://schemas.microsoft.com/office/drawing/2010/main" val="0"/>
              </a:ext>
            </a:extLst>
          </a:blip>
          <a:srcRect/>
          <a:stretch>
            <a:fillRect/>
          </a:stretch>
        </p:blipFill>
        <p:spPr>
          <a:xfrm>
            <a:off x="6380163" y="4643438"/>
            <a:ext cx="2763837" cy="1885950"/>
          </a:xfrm>
          <a:noFill/>
        </p:spPr>
      </p:pic>
      <p:pic>
        <p:nvPicPr>
          <p:cNvPr id="10248" name="Picture 5" descr="Smoke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9000" r="27435"/>
          <a:stretch>
            <a:fillRect/>
          </a:stretch>
        </p:blipFill>
        <p:spPr bwMode="auto">
          <a:xfrm>
            <a:off x="6143625" y="2357438"/>
            <a:ext cx="2520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8" descr="u=706335762,3656918747&amp;fm=0&amp;g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1285875"/>
            <a:ext cx="2754312"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7135862-5FFE-475D-99D9-06B8497C9833}" type="slidenum">
              <a:rPr lang="en-US" altLang="zh-CN"/>
              <a:pPr eaLnBrk="1" hangingPunct="1"/>
              <a:t>6</a:t>
            </a:fld>
            <a:endParaRPr lang="en-US" altLang="zh-CN"/>
          </a:p>
        </p:txBody>
      </p:sp>
      <p:sp>
        <p:nvSpPr>
          <p:cNvPr id="11267" name="日期占位符 4"/>
          <p:cNvSpPr txBox="1">
            <a:spLocks noGrp="1"/>
          </p:cNvSpPr>
          <p:nvPr/>
        </p:nvSpPr>
        <p:spPr bwMode="auto">
          <a:xfrm>
            <a:off x="301625"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6C0F2F2-0928-4633-9515-295A2A5C294A}" type="datetime1">
              <a:rPr lang="zh-CN" altLang="en-US" sz="1400"/>
              <a:pPr eaLnBrk="1" hangingPunct="1"/>
              <a:t>2021/1/19</a:t>
            </a:fld>
            <a:endParaRPr lang="en-US" altLang="zh-CN" sz="1400"/>
          </a:p>
        </p:txBody>
      </p:sp>
      <p:sp>
        <p:nvSpPr>
          <p:cNvPr id="11268" name="灯片编号占位符 6"/>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17AB5EE0-901A-4DAD-89FC-BE90D80694E8}" type="slidenum">
              <a:rPr lang="en-US" altLang="zh-CN" sz="1400"/>
              <a:pPr algn="r" eaLnBrk="1" hangingPunct="1"/>
              <a:t>6</a:t>
            </a:fld>
            <a:endParaRPr lang="en-US" altLang="zh-CN" sz="1400"/>
          </a:p>
        </p:txBody>
      </p:sp>
      <p:sp>
        <p:nvSpPr>
          <p:cNvPr id="11269" name="Rectangle 2"/>
          <p:cNvSpPr>
            <a:spLocks noGrp="1" noRot="1" noChangeArrowheads="1"/>
          </p:cNvSpPr>
          <p:nvPr>
            <p:ph type="title" idx="4294967295"/>
          </p:nvPr>
        </p:nvSpPr>
        <p:spPr/>
        <p:txBody>
          <a:bodyPr/>
          <a:lstStyle/>
          <a:p>
            <a:pPr eaLnBrk="1" hangingPunct="1"/>
            <a:r>
              <a:rPr lang="zh-CN" altLang="en-US" sz="6000" b="1" smtClean="0">
                <a:latin typeface="华文行楷" panose="02010800040101010101" pitchFamily="2" charset="-122"/>
                <a:ea typeface="华文行楷" panose="02010800040101010101" pitchFamily="2" charset="-122"/>
              </a:rPr>
              <a:t>中国吸烟的现状</a:t>
            </a:r>
          </a:p>
        </p:txBody>
      </p:sp>
      <p:sp>
        <p:nvSpPr>
          <p:cNvPr id="11270" name="Rectangle 3"/>
          <p:cNvSpPr>
            <a:spLocks noGrp="1" noRot="1" noChangeArrowheads="1"/>
          </p:cNvSpPr>
          <p:nvPr>
            <p:ph type="body" sz="half" idx="4294967295"/>
          </p:nvPr>
        </p:nvSpPr>
        <p:spPr>
          <a:xfrm>
            <a:off x="971550" y="4076700"/>
            <a:ext cx="4038600" cy="4525963"/>
          </a:xfrm>
        </p:spPr>
        <p:txBody>
          <a:bodyPr/>
          <a:lstStyle/>
          <a:p>
            <a:pPr eaLnBrk="1" hangingPunct="1"/>
            <a:endParaRPr lang="zh-CN" altLang="en-GB" b="1" smtClean="0">
              <a:latin typeface="隶书" panose="02010509060101010101" pitchFamily="49" charset="-122"/>
              <a:ea typeface="隶书" panose="02010509060101010101" pitchFamily="49" charset="-122"/>
            </a:endParaRPr>
          </a:p>
          <a:p>
            <a:pPr eaLnBrk="1" hangingPunct="1"/>
            <a:endParaRPr lang="zh-CN" altLang="en-GB" b="1" smtClean="0">
              <a:latin typeface="隶书" panose="02010509060101010101" pitchFamily="49" charset="-122"/>
              <a:ea typeface="隶书" panose="02010509060101010101" pitchFamily="49" charset="-122"/>
            </a:endParaRPr>
          </a:p>
          <a:p>
            <a:pPr eaLnBrk="1" hangingPunct="1"/>
            <a:endParaRPr lang="zh-CN" altLang="en-GB" b="1" smtClean="0">
              <a:latin typeface="隶书" panose="02010509060101010101" pitchFamily="49" charset="-122"/>
              <a:ea typeface="隶书" panose="02010509060101010101" pitchFamily="49" charset="-122"/>
            </a:endParaRPr>
          </a:p>
          <a:p>
            <a:pPr eaLnBrk="1" hangingPunct="1"/>
            <a:endParaRPr lang="zh-CN" altLang="en-GB" b="1" smtClean="0">
              <a:latin typeface="隶书" panose="02010509060101010101" pitchFamily="49" charset="-122"/>
              <a:ea typeface="隶书" panose="02010509060101010101" pitchFamily="49" charset="-122"/>
            </a:endParaRPr>
          </a:p>
        </p:txBody>
      </p:sp>
      <p:sp>
        <p:nvSpPr>
          <p:cNvPr id="11271" name="Rectangle 4"/>
          <p:cNvSpPr>
            <a:spLocks noGrp="1" noRot="1" noChangeArrowheads="1"/>
          </p:cNvSpPr>
          <p:nvPr>
            <p:ph type="body" sz="half" idx="4294967295"/>
          </p:nvPr>
        </p:nvSpPr>
        <p:spPr>
          <a:xfrm>
            <a:off x="5435600" y="5876925"/>
            <a:ext cx="4038600" cy="4525963"/>
          </a:xfrm>
        </p:spPr>
        <p:txBody>
          <a:bodyPr/>
          <a:lstStyle/>
          <a:p>
            <a:pPr eaLnBrk="1" hangingPunct="1"/>
            <a:endParaRPr lang="zh-CN" altLang="en-GB" b="1" smtClean="0">
              <a:latin typeface="隶书" panose="02010509060101010101" pitchFamily="49" charset="-122"/>
              <a:ea typeface="隶书" panose="02010509060101010101" pitchFamily="49" charset="-122"/>
            </a:endParaRPr>
          </a:p>
          <a:p>
            <a:pPr eaLnBrk="1" hangingPunct="1"/>
            <a:endParaRPr lang="zh-CN" altLang="en-GB" b="1" smtClean="0">
              <a:latin typeface="隶书" panose="02010509060101010101" pitchFamily="49" charset="-122"/>
              <a:ea typeface="隶书" panose="02010509060101010101" pitchFamily="49" charset="-122"/>
            </a:endParaRPr>
          </a:p>
          <a:p>
            <a:pPr eaLnBrk="1" hangingPunct="1"/>
            <a:endParaRPr lang="en-US" altLang="zh-CN" b="1" smtClean="0">
              <a:latin typeface="隶书" panose="02010509060101010101" pitchFamily="49" charset="-122"/>
              <a:ea typeface="隶书" panose="02010509060101010101" pitchFamily="49" charset="-122"/>
            </a:endParaRPr>
          </a:p>
        </p:txBody>
      </p:sp>
      <p:sp>
        <p:nvSpPr>
          <p:cNvPr id="11272" name="Line 5"/>
          <p:cNvSpPr>
            <a:spLocks noChangeShapeType="1"/>
          </p:cNvSpPr>
          <p:nvPr/>
        </p:nvSpPr>
        <p:spPr bwMode="auto">
          <a:xfrm>
            <a:off x="6227763" y="3068638"/>
            <a:ext cx="0" cy="12969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1273" name="Line 6"/>
          <p:cNvSpPr>
            <a:spLocks noChangeShapeType="1"/>
          </p:cNvSpPr>
          <p:nvPr/>
        </p:nvSpPr>
        <p:spPr bwMode="auto">
          <a:xfrm>
            <a:off x="2700338" y="3284538"/>
            <a:ext cx="0" cy="93503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1274" name="Rectangle 7"/>
          <p:cNvSpPr>
            <a:spLocks noChangeArrowheads="1"/>
          </p:cNvSpPr>
          <p:nvPr/>
        </p:nvSpPr>
        <p:spPr bwMode="auto">
          <a:xfrm>
            <a:off x="1331913" y="1700213"/>
            <a:ext cx="2663825" cy="1296987"/>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GB" sz="2000" b="1"/>
              <a:t>全球有</a:t>
            </a:r>
            <a:r>
              <a:rPr lang="en-GB" altLang="zh-CN" sz="2000" b="1"/>
              <a:t>11</a:t>
            </a:r>
            <a:r>
              <a:rPr lang="zh-CN" altLang="en-GB" sz="2000" b="1"/>
              <a:t>亿烟民，</a:t>
            </a:r>
          </a:p>
          <a:p>
            <a:pPr algn="ctr" eaLnBrk="1" hangingPunct="1"/>
            <a:r>
              <a:rPr lang="zh-CN" altLang="en-GB" sz="2000" b="1"/>
              <a:t>我国</a:t>
            </a:r>
            <a:r>
              <a:rPr lang="en-GB" altLang="zh-CN" sz="2000" b="1"/>
              <a:t>3.56</a:t>
            </a:r>
            <a:r>
              <a:rPr lang="zh-CN" altLang="en-GB" sz="2000" b="1"/>
              <a:t>亿，</a:t>
            </a:r>
          </a:p>
          <a:p>
            <a:pPr algn="ctr" eaLnBrk="1" hangingPunct="1"/>
            <a:r>
              <a:rPr lang="zh-CN" altLang="en-GB" sz="2000" b="1"/>
              <a:t>青少年烟民达</a:t>
            </a:r>
            <a:r>
              <a:rPr lang="en-GB" altLang="zh-CN" sz="2000" b="1"/>
              <a:t>5000</a:t>
            </a:r>
            <a:r>
              <a:rPr lang="zh-CN" altLang="en-GB" sz="2000" b="1"/>
              <a:t>万。</a:t>
            </a:r>
          </a:p>
          <a:p>
            <a:pPr algn="ctr" eaLnBrk="1" hangingPunct="1"/>
            <a:endParaRPr lang="en-US" altLang="zh-CN" sz="2000">
              <a:solidFill>
                <a:schemeClr val="tx2"/>
              </a:solidFill>
            </a:endParaRPr>
          </a:p>
        </p:txBody>
      </p:sp>
      <p:sp>
        <p:nvSpPr>
          <p:cNvPr id="165898" name="Rectangle 8"/>
          <p:cNvSpPr>
            <a:spLocks noChangeArrowheads="1"/>
          </p:cNvSpPr>
          <p:nvPr/>
        </p:nvSpPr>
        <p:spPr bwMode="auto">
          <a:xfrm>
            <a:off x="4716463" y="1557338"/>
            <a:ext cx="3095625" cy="1439862"/>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20000"/>
              </a:spcBef>
            </a:pPr>
            <a:r>
              <a:rPr lang="zh-CN" altLang="en-GB" sz="2400" b="1"/>
              <a:t>我国每年约</a:t>
            </a:r>
            <a:r>
              <a:rPr lang="en-GB" altLang="zh-CN" sz="2400" b="1"/>
              <a:t>120</a:t>
            </a:r>
            <a:r>
              <a:rPr lang="zh-CN" altLang="en-GB" sz="2400" b="1"/>
              <a:t>万人</a:t>
            </a:r>
          </a:p>
          <a:p>
            <a:pPr algn="ctr" eaLnBrk="1" hangingPunct="1">
              <a:lnSpc>
                <a:spcPct val="90000"/>
              </a:lnSpc>
              <a:spcBef>
                <a:spcPct val="20000"/>
              </a:spcBef>
            </a:pPr>
            <a:r>
              <a:rPr lang="zh-CN" altLang="en-GB" sz="2400" b="1"/>
              <a:t>死于吸烟导致的疾病</a:t>
            </a:r>
          </a:p>
        </p:txBody>
      </p:sp>
      <p:sp>
        <p:nvSpPr>
          <p:cNvPr id="165899" name="Rectangle 9"/>
          <p:cNvSpPr>
            <a:spLocks noChangeArrowheads="1"/>
          </p:cNvSpPr>
          <p:nvPr/>
        </p:nvSpPr>
        <p:spPr bwMode="auto">
          <a:xfrm>
            <a:off x="900113" y="4286250"/>
            <a:ext cx="3386137" cy="2093913"/>
          </a:xfrm>
          <a:prstGeom prst="rect">
            <a:avLst/>
          </a:prstGeom>
          <a:solidFill>
            <a:srgbClr val="FFFF00"/>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GB" sz="2400" b="1"/>
              <a:t>全球每</a:t>
            </a:r>
            <a:r>
              <a:rPr lang="en-GB" altLang="zh-CN" sz="2400" b="1">
                <a:solidFill>
                  <a:srgbClr val="FF3300"/>
                </a:solidFill>
              </a:rPr>
              <a:t>3</a:t>
            </a:r>
            <a:r>
              <a:rPr lang="zh-CN" altLang="en-GB" sz="2400" b="1">
                <a:solidFill>
                  <a:srgbClr val="FF3300"/>
                </a:solidFill>
              </a:rPr>
              <a:t>支</a:t>
            </a:r>
            <a:r>
              <a:rPr lang="zh-CN" altLang="en-GB" sz="2400" b="1"/>
              <a:t>香烟</a:t>
            </a:r>
          </a:p>
          <a:p>
            <a:pPr algn="ctr" eaLnBrk="1" hangingPunct="1"/>
            <a:r>
              <a:rPr lang="zh-CN" altLang="en-GB" sz="2400" b="1"/>
              <a:t>就有</a:t>
            </a:r>
            <a:r>
              <a:rPr lang="en-GB" altLang="zh-CN" sz="2400" b="1">
                <a:solidFill>
                  <a:srgbClr val="FF3300"/>
                </a:solidFill>
              </a:rPr>
              <a:t>1</a:t>
            </a:r>
            <a:r>
              <a:rPr lang="zh-CN" altLang="en-GB" sz="2400" b="1">
                <a:solidFill>
                  <a:srgbClr val="FF3300"/>
                </a:solidFill>
              </a:rPr>
              <a:t>支</a:t>
            </a:r>
            <a:r>
              <a:rPr lang="zh-CN" altLang="en-GB" sz="2400" b="1"/>
              <a:t>是在</a:t>
            </a:r>
          </a:p>
          <a:p>
            <a:pPr algn="ctr" eaLnBrk="1" hangingPunct="1"/>
            <a:r>
              <a:rPr lang="zh-CN" altLang="en-GB" sz="2400" b="1">
                <a:solidFill>
                  <a:srgbClr val="FF3300"/>
                </a:solidFill>
              </a:rPr>
              <a:t>中国</a:t>
            </a:r>
            <a:r>
              <a:rPr lang="zh-CN" altLang="en-GB" sz="2400" b="1"/>
              <a:t>消费的。</a:t>
            </a:r>
            <a:endParaRPr lang="en-US" altLang="zh-CN" sz="2400" b="1"/>
          </a:p>
          <a:p>
            <a:pPr algn="ctr" eaLnBrk="1" hangingPunct="1"/>
            <a:r>
              <a:rPr lang="zh-CN" altLang="en-US" sz="2400" b="1"/>
              <a:t>每</a:t>
            </a:r>
            <a:r>
              <a:rPr lang="en-US" altLang="zh-CN" sz="2400" b="1">
                <a:solidFill>
                  <a:srgbClr val="FF0000"/>
                </a:solidFill>
              </a:rPr>
              <a:t>7</a:t>
            </a:r>
            <a:r>
              <a:rPr lang="zh-CN" altLang="en-US" sz="2400" b="1">
                <a:solidFill>
                  <a:srgbClr val="FF0000"/>
                </a:solidFill>
              </a:rPr>
              <a:t>支</a:t>
            </a:r>
            <a:r>
              <a:rPr lang="zh-CN" altLang="en-US" sz="2400" b="1"/>
              <a:t>香烟 就有</a:t>
            </a:r>
            <a:r>
              <a:rPr lang="en-US" altLang="zh-CN" sz="2400" b="1">
                <a:solidFill>
                  <a:srgbClr val="FF0000"/>
                </a:solidFill>
              </a:rPr>
              <a:t>1</a:t>
            </a:r>
            <a:r>
              <a:rPr lang="zh-CN" altLang="en-US" sz="2400" b="1"/>
              <a:t>支是</a:t>
            </a:r>
            <a:endParaRPr lang="en-US" altLang="zh-CN" sz="2400" b="1"/>
          </a:p>
          <a:p>
            <a:pPr algn="ctr" eaLnBrk="1" hangingPunct="1"/>
            <a:r>
              <a:rPr lang="zh-CN" altLang="en-US" sz="2400" b="1"/>
              <a:t>青少年消费的</a:t>
            </a:r>
          </a:p>
        </p:txBody>
      </p:sp>
      <p:sp>
        <p:nvSpPr>
          <p:cNvPr id="165900" name="Oval 10"/>
          <p:cNvSpPr>
            <a:spLocks noChangeArrowheads="1"/>
          </p:cNvSpPr>
          <p:nvPr/>
        </p:nvSpPr>
        <p:spPr bwMode="auto">
          <a:xfrm>
            <a:off x="6858000" y="2714625"/>
            <a:ext cx="2035175" cy="2154238"/>
          </a:xfrm>
          <a:prstGeom prst="ellipse">
            <a:avLst/>
          </a:prstGeom>
          <a:solidFill>
            <a:srgbClr val="FFFF00"/>
          </a:soli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GB" sz="1600" b="1"/>
              <a:t>每</a:t>
            </a:r>
            <a:r>
              <a:rPr lang="en-GB" altLang="zh-CN" sz="1600" b="1">
                <a:solidFill>
                  <a:srgbClr val="FF3300"/>
                </a:solidFill>
              </a:rPr>
              <a:t>30</a:t>
            </a:r>
            <a:r>
              <a:rPr lang="zh-CN" altLang="en-GB" sz="1600" b="1">
                <a:solidFill>
                  <a:srgbClr val="FF3300"/>
                </a:solidFill>
              </a:rPr>
              <a:t>秒</a:t>
            </a:r>
            <a:r>
              <a:rPr lang="zh-CN" altLang="en-GB" sz="1600" b="1">
                <a:solidFill>
                  <a:schemeClr val="bg1"/>
                </a:solidFill>
              </a:rPr>
              <a:t>，</a:t>
            </a:r>
            <a:r>
              <a:rPr lang="zh-CN" altLang="en-GB" sz="1600" b="1"/>
              <a:t>我国就有</a:t>
            </a:r>
          </a:p>
          <a:p>
            <a:pPr algn="ctr" eaLnBrk="1" hangingPunct="1"/>
            <a:r>
              <a:rPr lang="en-GB" altLang="zh-CN" sz="1600" b="1">
                <a:solidFill>
                  <a:srgbClr val="FF3300"/>
                </a:solidFill>
              </a:rPr>
              <a:t>1</a:t>
            </a:r>
            <a:r>
              <a:rPr lang="zh-CN" altLang="en-GB" sz="1600" b="1">
                <a:solidFill>
                  <a:srgbClr val="FF3300"/>
                </a:solidFill>
              </a:rPr>
              <a:t>人</a:t>
            </a:r>
            <a:r>
              <a:rPr lang="zh-CN" altLang="en-GB" sz="1600" b="1"/>
              <a:t>死在</a:t>
            </a:r>
            <a:endParaRPr lang="en-US" altLang="zh-CN" sz="1600" b="1"/>
          </a:p>
          <a:p>
            <a:pPr algn="ctr" eaLnBrk="1" hangingPunct="1"/>
            <a:r>
              <a:rPr lang="en-GB" altLang="zh-CN" sz="1600" b="1"/>
              <a:t>“</a:t>
            </a:r>
            <a:r>
              <a:rPr lang="zh-CN" altLang="en-GB" sz="1600" b="1"/>
              <a:t>香烟</a:t>
            </a:r>
            <a:r>
              <a:rPr lang="en-GB" altLang="zh-CN" sz="1600" b="1"/>
              <a:t>”</a:t>
            </a:r>
            <a:r>
              <a:rPr lang="zh-CN" altLang="en-GB" sz="1600" b="1"/>
              <a:t>手上。</a:t>
            </a:r>
            <a:endParaRPr lang="zh-CN" altLang="en-US" sz="1600" b="1"/>
          </a:p>
          <a:p>
            <a:pPr algn="ctr" eaLnBrk="1" hangingPunct="1"/>
            <a:endParaRPr lang="zh-CN" altLang="en-US" sz="1200"/>
          </a:p>
          <a:p>
            <a:pPr algn="ctr" eaLnBrk="1" hangingPunct="1"/>
            <a:endParaRPr lang="en-US" altLang="zh-CN" sz="1200">
              <a:solidFill>
                <a:schemeClr val="tx2"/>
              </a:solidFill>
            </a:endParaRPr>
          </a:p>
        </p:txBody>
      </p:sp>
      <p:sp>
        <p:nvSpPr>
          <p:cNvPr id="165901" name="Rectangle 11"/>
          <p:cNvSpPr>
            <a:spLocks noChangeArrowheads="1"/>
          </p:cNvSpPr>
          <p:nvPr/>
        </p:nvSpPr>
        <p:spPr bwMode="auto">
          <a:xfrm>
            <a:off x="4643438" y="4357688"/>
            <a:ext cx="3500437" cy="2095500"/>
          </a:xfrm>
          <a:prstGeom prst="rect">
            <a:avLst/>
          </a:prstGeom>
          <a:solidFill>
            <a:srgbClr val="FFFF99"/>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GB" b="1"/>
              <a:t>每天约</a:t>
            </a:r>
            <a:r>
              <a:rPr lang="en-GB" altLang="zh-CN" b="1">
                <a:solidFill>
                  <a:srgbClr val="FF3300"/>
                </a:solidFill>
              </a:rPr>
              <a:t>3288</a:t>
            </a:r>
            <a:r>
              <a:rPr lang="zh-CN" altLang="en-GB" b="1"/>
              <a:t>人</a:t>
            </a:r>
            <a:r>
              <a:rPr lang="zh-CN" altLang="en-US" b="1"/>
              <a:t>死亡</a:t>
            </a:r>
            <a:r>
              <a:rPr lang="zh-CN" altLang="en-GB" b="1"/>
              <a:t>，</a:t>
            </a:r>
          </a:p>
          <a:p>
            <a:pPr algn="ctr" eaLnBrk="1" hangingPunct="1"/>
            <a:endParaRPr lang="en-US" altLang="zh-CN" b="1"/>
          </a:p>
          <a:p>
            <a:pPr algn="ctr" eaLnBrk="1" hangingPunct="1"/>
            <a:r>
              <a:rPr lang="zh-CN" altLang="en-US" b="1"/>
              <a:t>相当于每天近</a:t>
            </a:r>
            <a:r>
              <a:rPr lang="en-US" altLang="zh-CN" b="1">
                <a:solidFill>
                  <a:srgbClr val="FF3300"/>
                </a:solidFill>
              </a:rPr>
              <a:t>10</a:t>
            </a:r>
            <a:r>
              <a:rPr lang="zh-CN" altLang="en-US" b="1">
                <a:solidFill>
                  <a:srgbClr val="FF3300"/>
                </a:solidFill>
              </a:rPr>
              <a:t>架</a:t>
            </a:r>
          </a:p>
          <a:p>
            <a:pPr algn="ctr" eaLnBrk="1" hangingPunct="1"/>
            <a:r>
              <a:rPr lang="zh-CN" altLang="en-US" b="1"/>
              <a:t>“波音</a:t>
            </a:r>
            <a:r>
              <a:rPr lang="en-US" altLang="zh-CN" b="1"/>
              <a:t>747”</a:t>
            </a:r>
            <a:r>
              <a:rPr lang="zh-CN" altLang="en-US" b="1"/>
              <a:t>飞机坠落，</a:t>
            </a:r>
          </a:p>
          <a:p>
            <a:pPr algn="ctr" eaLnBrk="1" hangingPunct="1"/>
            <a:r>
              <a:rPr lang="zh-CN" altLang="en-US" b="1"/>
              <a:t>飞机上的旅客全部遇难。</a:t>
            </a:r>
            <a:endParaRPr lang="zh-CN" altLang="en-GB" b="1"/>
          </a:p>
          <a:p>
            <a:pPr algn="ctr" eaLnBrk="1" hangingPunct="1"/>
            <a:endParaRPr lang="zh-CN" altLang="en-US">
              <a:solidFill>
                <a:schemeClr val="tx2"/>
              </a:solidFill>
            </a:endParaRPr>
          </a:p>
          <a:p>
            <a:pPr algn="ctr" eaLnBrk="1" hangingPunct="1"/>
            <a:endParaRPr lang="en-US" altLang="zh-CN" sz="1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65898"/>
                                        </p:tgtEl>
                                        <p:attrNameLst>
                                          <p:attrName>style.visibility</p:attrName>
                                        </p:attrNameLst>
                                      </p:cBhvr>
                                      <p:to>
                                        <p:strVal val="visible"/>
                                      </p:to>
                                    </p:set>
                                    <p:animEffect transition="in" filter="blinds(horizontal)">
                                      <p:cBhvr>
                                        <p:cTn id="13" dur="500"/>
                                        <p:tgtEl>
                                          <p:spTgt spid="16589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5901"/>
                                        </p:tgtEl>
                                        <p:attrNameLst>
                                          <p:attrName>style.visibility</p:attrName>
                                        </p:attrNameLst>
                                      </p:cBhvr>
                                      <p:to>
                                        <p:strVal val="visible"/>
                                      </p:to>
                                    </p:set>
                                    <p:animEffect transition="in" filter="blinds(horizontal)">
                                      <p:cBhvr>
                                        <p:cTn id="18" dur="500"/>
                                        <p:tgtEl>
                                          <p:spTgt spid="16590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65900"/>
                                        </p:tgtEl>
                                        <p:attrNameLst>
                                          <p:attrName>style.visibility</p:attrName>
                                        </p:attrNameLst>
                                      </p:cBhvr>
                                      <p:to>
                                        <p:strVal val="visible"/>
                                      </p:to>
                                    </p:set>
                                    <p:animEffect transition="in" filter="checkerboard(across)">
                                      <p:cBhvr>
                                        <p:cTn id="23" dur="500"/>
                                        <p:tgtEl>
                                          <p:spTgt spid="165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animBg="1"/>
      <p:bldP spid="165899" grpId="0" animBg="1"/>
      <p:bldP spid="165900" grpId="0" animBg="1"/>
      <p:bldP spid="16590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5FB8850-B9FE-419E-A575-2EF37B00C4C7}" type="slidenum">
              <a:rPr lang="en-US" altLang="zh-CN"/>
              <a:pPr eaLnBrk="1" hangingPunct="1"/>
              <a:t>7</a:t>
            </a:fld>
            <a:endParaRPr lang="en-US" altLang="zh-CN"/>
          </a:p>
        </p:txBody>
      </p:sp>
      <p:sp>
        <p:nvSpPr>
          <p:cNvPr id="1028"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67F8E951-F2C0-48A1-A148-546728802AA4}" type="slidenum">
              <a:rPr lang="en-US" altLang="zh-CN" sz="1400"/>
              <a:pPr algn="r" eaLnBrk="1" hangingPunct="1"/>
              <a:t>7</a:t>
            </a:fld>
            <a:endParaRPr lang="en-US" altLang="zh-CN" sz="1400"/>
          </a:p>
        </p:txBody>
      </p:sp>
      <p:sp>
        <p:nvSpPr>
          <p:cNvPr id="1029" name="Rectangle 2"/>
          <p:cNvSpPr>
            <a:spLocks noGrp="1" noRot="1" noChangeArrowheads="1"/>
          </p:cNvSpPr>
          <p:nvPr>
            <p:ph type="title" idx="4294967295"/>
          </p:nvPr>
        </p:nvSpPr>
        <p:spPr>
          <a:xfrm>
            <a:off x="0" y="836613"/>
            <a:ext cx="8893175" cy="609600"/>
          </a:xfrm>
        </p:spPr>
        <p:txBody>
          <a:bodyPr/>
          <a:lstStyle/>
          <a:p>
            <a:pPr eaLnBrk="1" hangingPunct="1"/>
            <a:r>
              <a:rPr lang="zh-CN" altLang="en-US" sz="3100" smtClean="0">
                <a:latin typeface="隶书" panose="02010509060101010101" pitchFamily="49" charset="-122"/>
                <a:ea typeface="隶书" panose="02010509060101010101" pitchFamily="49" charset="-122"/>
              </a:rPr>
              <a:t>中国男性人群肺癌死亡率</a:t>
            </a:r>
            <a:r>
              <a:rPr lang="en-US" altLang="zh-CN" sz="3100" smtClean="0">
                <a:latin typeface="隶书" panose="02010509060101010101" pitchFamily="49" charset="-122"/>
                <a:ea typeface="隶书" panose="02010509060101010101" pitchFamily="49" charset="-122"/>
              </a:rPr>
              <a:t>30</a:t>
            </a:r>
            <a:r>
              <a:rPr lang="zh-CN" altLang="en-US" sz="3100" smtClean="0">
                <a:latin typeface="隶书" panose="02010509060101010101" pitchFamily="49" charset="-122"/>
                <a:ea typeface="隶书" panose="02010509060101010101" pitchFamily="49" charset="-122"/>
              </a:rPr>
              <a:t>年间增加了</a:t>
            </a:r>
            <a:r>
              <a:rPr lang="en-US" altLang="zh-CN" sz="3100" smtClean="0">
                <a:latin typeface="隶书" panose="02010509060101010101" pitchFamily="49" charset="-122"/>
                <a:ea typeface="隶书" panose="02010509060101010101" pitchFamily="49" charset="-122"/>
              </a:rPr>
              <a:t>465%</a:t>
            </a:r>
          </a:p>
        </p:txBody>
      </p:sp>
      <p:graphicFrame>
        <p:nvGraphicFramePr>
          <p:cNvPr id="1026" name="Object 3"/>
          <p:cNvGraphicFramePr>
            <a:graphicFrameLocks noChangeAspect="1"/>
          </p:cNvGraphicFramePr>
          <p:nvPr>
            <p:ph idx="4294967295"/>
          </p:nvPr>
        </p:nvGraphicFramePr>
        <p:xfrm>
          <a:off x="396875" y="1911350"/>
          <a:ext cx="8343900" cy="4052888"/>
        </p:xfrm>
        <a:graphic>
          <a:graphicData uri="http://schemas.openxmlformats.org/presentationml/2006/ole">
            <mc:AlternateContent xmlns:mc="http://schemas.openxmlformats.org/markup-compatibility/2006">
              <mc:Choice xmlns:v="urn:schemas-microsoft-com:vml" Requires="v">
                <p:oleObj spid="_x0000_s1033" name="图表" r:id="rId3" imgW="6610502" imgH="3152851" progId="Excel.Chart.8">
                  <p:embed/>
                </p:oleObj>
              </mc:Choice>
              <mc:Fallback>
                <p:oleObj name="图表" r:id="rId3" imgW="6610502" imgH="3152851"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1911350"/>
                        <a:ext cx="8343900" cy="405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6900" name="Text Box 4"/>
          <p:cNvSpPr txBox="1">
            <a:spLocks noChangeArrowheads="1"/>
          </p:cNvSpPr>
          <p:nvPr/>
        </p:nvSpPr>
        <p:spPr bwMode="auto">
          <a:xfrm>
            <a:off x="8789988" y="2133600"/>
            <a:ext cx="354012" cy="2303463"/>
          </a:xfrm>
          <a:prstGeom prst="rect">
            <a:avLst/>
          </a:prstGeom>
          <a:noFill/>
          <a:ln w="19050">
            <a:noFill/>
            <a:miter lim="800000"/>
            <a:headEnd/>
            <a:tailEnd/>
          </a:ln>
          <a:effectLst>
            <a:outerShdw dist="17961" dir="2700000" algn="ctr" rotWithShape="0">
              <a:schemeClr val="bg1"/>
            </a:outerShdw>
          </a:effectLst>
        </p:spPr>
        <p:txBody>
          <a:bodyPr vert="eaVert">
            <a:spAutoFit/>
          </a:bodyPr>
          <a:lstStyle/>
          <a:p>
            <a:pPr algn="ctr">
              <a:lnSpc>
                <a:spcPct val="80000"/>
              </a:lnSpc>
              <a:spcBef>
                <a:spcPct val="50000"/>
              </a:spcBef>
              <a:defRPr/>
            </a:pPr>
            <a:r>
              <a:rPr kumimoji="1" lang="zh-CN" altLang="en-US" sz="1400">
                <a:solidFill>
                  <a:srgbClr val="0000D8"/>
                </a:solidFill>
                <a:effectLst>
                  <a:outerShdw blurRad="38100" dist="38100" dir="2700000" algn="tl">
                    <a:srgbClr val="C0C0C0"/>
                  </a:outerShdw>
                </a:effectLst>
                <a:latin typeface="Abadi MT Condensed Light" pitchFamily="34" charset="0"/>
                <a:ea typeface="方正姚体" pitchFamily="2" charset="-122"/>
              </a:rPr>
              <a:t>男性肺癌死亡率（、</a:t>
            </a:r>
            <a:r>
              <a:rPr kumimoji="1" lang="en-US" altLang="zh-CN" sz="1400">
                <a:solidFill>
                  <a:srgbClr val="0000D8"/>
                </a:solidFill>
                <a:effectLst>
                  <a:outerShdw blurRad="38100" dist="38100" dir="2700000" algn="tl">
                    <a:srgbClr val="C0C0C0"/>
                  </a:outerShdw>
                </a:effectLst>
                <a:latin typeface="Abadi MT Condensed Light" pitchFamily="34" charset="0"/>
                <a:ea typeface="方正姚体" pitchFamily="2" charset="-122"/>
              </a:rPr>
              <a:t>10</a:t>
            </a:r>
            <a:r>
              <a:rPr kumimoji="1" lang="zh-CN" altLang="en-US" sz="1400">
                <a:solidFill>
                  <a:srgbClr val="0000D8"/>
                </a:solidFill>
                <a:effectLst>
                  <a:outerShdw blurRad="38100" dist="38100" dir="2700000" algn="tl">
                    <a:srgbClr val="C0C0C0"/>
                  </a:outerShdw>
                </a:effectLst>
                <a:latin typeface="Abadi MT Condensed Light" pitchFamily="34" charset="0"/>
                <a:ea typeface="方正姚体" pitchFamily="2" charset="-122"/>
              </a:rPr>
              <a:t>万）</a:t>
            </a:r>
          </a:p>
        </p:txBody>
      </p:sp>
      <p:sp>
        <p:nvSpPr>
          <p:cNvPr id="336901" name="AutoShape 5"/>
          <p:cNvSpPr>
            <a:spLocks noChangeArrowheads="1"/>
          </p:cNvSpPr>
          <p:nvPr/>
        </p:nvSpPr>
        <p:spPr bwMode="auto">
          <a:xfrm>
            <a:off x="3924300" y="4724400"/>
            <a:ext cx="215900" cy="215900"/>
          </a:xfrm>
          <a:prstGeom prst="triangle">
            <a:avLst>
              <a:gd name="adj" fmla="val 50000"/>
            </a:avLst>
          </a:prstGeom>
          <a:solidFill>
            <a:srgbClr val="0000FF"/>
          </a:solidFill>
          <a:ln w="19050">
            <a:solidFill>
              <a:srgbClr val="0000FF"/>
            </a:solidFill>
            <a:miter lim="800000"/>
            <a:headEnd/>
            <a:tailEnd/>
          </a:ln>
          <a:effectLst>
            <a:outerShdw dist="17961" dir="2700000" algn="ctr" rotWithShape="0">
              <a:schemeClr val="bg1"/>
            </a:outerShdw>
          </a:effectLst>
        </p:spPr>
        <p:txBody>
          <a:bodyPr wrap="none" anchor="ctr"/>
          <a:lstStyle/>
          <a:p>
            <a:pPr>
              <a:defRPr/>
            </a:pPr>
            <a:endParaRPr lang="zh-CN" altLang="en-US">
              <a:latin typeface="Arial" charset="0"/>
            </a:endParaRPr>
          </a:p>
        </p:txBody>
      </p:sp>
      <p:sp>
        <p:nvSpPr>
          <p:cNvPr id="336902" name="Freeform 6"/>
          <p:cNvSpPr>
            <a:spLocks/>
          </p:cNvSpPr>
          <p:nvPr/>
        </p:nvSpPr>
        <p:spPr bwMode="auto">
          <a:xfrm>
            <a:off x="3995738" y="2565400"/>
            <a:ext cx="3960812" cy="2303463"/>
          </a:xfrm>
          <a:custGeom>
            <a:avLst/>
            <a:gdLst/>
            <a:ahLst/>
            <a:cxnLst>
              <a:cxn ang="0">
                <a:pos x="0" y="1451"/>
              </a:cxn>
              <a:cxn ang="0">
                <a:pos x="1043" y="1134"/>
              </a:cxn>
              <a:cxn ang="0">
                <a:pos x="1316" y="952"/>
              </a:cxn>
              <a:cxn ang="0">
                <a:pos x="1678" y="771"/>
              </a:cxn>
              <a:cxn ang="0">
                <a:pos x="2087" y="453"/>
              </a:cxn>
              <a:cxn ang="0">
                <a:pos x="2495" y="0"/>
              </a:cxn>
            </a:cxnLst>
            <a:rect l="0" t="0" r="r" b="b"/>
            <a:pathLst>
              <a:path w="2495" h="1451">
                <a:moveTo>
                  <a:pt x="0" y="1451"/>
                </a:moveTo>
                <a:cubicBezTo>
                  <a:pt x="412" y="1334"/>
                  <a:pt x="824" y="1217"/>
                  <a:pt x="1043" y="1134"/>
                </a:cubicBezTo>
                <a:cubicBezTo>
                  <a:pt x="1262" y="1051"/>
                  <a:pt x="1210" y="1012"/>
                  <a:pt x="1316" y="952"/>
                </a:cubicBezTo>
                <a:cubicBezTo>
                  <a:pt x="1422" y="892"/>
                  <a:pt x="1550" y="854"/>
                  <a:pt x="1678" y="771"/>
                </a:cubicBezTo>
                <a:cubicBezTo>
                  <a:pt x="1806" y="688"/>
                  <a:pt x="1951" y="582"/>
                  <a:pt x="2087" y="453"/>
                </a:cubicBezTo>
                <a:cubicBezTo>
                  <a:pt x="2223" y="324"/>
                  <a:pt x="2427" y="75"/>
                  <a:pt x="2495" y="0"/>
                </a:cubicBezTo>
              </a:path>
            </a:pathLst>
          </a:custGeom>
          <a:noFill/>
          <a:ln w="63500" cap="flat" cmpd="sng">
            <a:solidFill>
              <a:srgbClr val="FF0000"/>
            </a:solidFill>
            <a:prstDash val="solid"/>
            <a:round/>
            <a:headEnd/>
            <a:tailEnd/>
          </a:ln>
          <a:effectLst>
            <a:outerShdw dist="17961" dir="2700000" algn="ctr" rotWithShape="0">
              <a:schemeClr val="bg1"/>
            </a:outerShdw>
          </a:effectLst>
        </p:spPr>
        <p:txBody>
          <a:bodyPr/>
          <a:lstStyle/>
          <a:p>
            <a:pPr>
              <a:defRPr/>
            </a:pPr>
            <a:endParaRPr lang="zh-CN" altLang="en-US">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1622F2F-3B8C-497C-888A-45CC85914B5C}" type="slidenum">
              <a:rPr lang="en-US" altLang="zh-CN"/>
              <a:pPr eaLnBrk="1" hangingPunct="1"/>
              <a:t>8</a:t>
            </a:fld>
            <a:endParaRPr lang="en-US" altLang="zh-CN"/>
          </a:p>
        </p:txBody>
      </p:sp>
      <p:sp>
        <p:nvSpPr>
          <p:cNvPr id="2053" name="Rectangle 2"/>
          <p:cNvSpPr>
            <a:spLocks noChangeArrowheads="1"/>
          </p:cNvSpPr>
          <p:nvPr/>
        </p:nvSpPr>
        <p:spPr bwMode="auto">
          <a:xfrm>
            <a:off x="0" y="0"/>
            <a:ext cx="9144000" cy="10525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b="1">
                <a:solidFill>
                  <a:srgbClr val="FF0000"/>
                </a:solidFill>
                <a:latin typeface="Times New Roman" panose="02020603050405020304" pitchFamily="18" charset="0"/>
                <a:ea typeface="黑体" panose="02010609060101010101" pitchFamily="49" charset="-122"/>
              </a:rPr>
              <a:t>北京每</a:t>
            </a:r>
            <a:r>
              <a:rPr lang="en-US" altLang="zh-CN" sz="3600" b="1">
                <a:solidFill>
                  <a:srgbClr val="FF0000"/>
                </a:solidFill>
                <a:latin typeface="Times New Roman" panose="02020603050405020304" pitchFamily="18" charset="0"/>
                <a:ea typeface="黑体" panose="02010609060101010101" pitchFamily="49" charset="-122"/>
              </a:rPr>
              <a:t>4</a:t>
            </a:r>
            <a:r>
              <a:rPr lang="zh-CN" altLang="en-US" sz="3600" b="1">
                <a:solidFill>
                  <a:srgbClr val="FF0000"/>
                </a:solidFill>
                <a:latin typeface="Times New Roman" panose="02020603050405020304" pitchFamily="18" charset="0"/>
                <a:ea typeface="黑体" panose="02010609060101010101" pitchFamily="49" charset="-122"/>
              </a:rPr>
              <a:t>个癌症死亡患者有一个是肺癌</a:t>
            </a:r>
            <a:endParaRPr lang="zh-CN" altLang="en-US" sz="2800" i="1">
              <a:solidFill>
                <a:srgbClr val="FFFFFF"/>
              </a:solidFill>
              <a:latin typeface="Tahoma" panose="020B0604030504040204" pitchFamily="34" charset="0"/>
            </a:endParaRPr>
          </a:p>
        </p:txBody>
      </p:sp>
      <p:graphicFrame>
        <p:nvGraphicFramePr>
          <p:cNvPr id="2050" name="Object 3"/>
          <p:cNvGraphicFramePr>
            <a:graphicFrameLocks noChangeAspect="1"/>
          </p:cNvGraphicFramePr>
          <p:nvPr/>
        </p:nvGraphicFramePr>
        <p:xfrm>
          <a:off x="-228600" y="990600"/>
          <a:ext cx="5207000" cy="5502275"/>
        </p:xfrm>
        <a:graphic>
          <a:graphicData uri="http://schemas.openxmlformats.org/presentationml/2006/ole">
            <mc:AlternateContent xmlns:mc="http://schemas.openxmlformats.org/markup-compatibility/2006">
              <mc:Choice xmlns:v="urn:schemas-microsoft-com:vml" Requires="v">
                <p:oleObj spid="_x0000_s2057" name="图表" r:id="rId3" imgW="5219700" imgH="5524500" progId="MSGraph.Chart.8">
                  <p:embed followColorScheme="full"/>
                </p:oleObj>
              </mc:Choice>
              <mc:Fallback>
                <p:oleObj name="图表" r:id="rId3" imgW="5219700" imgH="5524500"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5207000" cy="550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4"/>
          <p:cNvGraphicFramePr>
            <a:graphicFrameLocks noChangeAspect="1"/>
          </p:cNvGraphicFramePr>
          <p:nvPr/>
        </p:nvGraphicFramePr>
        <p:xfrm>
          <a:off x="4716463" y="1700213"/>
          <a:ext cx="4100512" cy="5026025"/>
        </p:xfrm>
        <a:graphic>
          <a:graphicData uri="http://schemas.openxmlformats.org/presentationml/2006/ole">
            <mc:AlternateContent xmlns:mc="http://schemas.openxmlformats.org/markup-compatibility/2006">
              <mc:Choice xmlns:v="urn:schemas-microsoft-com:vml" Requires="v">
                <p:oleObj spid="_x0000_s2058" name="Chart" r:id="rId5" imgW="5334135" imgH="6591247" progId="MSGraph.Chart.8">
                  <p:embed/>
                </p:oleObj>
              </mc:Choice>
              <mc:Fallback>
                <p:oleObj name="Chart" r:id="rId5" imgW="5334135" imgH="6591247" progId="MSGraph.Char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700213"/>
                        <a:ext cx="4100512" cy="50260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Rectangle 5"/>
          <p:cNvSpPr>
            <a:spLocks noChangeArrowheads="1"/>
          </p:cNvSpPr>
          <p:nvPr/>
        </p:nvSpPr>
        <p:spPr bwMode="auto">
          <a:xfrm>
            <a:off x="2209800" y="58674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chemeClr val="tx2"/>
                </a:solidFill>
                <a:latin typeface="Tahoma" panose="020B0604030504040204" pitchFamily="34" charset="0"/>
              </a:rPr>
              <a:t>1977</a:t>
            </a:r>
            <a:r>
              <a:rPr lang="zh-CN" altLang="en-US" sz="2400" b="1">
                <a:solidFill>
                  <a:schemeClr val="tx2"/>
                </a:solidFill>
                <a:latin typeface="Tahoma" panose="020B0604030504040204" pitchFamily="34" charset="0"/>
              </a:rPr>
              <a:t>年</a:t>
            </a:r>
          </a:p>
        </p:txBody>
      </p:sp>
      <p:sp>
        <p:nvSpPr>
          <p:cNvPr id="2055" name="Rectangle 6"/>
          <p:cNvSpPr>
            <a:spLocks noChangeArrowheads="1"/>
          </p:cNvSpPr>
          <p:nvPr/>
        </p:nvSpPr>
        <p:spPr bwMode="auto">
          <a:xfrm>
            <a:off x="1371600" y="57150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2800">
              <a:solidFill>
                <a:schemeClr val="tx2"/>
              </a:solidFill>
              <a:latin typeface="Tahoma" panose="020B0604030504040204" pitchFamily="34" charset="0"/>
            </a:endParaRPr>
          </a:p>
        </p:txBody>
      </p:sp>
      <p:sp>
        <p:nvSpPr>
          <p:cNvPr id="2056" name="Rectangle 7"/>
          <p:cNvSpPr>
            <a:spLocks noChangeArrowheads="1"/>
          </p:cNvSpPr>
          <p:nvPr/>
        </p:nvSpPr>
        <p:spPr bwMode="auto">
          <a:xfrm>
            <a:off x="5724525" y="5876925"/>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rgbClr val="FF0000"/>
                </a:solidFill>
                <a:latin typeface="Tahoma" panose="020B0604030504040204" pitchFamily="34" charset="0"/>
              </a:rPr>
              <a:t>2004</a:t>
            </a:r>
            <a:r>
              <a:rPr lang="zh-CN" altLang="en-US" sz="2400" b="1">
                <a:solidFill>
                  <a:srgbClr val="FF0000"/>
                </a:solidFill>
                <a:latin typeface="Tahoma" panose="020B0604030504040204" pitchFamily="34" charset="0"/>
              </a:rPr>
              <a:t>年</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8A31E93-BC7D-4D0F-B2FB-E4C5B51534F7}" type="slidenum">
              <a:rPr lang="en-US" altLang="zh-CN"/>
              <a:pPr eaLnBrk="1" hangingPunct="1"/>
              <a:t>9</a:t>
            </a:fld>
            <a:endParaRPr lang="en-US" altLang="zh-CN"/>
          </a:p>
        </p:txBody>
      </p:sp>
      <p:sp>
        <p:nvSpPr>
          <p:cNvPr id="12291" name="灯片编号占位符 3"/>
          <p:cNvSpPr txBox="1">
            <a:spLocks noGrp="1"/>
          </p:cNvSpPr>
          <p:nvPr/>
        </p:nvSpPr>
        <p:spPr bwMode="auto">
          <a:xfrm>
            <a:off x="6553200" y="6172200"/>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7FF80A1F-272E-4755-A907-81ABC10ADAEF}" type="slidenum">
              <a:rPr lang="en-US" altLang="zh-CN" sz="1400"/>
              <a:pPr algn="r" eaLnBrk="1" hangingPunct="1"/>
              <a:t>9</a:t>
            </a:fld>
            <a:endParaRPr lang="en-US" altLang="zh-CN" sz="1400"/>
          </a:p>
        </p:txBody>
      </p:sp>
      <p:sp>
        <p:nvSpPr>
          <p:cNvPr id="12292" name="灯片编号占位符 4"/>
          <p:cNvSpPr txBox="1">
            <a:spLocks noGrp="1"/>
          </p:cNvSpPr>
          <p:nvPr/>
        </p:nvSpPr>
        <p:spPr bwMode="auto">
          <a:xfrm>
            <a:off x="6550025" y="6245225"/>
            <a:ext cx="228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D8B004E9-4497-4708-9293-44D1E0943F9B}" type="slidenum">
              <a:rPr lang="en-US" altLang="zh-CN" sz="1400"/>
              <a:pPr algn="r" eaLnBrk="1" hangingPunct="1"/>
              <a:t>9</a:t>
            </a:fld>
            <a:endParaRPr lang="en-US" altLang="zh-CN" sz="1400"/>
          </a:p>
        </p:txBody>
      </p:sp>
      <p:sp>
        <p:nvSpPr>
          <p:cNvPr id="12293" name="Rectangle 2"/>
          <p:cNvSpPr>
            <a:spLocks noGrp="1" noRot="1" noChangeArrowheads="1"/>
          </p:cNvSpPr>
          <p:nvPr>
            <p:ph type="title" idx="4294967295"/>
          </p:nvPr>
        </p:nvSpPr>
        <p:spPr>
          <a:xfrm>
            <a:off x="301625" y="381000"/>
            <a:ext cx="8540750" cy="887413"/>
          </a:xfrm>
        </p:spPr>
        <p:txBody>
          <a:bodyPr/>
          <a:lstStyle/>
          <a:p>
            <a:pPr eaLnBrk="1" hangingPunct="1"/>
            <a:r>
              <a:rPr lang="zh-CN" altLang="en-US" sz="4000" smtClean="0">
                <a:ea typeface="隶书" panose="02010509060101010101" pitchFamily="49" charset="-122"/>
              </a:rPr>
              <a:t>照片引发的思考</a:t>
            </a:r>
            <a:r>
              <a:rPr lang="en-US" altLang="zh-CN" sz="4000" smtClean="0">
                <a:ea typeface="隶书" panose="02010509060101010101" pitchFamily="49" charset="-122"/>
              </a:rPr>
              <a:t>-</a:t>
            </a:r>
            <a:r>
              <a:rPr lang="zh-CN" altLang="en-US" sz="4000" smtClean="0">
                <a:ea typeface="隶书" panose="02010509060101010101" pitchFamily="49" charset="-122"/>
              </a:rPr>
              <a:t>青少年吸烟</a:t>
            </a:r>
            <a:endParaRPr lang="zh-CN" altLang="zh-CN" sz="4000" smtClean="0">
              <a:ea typeface="隶书" panose="02010509060101010101" pitchFamily="49" charset="-122"/>
            </a:endParaRPr>
          </a:p>
        </p:txBody>
      </p:sp>
      <p:pic>
        <p:nvPicPr>
          <p:cNvPr id="12294" name="Picture 3" descr="al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141663"/>
            <a:ext cx="49688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 descr="42598422975404450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781300"/>
            <a:ext cx="30972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0" name="Picture 4" descr="无标题"/>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052513"/>
            <a:ext cx="310673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1" name="Picture 3" descr="Img26886655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052513"/>
            <a:ext cx="32893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2" name="Picture 4" descr="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1052513"/>
            <a:ext cx="29464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1801"/>
                                        </p:tgtEl>
                                        <p:attrNameLst>
                                          <p:attrName>style.visibility</p:attrName>
                                        </p:attrNameLst>
                                      </p:cBhvr>
                                      <p:to>
                                        <p:strVal val="visible"/>
                                      </p:to>
                                    </p:set>
                                    <p:animEffect transition="in" filter="blinds(horizontal)">
                                      <p:cBhvr>
                                        <p:cTn id="7" dur="500"/>
                                        <p:tgtEl>
                                          <p:spTgt spid="1618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1800"/>
                                        </p:tgtEl>
                                        <p:attrNameLst>
                                          <p:attrName>style.visibility</p:attrName>
                                        </p:attrNameLst>
                                      </p:cBhvr>
                                      <p:to>
                                        <p:strVal val="visible"/>
                                      </p:to>
                                    </p:set>
                                    <p:animEffect transition="in" filter="blinds(horizontal)">
                                      <p:cBhvr>
                                        <p:cTn id="12" dur="500"/>
                                        <p:tgtEl>
                                          <p:spTgt spid="1618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61802"/>
                                        </p:tgtEl>
                                        <p:attrNameLst>
                                          <p:attrName>style.visibility</p:attrName>
                                        </p:attrNameLst>
                                      </p:cBhvr>
                                      <p:to>
                                        <p:strVal val="visible"/>
                                      </p:to>
                                    </p:set>
                                    <p:anim calcmode="lin" valueType="num">
                                      <p:cBhvr additive="base">
                                        <p:cTn id="17" dur="500" fill="hold"/>
                                        <p:tgtEl>
                                          <p:spTgt spid="161802"/>
                                        </p:tgtEl>
                                        <p:attrNameLst>
                                          <p:attrName>ppt_x</p:attrName>
                                        </p:attrNameLst>
                                      </p:cBhvr>
                                      <p:tavLst>
                                        <p:tav tm="0">
                                          <p:val>
                                            <p:strVal val="#ppt_x"/>
                                          </p:val>
                                        </p:tav>
                                        <p:tav tm="100000">
                                          <p:val>
                                            <p:strVal val="#ppt_x"/>
                                          </p:val>
                                        </p:tav>
                                      </p:tavLst>
                                    </p:anim>
                                    <p:anim calcmode="lin" valueType="num">
                                      <p:cBhvr additive="base">
                                        <p:cTn id="18" dur="500" fill="hold"/>
                                        <p:tgtEl>
                                          <p:spTgt spid="1618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万里长城">
  <a:themeElements>
    <a:clrScheme name="万里长城 1">
      <a:dk1>
        <a:srgbClr val="000000"/>
      </a:dk1>
      <a:lt1>
        <a:srgbClr val="FFFFFF"/>
      </a:lt1>
      <a:dk2>
        <a:srgbClr val="000099"/>
      </a:dk2>
      <a:lt2>
        <a:srgbClr val="969696"/>
      </a:lt2>
      <a:accent1>
        <a:srgbClr val="FFFF99"/>
      </a:accent1>
      <a:accent2>
        <a:srgbClr val="006666"/>
      </a:accent2>
      <a:accent3>
        <a:srgbClr val="FFFFFF"/>
      </a:accent3>
      <a:accent4>
        <a:srgbClr val="000000"/>
      </a:accent4>
      <a:accent5>
        <a:srgbClr val="FFFFCA"/>
      </a:accent5>
      <a:accent6>
        <a:srgbClr val="005C5C"/>
      </a:accent6>
      <a:hlink>
        <a:srgbClr val="800080"/>
      </a:hlink>
      <a:folHlink>
        <a:srgbClr val="FF6600"/>
      </a:folHlink>
    </a:clrScheme>
    <a:fontScheme name="万里长城">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万里长城 1">
        <a:dk1>
          <a:srgbClr val="000000"/>
        </a:dk1>
        <a:lt1>
          <a:srgbClr val="FFFFFF"/>
        </a:lt1>
        <a:dk2>
          <a:srgbClr val="000099"/>
        </a:dk2>
        <a:lt2>
          <a:srgbClr val="969696"/>
        </a:lt2>
        <a:accent1>
          <a:srgbClr val="FFFF99"/>
        </a:accent1>
        <a:accent2>
          <a:srgbClr val="006666"/>
        </a:accent2>
        <a:accent3>
          <a:srgbClr val="FFFFFF"/>
        </a:accent3>
        <a:accent4>
          <a:srgbClr val="000000"/>
        </a:accent4>
        <a:accent5>
          <a:srgbClr val="FFFFCA"/>
        </a:accent5>
        <a:accent6>
          <a:srgbClr val="005C5C"/>
        </a:accent6>
        <a:hlink>
          <a:srgbClr val="800080"/>
        </a:hlink>
        <a:folHlink>
          <a:srgbClr val="FF6600"/>
        </a:folHlink>
      </a:clrScheme>
      <a:clrMap bg1="lt1" tx1="dk1" bg2="lt2" tx2="dk2" accent1="accent1" accent2="accent2" accent3="accent3" accent4="accent4" accent5="accent5" accent6="accent6" hlink="hlink" folHlink="folHlink"/>
    </a:extraClrScheme>
    <a:extraClrScheme>
      <a:clrScheme name="万里长城 2">
        <a:dk1>
          <a:srgbClr val="000000"/>
        </a:dk1>
        <a:lt1>
          <a:srgbClr val="8EA4EA"/>
        </a:lt1>
        <a:dk2>
          <a:srgbClr val="0033CC"/>
        </a:dk2>
        <a:lt2>
          <a:srgbClr val="969696"/>
        </a:lt2>
        <a:accent1>
          <a:srgbClr val="86B5B6"/>
        </a:accent1>
        <a:accent2>
          <a:srgbClr val="FFCC66"/>
        </a:accent2>
        <a:accent3>
          <a:srgbClr val="C6CFF3"/>
        </a:accent3>
        <a:accent4>
          <a:srgbClr val="000000"/>
        </a:accent4>
        <a:accent5>
          <a:srgbClr val="C3D7D7"/>
        </a:accent5>
        <a:accent6>
          <a:srgbClr val="E7B95C"/>
        </a:accent6>
        <a:hlink>
          <a:srgbClr val="626292"/>
        </a:hlink>
        <a:folHlink>
          <a:srgbClr val="A2366C"/>
        </a:folHlink>
      </a:clrScheme>
      <a:clrMap bg1="lt1" tx1="dk1" bg2="lt2" tx2="dk2" accent1="accent1" accent2="accent2" accent3="accent3" accent4="accent4" accent5="accent5" accent6="accent6" hlink="hlink" folHlink="folHlink"/>
    </a:extraClrScheme>
    <a:extraClrScheme>
      <a:clrScheme name="万里长城 3">
        <a:dk1>
          <a:srgbClr val="0000FF"/>
        </a:dk1>
        <a:lt1>
          <a:srgbClr val="C0C0C0"/>
        </a:lt1>
        <a:dk2>
          <a:srgbClr val="000000"/>
        </a:dk2>
        <a:lt2>
          <a:srgbClr val="B2B2B2"/>
        </a:lt2>
        <a:accent1>
          <a:srgbClr val="FFCC99"/>
        </a:accent1>
        <a:accent2>
          <a:srgbClr val="FF99CC"/>
        </a:accent2>
        <a:accent3>
          <a:srgbClr val="DCDCDC"/>
        </a:accent3>
        <a:accent4>
          <a:srgbClr val="0000DA"/>
        </a:accent4>
        <a:accent5>
          <a:srgbClr val="FFE2CA"/>
        </a:accent5>
        <a:accent6>
          <a:srgbClr val="E78AB9"/>
        </a:accent6>
        <a:hlink>
          <a:srgbClr val="9C4070"/>
        </a:hlink>
        <a:folHlink>
          <a:srgbClr val="00716E"/>
        </a:folHlink>
      </a:clrScheme>
      <a:clrMap bg1="lt1" tx1="dk1" bg2="lt2" tx2="dk2" accent1="accent1" accent2="accent2" accent3="accent3" accent4="accent4" accent5="accent5" accent6="accent6" hlink="hlink" folHlink="folHlink"/>
    </a:extraClrScheme>
    <a:extraClrScheme>
      <a:clrScheme name="万里长城 4">
        <a:dk1>
          <a:srgbClr val="0029AC"/>
        </a:dk1>
        <a:lt1>
          <a:srgbClr val="CCFFCC"/>
        </a:lt1>
        <a:dk2>
          <a:srgbClr val="993366"/>
        </a:dk2>
        <a:lt2>
          <a:srgbClr val="969696"/>
        </a:lt2>
        <a:accent1>
          <a:srgbClr val="FFCC99"/>
        </a:accent1>
        <a:accent2>
          <a:srgbClr val="6699FF"/>
        </a:accent2>
        <a:accent3>
          <a:srgbClr val="E2FFE2"/>
        </a:accent3>
        <a:accent4>
          <a:srgbClr val="002192"/>
        </a:accent4>
        <a:accent5>
          <a:srgbClr val="FFE2CA"/>
        </a:accent5>
        <a:accent6>
          <a:srgbClr val="5C8AE7"/>
        </a:accent6>
        <a:hlink>
          <a:srgbClr val="006600"/>
        </a:hlink>
        <a:folHlink>
          <a:srgbClr val="3366FF"/>
        </a:folHlink>
      </a:clrScheme>
      <a:clrMap bg1="lt1" tx1="dk1" bg2="lt2" tx2="dk2" accent1="accent1" accent2="accent2" accent3="accent3" accent4="accent4" accent5="accent5" accent6="accent6" hlink="hlink" folHlink="folHlink"/>
    </a:extraClrScheme>
    <a:extraClrScheme>
      <a:clrScheme name="万里长城 5">
        <a:dk1>
          <a:srgbClr val="333333"/>
        </a:dk1>
        <a:lt1>
          <a:srgbClr val="FF99CC"/>
        </a:lt1>
        <a:dk2>
          <a:srgbClr val="006600"/>
        </a:dk2>
        <a:lt2>
          <a:srgbClr val="B2B2B2"/>
        </a:lt2>
        <a:accent1>
          <a:srgbClr val="FFFF66"/>
        </a:accent1>
        <a:accent2>
          <a:srgbClr val="33CCFF"/>
        </a:accent2>
        <a:accent3>
          <a:srgbClr val="FFCAE2"/>
        </a:accent3>
        <a:accent4>
          <a:srgbClr val="2A2A2A"/>
        </a:accent4>
        <a:accent5>
          <a:srgbClr val="FFFFB8"/>
        </a:accent5>
        <a:accent6>
          <a:srgbClr val="2DB9E7"/>
        </a:accent6>
        <a:hlink>
          <a:srgbClr val="6600FF"/>
        </a:hlink>
        <a:folHlink>
          <a:srgbClr val="CC0066"/>
        </a:folHlink>
      </a:clrScheme>
      <a:clrMap bg1="lt1" tx1="dk1" bg2="lt2" tx2="dk2" accent1="accent1" accent2="accent2" accent3="accent3" accent4="accent4" accent5="accent5" accent6="accent6" hlink="hlink" folHlink="folHlink"/>
    </a:extraClrScheme>
    <a:extraClrScheme>
      <a:clrScheme name="万里长城 6">
        <a:dk1>
          <a:srgbClr val="000000"/>
        </a:dk1>
        <a:lt1>
          <a:srgbClr val="FFFFCC"/>
        </a:lt1>
        <a:dk2>
          <a:srgbClr val="6756A6"/>
        </a:dk2>
        <a:lt2>
          <a:srgbClr val="969696"/>
        </a:lt2>
        <a:accent1>
          <a:srgbClr val="99CCFF"/>
        </a:accent1>
        <a:accent2>
          <a:srgbClr val="008000"/>
        </a:accent2>
        <a:accent3>
          <a:srgbClr val="FFFFE2"/>
        </a:accent3>
        <a:accent4>
          <a:srgbClr val="000000"/>
        </a:accent4>
        <a:accent5>
          <a:srgbClr val="CAE2FF"/>
        </a:accent5>
        <a:accent6>
          <a:srgbClr val="007300"/>
        </a:accent6>
        <a:hlink>
          <a:srgbClr val="990033"/>
        </a:hlink>
        <a:folHlink>
          <a:srgbClr val="9900CC"/>
        </a:folHlink>
      </a:clrScheme>
      <a:clrMap bg1="lt1" tx1="dk1" bg2="lt2" tx2="dk2" accent1="accent1" accent2="accent2" accent3="accent3" accent4="accent4" accent5="accent5" accent6="accent6" hlink="hlink" folHlink="folHlink"/>
    </a:extraClrScheme>
    <a:extraClrScheme>
      <a:clrScheme name="万里长城 7">
        <a:dk1>
          <a:srgbClr val="CC3300"/>
        </a:dk1>
        <a:lt1>
          <a:srgbClr val="99CCFF"/>
        </a:lt1>
        <a:dk2>
          <a:srgbClr val="003399"/>
        </a:dk2>
        <a:lt2>
          <a:srgbClr val="969696"/>
        </a:lt2>
        <a:accent1>
          <a:srgbClr val="CED7FE"/>
        </a:accent1>
        <a:accent2>
          <a:srgbClr val="FFFFFF"/>
        </a:accent2>
        <a:accent3>
          <a:srgbClr val="CAE2FF"/>
        </a:accent3>
        <a:accent4>
          <a:srgbClr val="AE2A00"/>
        </a:accent4>
        <a:accent5>
          <a:srgbClr val="E3E8FE"/>
        </a:accent5>
        <a:accent6>
          <a:srgbClr val="E7E7E7"/>
        </a:accent6>
        <a:hlink>
          <a:srgbClr val="006600"/>
        </a:hlink>
        <a:folHlink>
          <a:srgbClr val="777777"/>
        </a:folHlink>
      </a:clrScheme>
      <a:clrMap bg1="lt1" tx1="dk1" bg2="lt2" tx2="dk2" accent1="accent1" accent2="accent2" accent3="accent3" accent4="accent4" accent5="accent5" accent6="accent6" hlink="hlink" folHlink="folHlink"/>
    </a:extraClrScheme>
    <a:extraClrScheme>
      <a:clrScheme name="万里长城 8">
        <a:dk1>
          <a:srgbClr val="006600"/>
        </a:dk1>
        <a:lt1>
          <a:srgbClr val="FFCC99"/>
        </a:lt1>
        <a:dk2>
          <a:srgbClr val="000000"/>
        </a:dk2>
        <a:lt2>
          <a:srgbClr val="B2B2B2"/>
        </a:lt2>
        <a:accent1>
          <a:srgbClr val="FFFFFF"/>
        </a:accent1>
        <a:accent2>
          <a:srgbClr val="FFFF66"/>
        </a:accent2>
        <a:accent3>
          <a:srgbClr val="FFE2CA"/>
        </a:accent3>
        <a:accent4>
          <a:srgbClr val="005600"/>
        </a:accent4>
        <a:accent5>
          <a:srgbClr val="FFFFFF"/>
        </a:accent5>
        <a:accent6>
          <a:srgbClr val="E7E75C"/>
        </a:accent6>
        <a:hlink>
          <a:srgbClr val="5B5B89"/>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2496</TotalTime>
  <Words>3341</Words>
  <Application>Microsoft Office PowerPoint</Application>
  <PresentationFormat>全屏显示(4:3)</PresentationFormat>
  <Paragraphs>435</Paragraphs>
  <Slides>49</Slides>
  <Notes>5</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3</vt:i4>
      </vt:variant>
      <vt:variant>
        <vt:lpstr>幻灯片标题</vt:lpstr>
      </vt:variant>
      <vt:variant>
        <vt:i4>49</vt:i4>
      </vt:variant>
    </vt:vector>
  </HeadingPairs>
  <TitlesOfParts>
    <vt:vector size="65" baseType="lpstr">
      <vt:lpstr>Arial</vt:lpstr>
      <vt:lpstr>宋体</vt:lpstr>
      <vt:lpstr>Wingdings</vt:lpstr>
      <vt:lpstr>隶书</vt:lpstr>
      <vt:lpstr>华文行楷</vt:lpstr>
      <vt:lpstr>Abadi MT Condensed Light</vt:lpstr>
      <vt:lpstr>方正姚体</vt:lpstr>
      <vt:lpstr>Times New Roman</vt:lpstr>
      <vt:lpstr>黑体</vt:lpstr>
      <vt:lpstr>Tahoma</vt:lpstr>
      <vt:lpstr>Verdana</vt:lpstr>
      <vt:lpstr>楷体_GB2312</vt:lpstr>
      <vt:lpstr>万里长城</vt:lpstr>
      <vt:lpstr>Microsoft Office Excel 图表</vt:lpstr>
      <vt:lpstr>图表</vt:lpstr>
      <vt:lpstr>Chart</vt:lpstr>
      <vt:lpstr>吸烟与二手烟的危害， 你了解清楚了吗？</vt:lpstr>
      <vt:lpstr>培训目标</vt:lpstr>
      <vt:lpstr>主要内容</vt:lpstr>
      <vt:lpstr>医务工作者的行为示范</vt:lpstr>
      <vt:lpstr>中国与烟草</vt:lpstr>
      <vt:lpstr>中国吸烟的现状</vt:lpstr>
      <vt:lpstr>中国男性人群肺癌死亡率30年间增加了465%</vt:lpstr>
      <vt:lpstr>PowerPoint 演示文稿</vt:lpstr>
      <vt:lpstr>照片引发的思考-青少年吸烟</vt:lpstr>
      <vt:lpstr> 影响青少年吸烟的主要因素</vt:lpstr>
      <vt:lpstr>PowerPoint 演示文稿</vt:lpstr>
      <vt:lpstr>PowerPoint 演示文稿</vt:lpstr>
      <vt:lpstr>医生仍是烟草问题的一部分 </vt:lpstr>
      <vt:lpstr>部分医生尚没有尽责…</vt:lpstr>
      <vt:lpstr>主要内容</vt:lpstr>
      <vt:lpstr>可以做……</vt:lpstr>
      <vt:lpstr>主要内容</vt:lpstr>
      <vt:lpstr>开展技能为基础、行为改变为目的烟草预防教育</vt:lpstr>
      <vt:lpstr>头脑风暴 烟草含有的哪些有害成分？</vt:lpstr>
      <vt:lpstr>一、烟草危害中的有害物质</vt:lpstr>
      <vt:lpstr>你所熟悉的三种化学物</vt:lpstr>
      <vt:lpstr>其他……</vt:lpstr>
      <vt:lpstr>二、吸烟的危害</vt:lpstr>
      <vt:lpstr>吸烟的危害</vt:lpstr>
      <vt:lpstr>二、吸烟的危害</vt:lpstr>
      <vt:lpstr>二、吸烟的危害</vt:lpstr>
      <vt:lpstr>这些黄斑来自…？</vt:lpstr>
      <vt:lpstr>PowerPoint 演示文稿</vt:lpstr>
      <vt:lpstr>如何看待媒体明星吸烟的镜头？</vt:lpstr>
      <vt:lpstr>PowerPoint 演示文稿</vt:lpstr>
      <vt:lpstr>吸烟剂量与生存率关系图 说明什么？</vt:lpstr>
      <vt:lpstr>吸烟剂量对冠心病死亡</vt:lpstr>
      <vt:lpstr>PowerPoint 演示文稿</vt:lpstr>
      <vt:lpstr>香烟消费量与与肺癌死亡 </vt:lpstr>
      <vt:lpstr>PowerPoint 演示文稿</vt:lpstr>
      <vt:lpstr>二手烟的危害</vt:lpstr>
      <vt:lpstr>二、被动吸烟（二手烟）的危害</vt:lpstr>
      <vt:lpstr>二手烟对妇女的危害</vt:lpstr>
      <vt:lpstr>二手烟与肿瘤</vt:lpstr>
      <vt:lpstr>二手烟对儿童的危害</vt:lpstr>
      <vt:lpstr>二手烟存在“安全暴露”水平？</vt:lpstr>
      <vt:lpstr>设立无烟区有用吗?</vt:lpstr>
      <vt:lpstr>他山之石-行动与否结局不同</vt:lpstr>
      <vt:lpstr>国内外青少年的控烟措施</vt:lpstr>
      <vt:lpstr>PowerPoint 演示文稿</vt:lpstr>
      <vt:lpstr>PowerPoint 演示文稿</vt:lpstr>
      <vt:lpstr>实践--角色扮演</vt:lpstr>
      <vt:lpstr>远离烟草  引领健康 --新领导俱乐部</vt:lpstr>
      <vt:lpstr>医生的责任-倡导科学、纠正谬误</vt:lpstr>
    </vt:vector>
  </TitlesOfParts>
  <Company>北京大学儿童青少年卫生研究所</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马迎华_2</dc:creator>
  <cp:lastModifiedBy>魏仿</cp:lastModifiedBy>
  <cp:revision>226</cp:revision>
  <dcterms:created xsi:type="dcterms:W3CDTF">2002-11-28T11:22:39Z</dcterms:created>
  <dcterms:modified xsi:type="dcterms:W3CDTF">2021-01-19T02:24:59Z</dcterms:modified>
</cp:coreProperties>
</file>