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6" r:id="rId1"/>
  </p:sldMasterIdLst>
  <p:notesMasterIdLst>
    <p:notesMasterId r:id="rId31"/>
  </p:notesMasterIdLst>
  <p:handoutMasterIdLst>
    <p:handoutMasterId r:id="rId32"/>
  </p:handoutMasterIdLst>
  <p:sldIdLst>
    <p:sldId id="396" r:id="rId2"/>
    <p:sldId id="454" r:id="rId3"/>
    <p:sldId id="455" r:id="rId4"/>
    <p:sldId id="447" r:id="rId5"/>
    <p:sldId id="446" r:id="rId6"/>
    <p:sldId id="466" r:id="rId7"/>
    <p:sldId id="456" r:id="rId8"/>
    <p:sldId id="457" r:id="rId9"/>
    <p:sldId id="460" r:id="rId10"/>
    <p:sldId id="458" r:id="rId11"/>
    <p:sldId id="461" r:id="rId12"/>
    <p:sldId id="459" r:id="rId13"/>
    <p:sldId id="482" r:id="rId14"/>
    <p:sldId id="462" r:id="rId15"/>
    <p:sldId id="412" r:id="rId16"/>
    <p:sldId id="485" r:id="rId17"/>
    <p:sldId id="416" r:id="rId18"/>
    <p:sldId id="483" r:id="rId19"/>
    <p:sldId id="484" r:id="rId20"/>
    <p:sldId id="443" r:id="rId21"/>
    <p:sldId id="442" r:id="rId22"/>
    <p:sldId id="428" r:id="rId23"/>
    <p:sldId id="440" r:id="rId24"/>
    <p:sldId id="422" r:id="rId25"/>
    <p:sldId id="449" r:id="rId26"/>
    <p:sldId id="375" r:id="rId27"/>
    <p:sldId id="481" r:id="rId28"/>
    <p:sldId id="480" r:id="rId29"/>
    <p:sldId id="384" r:id="rId3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4400" kern="1200">
        <a:solidFill>
          <a:srgbClr val="CC0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rgbClr val="CC0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rgbClr val="CC0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rgbClr val="CC0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rgbClr val="CC0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5pPr>
    <a:lvl6pPr marL="2286000" algn="l" defTabSz="914400" rtl="0" eaLnBrk="1" latinLnBrk="0" hangingPunct="1">
      <a:defRPr sz="4400" kern="1200">
        <a:solidFill>
          <a:srgbClr val="CC0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6pPr>
    <a:lvl7pPr marL="2743200" algn="l" defTabSz="914400" rtl="0" eaLnBrk="1" latinLnBrk="0" hangingPunct="1">
      <a:defRPr sz="4400" kern="1200">
        <a:solidFill>
          <a:srgbClr val="CC0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7pPr>
    <a:lvl8pPr marL="3200400" algn="l" defTabSz="914400" rtl="0" eaLnBrk="1" latinLnBrk="0" hangingPunct="1">
      <a:defRPr sz="4400" kern="1200">
        <a:solidFill>
          <a:srgbClr val="CC0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8pPr>
    <a:lvl9pPr marL="3657600" algn="l" defTabSz="914400" rtl="0" eaLnBrk="1" latinLnBrk="0" hangingPunct="1">
      <a:defRPr sz="4400" kern="1200">
        <a:solidFill>
          <a:srgbClr val="CC0000"/>
        </a:solidFill>
        <a:latin typeface="Arial" panose="020B0604020202020204" pitchFamily="34" charset="0"/>
        <a:ea typeface="黑体" panose="020106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A3FF"/>
    <a:srgbClr val="0033CC"/>
    <a:srgbClr val="0066FF"/>
    <a:srgbClr val="FF0066"/>
    <a:srgbClr val="CC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01" autoAdjust="0"/>
    <p:restoredTop sz="95669" autoAdjust="0"/>
  </p:normalViewPr>
  <p:slideViewPr>
    <p:cSldViewPr>
      <p:cViewPr varScale="1">
        <p:scale>
          <a:sx n="40" d="100"/>
          <a:sy n="40" d="100"/>
        </p:scale>
        <p:origin x="1176" y="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65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665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fld id="{692F93F9-8E8A-4175-B2D5-B3A86364B407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324614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4985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49860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986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4986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4986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fld id="{8B894E18-E610-4ECB-8B4B-1EF74DF0E5CF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8430619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74EB29-47C5-4FDC-ADB2-8D40ACF79499}" type="slidenum">
              <a:rPr lang="en-US" altLang="zh-CN"/>
              <a:pPr/>
              <a:t>8</a:t>
            </a:fld>
            <a:endParaRPr lang="en-US" altLang="zh-CN"/>
          </a:p>
        </p:txBody>
      </p:sp>
      <p:sp>
        <p:nvSpPr>
          <p:cNvPr id="26112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1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57983718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D4C8B1B-9B16-4C3F-8D8E-9EA604E99100}" type="slidenum">
              <a:rPr lang="en-US" altLang="zh-CN"/>
              <a:pPr/>
              <a:t>10</a:t>
            </a:fld>
            <a:endParaRPr lang="en-US" altLang="zh-CN"/>
          </a:p>
        </p:txBody>
      </p:sp>
      <p:sp>
        <p:nvSpPr>
          <p:cNvPr id="2539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39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3588413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FB5341-119A-4065-8E8C-4FF64A557E97}" type="slidenum">
              <a:rPr lang="en-US" altLang="zh-CN"/>
              <a:pPr/>
              <a:t>12</a:t>
            </a:fld>
            <a:endParaRPr lang="en-US" altLang="zh-CN"/>
          </a:p>
        </p:txBody>
      </p:sp>
      <p:sp>
        <p:nvSpPr>
          <p:cNvPr id="25702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70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38064127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D90A6-2900-4091-9633-419200B80F39}" type="slidenum">
              <a:rPr lang="en-US" altLang="zh-CN"/>
              <a:pPr/>
              <a:t>15</a:t>
            </a:fld>
            <a:endParaRPr lang="en-US" altLang="zh-CN"/>
          </a:p>
        </p:txBody>
      </p:sp>
      <p:sp>
        <p:nvSpPr>
          <p:cNvPr id="26317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3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8618237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9128F51-A81C-40DF-9F4A-DE14BAAE9080}" type="slidenum">
              <a:rPr lang="en-US" altLang="zh-CN"/>
              <a:pPr/>
              <a:t>22</a:t>
            </a:fld>
            <a:endParaRPr lang="en-US" altLang="zh-CN"/>
          </a:p>
        </p:txBody>
      </p:sp>
      <p:sp>
        <p:nvSpPr>
          <p:cNvPr id="26726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7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zh-CN"/>
          </a:p>
        </p:txBody>
      </p:sp>
    </p:spTree>
    <p:extLst>
      <p:ext uri="{BB962C8B-B14F-4D97-AF65-F5344CB8AC3E}">
        <p14:creationId xmlns:p14="http://schemas.microsoft.com/office/powerpoint/2010/main" val="2022867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4593" name="Rectangle 1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24594" name="Rectangle 1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44262120-7015-4BDC-BD56-4EE64A7A2442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4595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pPr lvl="0"/>
            <a:r>
              <a:rPr lang="zh-CN" altLang="en-US" noProof="0" smtClean="0"/>
              <a:t>单击此处编辑母版标题样式</a:t>
            </a:r>
          </a:p>
        </p:txBody>
      </p:sp>
      <p:sp>
        <p:nvSpPr>
          <p:cNvPr id="24596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anose="05000000000000000000" pitchFamily="2" charset="2"/>
              <a:buNone/>
              <a:defRPr sz="2600"/>
            </a:lvl1pPr>
          </a:lstStyle>
          <a:p>
            <a:pPr lvl="0"/>
            <a:r>
              <a:rPr lang="zh-CN" altLang="en-US" noProof="0" smtClean="0"/>
              <a:t>单击此处编辑母版副标题样式</a:t>
            </a:r>
          </a:p>
        </p:txBody>
      </p:sp>
      <p:pic>
        <p:nvPicPr>
          <p:cNvPr id="24597" name="Picture 21" descr="幻灯背景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9C5AF27-91D9-4F9E-A733-EFE9A2C3A3BC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80532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1295400"/>
            <a:ext cx="2057400" cy="52578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295400"/>
            <a:ext cx="6019800" cy="52578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2893E-1D52-4B31-ACA9-3395AD8EBA38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776217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9849616-37E1-4508-8E17-E9D5139EEF8E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9891009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38C5D4-1D29-49E9-A580-A5568EC0BEC1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81618054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2667000"/>
            <a:ext cx="40386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2667000"/>
            <a:ext cx="4038600" cy="3886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2306FBA-344D-4FBC-A091-2FD8AC01AAC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065835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D3093D8-FE2B-4399-BAC0-80BDDB14FF9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9" name="日期占位符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89354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E69035F-1C9B-4843-8E0C-32E9716600B9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41458731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脚占位符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C02A0F-568B-4D89-BF5E-D85FFD2B5825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567885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4B6753-D520-46E5-AD50-EF2302485D5F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1811192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A7944E-959C-403C-B4F3-A589438C66C6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9455981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 Black" panose="020B0A04020102020204" pitchFamily="34" charset="0"/>
                <a:ea typeface="宋体" panose="02010600030101010101" pitchFamily="2" charset="-122"/>
              </a:defRPr>
            </a:lvl1pPr>
          </a:lstStyle>
          <a:p>
            <a:fld id="{7F216566-BF52-48F6-A0CE-FFB10C0178D3}" type="slidenum">
              <a:rPr lang="en-US" altLang="zh-CN"/>
              <a:pPr/>
              <a:t>‹#›</a:t>
            </a:fld>
            <a:endParaRPr lang="en-US" altLang="zh-CN"/>
          </a:p>
        </p:txBody>
      </p:sp>
      <p:sp>
        <p:nvSpPr>
          <p:cNvPr id="2356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12954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23567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667000"/>
            <a:ext cx="8229600" cy="3886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3568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endParaRPr lang="en-US" altLang="zh-CN"/>
          </a:p>
        </p:txBody>
      </p:sp>
      <p:pic>
        <p:nvPicPr>
          <p:cNvPr id="23570" name="Picture 18" descr="幻灯背景副本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3050" cy="683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  <p:sldLayoutId id="2147483659" r:id="rId3"/>
    <p:sldLayoutId id="2147483660" r:id="rId4"/>
    <p:sldLayoutId id="2147483661" r:id="rId5"/>
    <p:sldLayoutId id="2147483662" r:id="rId6"/>
    <p:sldLayoutId id="2147483663" r:id="rId7"/>
    <p:sldLayoutId id="2147483664" r:id="rId8"/>
    <p:sldLayoutId id="2147483665" r:id="rId9"/>
    <p:sldLayoutId id="2147483666" r:id="rId10"/>
    <p:sldLayoutId id="2147483667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2pPr>
      <a:lvl3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3pPr>
      <a:lvl4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4pPr>
      <a:lvl5pPr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Arial" panose="020B0604020202020204" pitchFamily="34" charset="0"/>
          <a:ea typeface="黑体" panose="02010609060101010101" pitchFamily="49" charset="-122"/>
        </a:defRPr>
      </a:lvl9pPr>
    </p:titleStyle>
    <p:bodyStyle>
      <a:lvl1pPr marL="342900" indent="-342900" algn="just" rtl="0" fontAlgn="base">
        <a:lnSpc>
          <a:spcPct val="120000"/>
        </a:lnSpc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anose="05000000000000000000" pitchFamily="2" charset="2"/>
        <a:buChar char="n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anose="05000000000000000000" pitchFamily="2" charset="2"/>
        <a:buChar char="n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anose="05000000000000000000" pitchFamily="2" charset="2"/>
        <a:buChar char="¨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gongyi.sohu.com/s2009/kongyan/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09800"/>
            <a:ext cx="8153400" cy="762000"/>
          </a:xfrm>
        </p:spPr>
        <p:txBody>
          <a:bodyPr/>
          <a:lstStyle/>
          <a:p>
            <a:pPr algn="ctr"/>
            <a:r>
              <a:rPr lang="zh-CN" altLang="en-US" sz="3600">
                <a:solidFill>
                  <a:srgbClr val="CC0000"/>
                </a:solidFill>
              </a:rPr>
              <a:t>中国烟草控制大众传播活动介绍</a:t>
            </a:r>
          </a:p>
        </p:txBody>
      </p:sp>
      <p:sp>
        <p:nvSpPr>
          <p:cNvPr id="179206" name="Rectangle 6"/>
          <p:cNvSpPr>
            <a:spLocks noChangeArrowheads="1"/>
          </p:cNvSpPr>
          <p:nvPr>
            <p:ph type="body" idx="1"/>
          </p:nvPr>
        </p:nvSpPr>
        <p:spPr>
          <a:xfrm flipH="1">
            <a:off x="990600" y="4038600"/>
            <a:ext cx="7162800" cy="1981200"/>
          </a:xfrm>
          <a:noFill/>
          <a:ln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tx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algn="l">
              <a:buFont typeface="Wingdings" panose="05000000000000000000" pitchFamily="2" charset="2"/>
              <a:buNone/>
            </a:pPr>
            <a:r>
              <a:rPr lang="en-US" altLang="zh-CN" sz="2200" b="1">
                <a:solidFill>
                  <a:schemeClr val="bg2"/>
                </a:solidFill>
                <a:latin typeface="黑体" panose="02010609060101010101" pitchFamily="49" charset="-122"/>
              </a:rPr>
              <a:t>              </a:t>
            </a:r>
            <a:r>
              <a:rPr lang="zh-CN" altLang="en-US" sz="2200" b="1">
                <a:solidFill>
                  <a:schemeClr val="bg2"/>
                </a:solidFill>
                <a:latin typeface="黑体" panose="02010609060101010101" pitchFamily="49" charset="-122"/>
              </a:rPr>
              <a:t>中国健康教育中心</a:t>
            </a:r>
          </a:p>
          <a:p>
            <a:pPr algn="ctr">
              <a:buFont typeface="Wingdings" panose="05000000000000000000" pitchFamily="2" charset="2"/>
              <a:buNone/>
            </a:pPr>
            <a:r>
              <a:rPr lang="zh-CN" altLang="en-US" sz="2200" b="1">
                <a:solidFill>
                  <a:schemeClr val="bg2"/>
                </a:solidFill>
                <a:latin typeface="黑体" panose="02010609060101010101" pitchFamily="49" charset="-122"/>
              </a:rPr>
              <a:t>    卫生部新闻宣传中心   毛群安 </a:t>
            </a:r>
          </a:p>
          <a:p>
            <a:pPr algn="ctr">
              <a:buFont typeface="Wingdings" panose="05000000000000000000" pitchFamily="2" charset="2"/>
              <a:buNone/>
            </a:pPr>
            <a:endParaRPr lang="en-US" altLang="zh-CN" b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2" name="Picture 4" descr="控制大众传播活动文字类获奖作品汇编ok'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2743200"/>
            <a:ext cx="1771650" cy="2362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2700000" algn="ctr" rotWithShape="0">
              <a:srgbClr val="80808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52940" name="Group 12"/>
          <p:cNvGrpSpPr>
            <a:grpSpLocks/>
          </p:cNvGrpSpPr>
          <p:nvPr/>
        </p:nvGrpSpPr>
        <p:grpSpPr bwMode="auto">
          <a:xfrm>
            <a:off x="4495800" y="2819400"/>
            <a:ext cx="2286000" cy="2286000"/>
            <a:chOff x="2562" y="2478"/>
            <a:chExt cx="1543" cy="1632"/>
          </a:xfrm>
        </p:grpSpPr>
        <p:pic>
          <p:nvPicPr>
            <p:cNvPr id="252941" name="Picture 13" descr="未命名-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25" y="2478"/>
              <a:ext cx="1180" cy="118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52942" name="Picture 14" descr="未命名-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62" y="2976"/>
              <a:ext cx="1134" cy="113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52949" name="Rectangle 21"/>
          <p:cNvSpPr>
            <a:spLocks noGrp="1" noChangeArrowheads="1"/>
          </p:cNvSpPr>
          <p:nvPr>
            <p:ph type="body" idx="1"/>
          </p:nvPr>
        </p:nvSpPr>
        <p:spPr>
          <a:xfrm>
            <a:off x="914400" y="1600200"/>
            <a:ext cx="7086600" cy="762000"/>
          </a:xfrm>
          <a:noFill/>
          <a:ln/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rgbClr val="CC0000"/>
                </a:solidFill>
              </a:rPr>
              <a:t>宣传推广：</a:t>
            </a:r>
            <a:r>
              <a:rPr lang="zh-CN" altLang="en-US" b="1"/>
              <a:t>出版</a:t>
            </a:r>
            <a:r>
              <a:rPr lang="zh-CN" altLang="en-US" b="1">
                <a:latin typeface="黑体" panose="02010609060101010101" pitchFamily="49" charset="-122"/>
              </a:rPr>
              <a:t>获奖作品汇编，推广优秀控烟作品</a:t>
            </a:r>
          </a:p>
        </p:txBody>
      </p:sp>
      <p:sp>
        <p:nvSpPr>
          <p:cNvPr id="252953" name="Rectangle 25"/>
          <p:cNvSpPr>
            <a:spLocks noChangeArrowheads="1"/>
          </p:cNvSpPr>
          <p:nvPr/>
        </p:nvSpPr>
        <p:spPr bwMode="auto">
          <a:xfrm>
            <a:off x="990600" y="5486400"/>
            <a:ext cx="225583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b="1"/>
              <a:t>文字类获奖作品汇编</a:t>
            </a:r>
          </a:p>
        </p:txBody>
      </p:sp>
      <p:sp>
        <p:nvSpPr>
          <p:cNvPr id="252954" name="Rectangle 26"/>
          <p:cNvSpPr>
            <a:spLocks noChangeArrowheads="1"/>
          </p:cNvSpPr>
          <p:nvPr/>
        </p:nvSpPr>
        <p:spPr bwMode="auto">
          <a:xfrm>
            <a:off x="4114800" y="5500688"/>
            <a:ext cx="46799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1800" b="1"/>
              <a:t>电视类、广播类获奖作品汇编（</a:t>
            </a:r>
            <a:r>
              <a:rPr lang="en-US" altLang="zh-CN" sz="1800" b="1"/>
              <a:t>CD</a:t>
            </a:r>
            <a:r>
              <a:rPr lang="zh-CN" altLang="en-US" sz="1800" b="1"/>
              <a:t>，</a:t>
            </a:r>
            <a:r>
              <a:rPr lang="en-US" altLang="zh-CN" sz="1800" b="1"/>
              <a:t>VCD</a:t>
            </a:r>
            <a:r>
              <a:rPr lang="zh-CN" altLang="en-US" sz="1800" b="1"/>
              <a:t>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371600" y="2362200"/>
            <a:ext cx="7239000" cy="32766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sz="2000" b="1"/>
              <a:t>文字类作品总数量明显增多</a:t>
            </a:r>
          </a:p>
          <a:p>
            <a:pPr>
              <a:lnSpc>
                <a:spcPct val="110000"/>
              </a:lnSpc>
            </a:pPr>
            <a:r>
              <a:rPr lang="zh-CN" altLang="en-US" sz="2000" b="1"/>
              <a:t>深度报道比例增大</a:t>
            </a:r>
          </a:p>
          <a:p>
            <a:pPr>
              <a:lnSpc>
                <a:spcPct val="110000"/>
              </a:lnSpc>
            </a:pPr>
            <a:r>
              <a:rPr lang="zh-CN" altLang="en-US" sz="2000" b="1"/>
              <a:t>作品主题覆盖面广，增加主题：变相烟草广告、烟草经济、国外控烟经验介绍等</a:t>
            </a:r>
          </a:p>
          <a:p>
            <a:pPr>
              <a:lnSpc>
                <a:spcPct val="110000"/>
              </a:lnSpc>
            </a:pPr>
            <a:r>
              <a:rPr lang="zh-CN" altLang="en-US" sz="2000" b="1"/>
              <a:t>作者自主报送作品数量明显增加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000" b="1"/>
              <a:t>  （第一轮</a:t>
            </a:r>
            <a:r>
              <a:rPr lang="en-US" altLang="zh-CN" sz="2000" b="1">
                <a:solidFill>
                  <a:srgbClr val="CC0000"/>
                </a:solidFill>
              </a:rPr>
              <a:t>14</a:t>
            </a:r>
            <a:r>
              <a:rPr lang="zh-CN" altLang="en-US" sz="2000" b="1"/>
              <a:t>篇，第二轮</a:t>
            </a:r>
            <a:r>
              <a:rPr lang="en-US" altLang="zh-CN" sz="2000" b="1">
                <a:solidFill>
                  <a:srgbClr val="CC0000"/>
                </a:solidFill>
              </a:rPr>
              <a:t>280</a:t>
            </a:r>
            <a:r>
              <a:rPr lang="zh-CN" altLang="en-US" sz="2000" b="1"/>
              <a:t>篇）</a:t>
            </a:r>
          </a:p>
          <a:p>
            <a:pPr>
              <a:lnSpc>
                <a:spcPct val="110000"/>
              </a:lnSpc>
            </a:pPr>
            <a:r>
              <a:rPr lang="zh-CN" altLang="en-US" sz="2000" b="1"/>
              <a:t>地方媒体参与积极性明显提高</a:t>
            </a:r>
          </a:p>
        </p:txBody>
      </p:sp>
      <p:sp>
        <p:nvSpPr>
          <p:cNvPr id="258053" name="Rectangle 5"/>
          <p:cNvSpPr>
            <a:spLocks noGrp="1" noChangeArrowheads="1"/>
          </p:cNvSpPr>
          <p:nvPr>
            <p:ph type="title"/>
          </p:nvPr>
        </p:nvSpPr>
        <p:spPr>
          <a:xfrm>
            <a:off x="1600200" y="1600200"/>
            <a:ext cx="4876800" cy="762000"/>
          </a:xfrm>
          <a:noFill/>
          <a:ln/>
        </p:spPr>
        <p:txBody>
          <a:bodyPr/>
          <a:lstStyle/>
          <a:p>
            <a:r>
              <a:rPr lang="en-US" altLang="zh-CN" sz="2400">
                <a:solidFill>
                  <a:srgbClr val="CC0000"/>
                </a:solidFill>
              </a:rPr>
              <a:t>2009-2010</a:t>
            </a:r>
            <a:r>
              <a:rPr lang="zh-CN" altLang="en-US" sz="2400">
                <a:solidFill>
                  <a:srgbClr val="CC0000"/>
                </a:solidFill>
              </a:rPr>
              <a:t>年度活动特点（第二轮）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52600"/>
            <a:ext cx="7620000" cy="1676400"/>
          </a:xfrm>
        </p:spPr>
        <p:txBody>
          <a:bodyPr/>
          <a:lstStyle/>
          <a:p>
            <a:r>
              <a:rPr lang="en-US" altLang="zh-CN" b="1"/>
              <a:t>2010</a:t>
            </a:r>
            <a:r>
              <a:rPr lang="zh-CN" altLang="en-US" b="1"/>
              <a:t>年</a:t>
            </a:r>
            <a:r>
              <a:rPr lang="en-US" altLang="zh-CN" b="1"/>
              <a:t>10</a:t>
            </a:r>
            <a:r>
              <a:rPr lang="zh-CN" altLang="en-US" b="1"/>
              <a:t>月</a:t>
            </a:r>
            <a:r>
              <a:rPr lang="en-US" altLang="zh-CN" b="1"/>
              <a:t>15</a:t>
            </a:r>
            <a:r>
              <a:rPr lang="zh-CN" altLang="en-US" b="1"/>
              <a:t>日，卫生部</a:t>
            </a:r>
          </a:p>
          <a:p>
            <a:r>
              <a:rPr lang="zh-CN" altLang="en-US" b="1"/>
              <a:t>表彰奖励获奖机构及个人</a:t>
            </a:r>
          </a:p>
          <a:p>
            <a:r>
              <a:rPr lang="zh-CN" altLang="en-US" b="1"/>
              <a:t>总结</a:t>
            </a:r>
            <a:r>
              <a:rPr lang="en-US" altLang="zh-CN" b="1"/>
              <a:t>2009-2010</a:t>
            </a:r>
            <a:r>
              <a:rPr lang="zh-CN" altLang="en-US" b="1"/>
              <a:t>年度活动，启动</a:t>
            </a:r>
            <a:r>
              <a:rPr lang="en-US" altLang="zh-CN" b="1"/>
              <a:t>2010-2011</a:t>
            </a:r>
            <a:r>
              <a:rPr lang="zh-CN" altLang="en-US" b="1"/>
              <a:t>年度活动</a:t>
            </a:r>
          </a:p>
        </p:txBody>
      </p:sp>
      <p:sp>
        <p:nvSpPr>
          <p:cNvPr id="254981" name="Rectangle 5"/>
          <p:cNvSpPr>
            <a:spLocks noChangeArrowheads="1"/>
          </p:cNvSpPr>
          <p:nvPr/>
        </p:nvSpPr>
        <p:spPr bwMode="auto">
          <a:xfrm>
            <a:off x="1371600" y="1219200"/>
            <a:ext cx="55419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zh-CN" altLang="en-US" sz="2800" b="1"/>
              <a:t>（二）总结表彰暨新年度活动启动</a:t>
            </a:r>
          </a:p>
        </p:txBody>
      </p:sp>
      <p:pic>
        <p:nvPicPr>
          <p:cNvPr id="254982" name="Picture 6" descr="控烟宣传贡献奖获奖单位代表和颁奖嘉宾"/>
          <p:cNvPicPr>
            <a:picLocks noChangeAspect="1" noChangeArrowheads="1"/>
          </p:cNvPicPr>
          <p:nvPr/>
        </p:nvPicPr>
        <p:blipFill>
          <a:blip r:embed="rId3">
            <a:lum bright="6000" contrast="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505200"/>
            <a:ext cx="3581400" cy="243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4983" name="Picture 7" descr="刘谦副部长为一等奖获奖代表颁奖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505200"/>
            <a:ext cx="3657600" cy="24320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43000" y="1447800"/>
            <a:ext cx="6781800" cy="762000"/>
          </a:xfrm>
        </p:spPr>
        <p:txBody>
          <a:bodyPr/>
          <a:lstStyle/>
          <a:p>
            <a:r>
              <a:rPr lang="en-US" altLang="zh-CN" sz="2800">
                <a:solidFill>
                  <a:srgbClr val="CC0000"/>
                </a:solidFill>
              </a:rPr>
              <a:t>2010-2011</a:t>
            </a:r>
            <a:r>
              <a:rPr lang="zh-CN" altLang="en-US" sz="2800">
                <a:solidFill>
                  <a:srgbClr val="CC0000"/>
                </a:solidFill>
              </a:rPr>
              <a:t>年度活动特点（第三轮）</a:t>
            </a:r>
          </a:p>
        </p:txBody>
      </p:sp>
      <p:sp>
        <p:nvSpPr>
          <p:cNvPr id="286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2362200"/>
            <a:ext cx="5715000" cy="2667000"/>
          </a:xfrm>
        </p:spPr>
        <p:txBody>
          <a:bodyPr/>
          <a:lstStyle/>
          <a:p>
            <a:r>
              <a:rPr lang="zh-CN" altLang="en-US" sz="2000" b="1"/>
              <a:t>增大奖励力度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1"/>
              <a:t>（一、二、三等奖额度增加）</a:t>
            </a:r>
          </a:p>
          <a:p>
            <a:r>
              <a:rPr lang="zh-CN" altLang="en-US" sz="2000" b="1"/>
              <a:t>增加奖项设置（组织工作奖）</a:t>
            </a:r>
          </a:p>
          <a:p>
            <a:r>
              <a:rPr lang="zh-CN" altLang="en-US" sz="2000" b="1"/>
              <a:t>增加工作内容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1"/>
              <a:t>      </a:t>
            </a:r>
            <a:r>
              <a:rPr lang="en-US" altLang="zh-CN" sz="2000" b="1"/>
              <a:t>1. </a:t>
            </a:r>
            <a:r>
              <a:rPr lang="zh-CN" altLang="en-US" sz="2000" b="1"/>
              <a:t>省级控烟机构媒体传播能力建设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sz="2000" b="1"/>
              <a:t>      </a:t>
            </a:r>
            <a:r>
              <a:rPr lang="en-US" altLang="zh-CN" sz="2000" b="1"/>
              <a:t>2. </a:t>
            </a:r>
            <a:r>
              <a:rPr lang="zh-CN" altLang="en-US" sz="2000" b="1"/>
              <a:t>烟草控制大众传播活动效果评估）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1371600"/>
            <a:ext cx="6248400" cy="609600"/>
          </a:xfrm>
        </p:spPr>
        <p:txBody>
          <a:bodyPr/>
          <a:lstStyle/>
          <a:p>
            <a:r>
              <a:rPr lang="zh-CN" altLang="en-US" sz="2800">
                <a:solidFill>
                  <a:srgbClr val="CC0000"/>
                </a:solidFill>
              </a:rPr>
              <a:t>（三）媒体培训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133600"/>
            <a:ext cx="8229600" cy="1600200"/>
          </a:xfrm>
        </p:spPr>
        <p:txBody>
          <a:bodyPr/>
          <a:lstStyle/>
          <a:p>
            <a:r>
              <a:rPr lang="zh-CN" altLang="en-US" b="1">
                <a:solidFill>
                  <a:srgbClr val="CC0000"/>
                </a:solidFill>
              </a:rPr>
              <a:t>培训次数：</a:t>
            </a:r>
            <a:r>
              <a:rPr lang="en-US" altLang="zh-CN" b="1">
                <a:solidFill>
                  <a:srgbClr val="0033CC"/>
                </a:solidFill>
              </a:rPr>
              <a:t>3</a:t>
            </a:r>
            <a:r>
              <a:rPr lang="zh-CN" altLang="en-US" b="1"/>
              <a:t>次，深圳、长沙、哈尔滨</a:t>
            </a:r>
          </a:p>
          <a:p>
            <a:r>
              <a:rPr lang="zh-CN" altLang="en-US" b="1">
                <a:solidFill>
                  <a:srgbClr val="CC0000"/>
                </a:solidFill>
              </a:rPr>
              <a:t>覆盖范围</a:t>
            </a:r>
            <a:r>
              <a:rPr lang="zh-CN" altLang="en-US" b="1"/>
              <a:t>：中央级及广东、广西、海南等</a:t>
            </a:r>
            <a:r>
              <a:rPr lang="en-US" altLang="zh-CN" b="1">
                <a:solidFill>
                  <a:srgbClr val="0033CC"/>
                </a:solidFill>
              </a:rPr>
              <a:t>12</a:t>
            </a:r>
            <a:r>
              <a:rPr lang="zh-CN" altLang="en-US" b="1"/>
              <a:t>个省级媒体</a:t>
            </a:r>
          </a:p>
          <a:p>
            <a:r>
              <a:rPr lang="zh-CN" altLang="en-US" b="1">
                <a:solidFill>
                  <a:srgbClr val="CC0000"/>
                </a:solidFill>
              </a:rPr>
              <a:t>培训人数</a:t>
            </a:r>
            <a:r>
              <a:rPr lang="zh-CN" altLang="en-US" b="1"/>
              <a:t>：</a:t>
            </a:r>
            <a:r>
              <a:rPr lang="en-US" altLang="zh-CN" b="1">
                <a:solidFill>
                  <a:srgbClr val="0033CC"/>
                </a:solidFill>
              </a:rPr>
              <a:t>150</a:t>
            </a:r>
            <a:r>
              <a:rPr lang="zh-CN" altLang="en-US" b="1"/>
              <a:t>余人</a:t>
            </a:r>
          </a:p>
        </p:txBody>
      </p:sp>
      <p:pic>
        <p:nvPicPr>
          <p:cNvPr id="262149" name="Picture 5" descr="研修班1"/>
          <p:cNvPicPr>
            <a:picLocks noChangeAspect="1" noChangeArrowheads="1"/>
          </p:cNvPicPr>
          <p:nvPr/>
        </p:nvPicPr>
        <p:blipFill>
          <a:blip r:embed="rId2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33800"/>
            <a:ext cx="3124200" cy="1890713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51" name="Picture 7" descr="L101073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733800"/>
            <a:ext cx="3092450" cy="1905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2152" name="Picture 8" descr="L101080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3733800"/>
            <a:ext cx="2743200" cy="18891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685800" y="1447800"/>
            <a:ext cx="8305800" cy="1219200"/>
          </a:xfrm>
        </p:spPr>
        <p:txBody>
          <a:bodyPr/>
          <a:lstStyle/>
          <a:p>
            <a:r>
              <a:rPr lang="zh-CN" altLang="en-US" b="1">
                <a:solidFill>
                  <a:srgbClr val="CC0000"/>
                </a:solidFill>
              </a:rPr>
              <a:t>培训教材：</a:t>
            </a:r>
            <a:r>
              <a:rPr lang="en-US" altLang="zh-CN" b="1"/>
              <a:t>《</a:t>
            </a:r>
            <a:r>
              <a:rPr lang="zh-CN" altLang="en-US" b="1"/>
              <a:t>中国烟草控制大众传播活动专家文章汇编</a:t>
            </a:r>
            <a:r>
              <a:rPr lang="en-US" altLang="zh-CN" b="1"/>
              <a:t>》</a:t>
            </a:r>
          </a:p>
          <a:p>
            <a:r>
              <a:rPr lang="zh-CN" altLang="en-US" b="1">
                <a:solidFill>
                  <a:srgbClr val="CC0000"/>
                </a:solidFill>
              </a:rPr>
              <a:t>培训形式：</a:t>
            </a:r>
            <a:r>
              <a:rPr lang="zh-CN" altLang="en-US" b="1"/>
              <a:t>专家授课与交流讨论相结合</a:t>
            </a:r>
          </a:p>
        </p:txBody>
      </p:sp>
      <p:pic>
        <p:nvPicPr>
          <p:cNvPr id="195587" name="Picture 3" descr="IMG_67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52800"/>
            <a:ext cx="2819400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5588" name="Picture 4" descr="IMG_680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333750"/>
            <a:ext cx="27432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3657600" y="56388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1800" b="1"/>
              <a:t>专家授课</a:t>
            </a:r>
          </a:p>
        </p:txBody>
      </p:sp>
      <p:sp>
        <p:nvSpPr>
          <p:cNvPr id="195590" name="Rectangle 6"/>
          <p:cNvSpPr>
            <a:spLocks noChangeArrowheads="1"/>
          </p:cNvSpPr>
          <p:nvPr/>
        </p:nvSpPr>
        <p:spPr bwMode="auto">
          <a:xfrm>
            <a:off x="6248400" y="5638800"/>
            <a:ext cx="10985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1800" b="1"/>
              <a:t>代表提问</a:t>
            </a:r>
          </a:p>
        </p:txBody>
      </p:sp>
      <p:pic>
        <p:nvPicPr>
          <p:cNvPr id="195591" name="Picture 7" descr="中国烟草控制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275" y="2819400"/>
            <a:ext cx="1838325" cy="25193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5592" name="Rectangle 8"/>
          <p:cNvSpPr>
            <a:spLocks noChangeArrowheads="1"/>
          </p:cNvSpPr>
          <p:nvPr/>
        </p:nvSpPr>
        <p:spPr bwMode="auto">
          <a:xfrm>
            <a:off x="806450" y="5653088"/>
            <a:ext cx="15557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1800" b="1"/>
              <a:t>专家文章汇编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0818" name="Picture 2" descr="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219200"/>
            <a:ext cx="5619750" cy="434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0819" name="Picture 3" descr="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819400"/>
            <a:ext cx="4692650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0821" name="Text Box 5"/>
          <p:cNvSpPr txBox="1">
            <a:spLocks noChangeArrowheads="1"/>
          </p:cNvSpPr>
          <p:nvPr/>
        </p:nvSpPr>
        <p:spPr bwMode="auto">
          <a:xfrm>
            <a:off x="304800" y="1447800"/>
            <a:ext cx="2895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b="1"/>
              <a:t>效果：产生了一批优秀控烟新闻作品</a:t>
            </a:r>
          </a:p>
        </p:txBody>
      </p:sp>
      <p:pic>
        <p:nvPicPr>
          <p:cNvPr id="290823" name="Picture 7" descr="图片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5057775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391400" cy="4267200"/>
          </a:xfrm>
        </p:spPr>
        <p:txBody>
          <a:bodyPr/>
          <a:lstStyle/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rgbClr val="CC0000"/>
                </a:solidFill>
                <a:latin typeface="黑体" panose="02010609060101010101" pitchFamily="49" charset="-122"/>
              </a:rPr>
              <a:t>（四）推动媒体对无烟医疗卫生机构的暗访报道</a:t>
            </a:r>
          </a:p>
          <a:p>
            <a:pPr>
              <a:lnSpc>
                <a:spcPct val="140000"/>
              </a:lnSpc>
              <a:spcBef>
                <a:spcPct val="40000"/>
              </a:spcBef>
            </a:pPr>
            <a:r>
              <a:rPr lang="zh-CN" altLang="en-US" sz="2000" b="1"/>
              <a:t>借助媒体的力量建立社会舆论监督机制，推进医疗卫生机构全面禁烟工作的落实</a:t>
            </a:r>
            <a:endParaRPr lang="zh-CN" altLang="en-US" sz="2000" b="1">
              <a:latin typeface="黑体" panose="02010609060101010101" pitchFamily="49" charset="-122"/>
            </a:endParaRP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2000" b="1"/>
              <a:t>选择性支持中央或地方主流媒体开展暗访报道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2000" b="1"/>
              <a:t>向记者提供无烟医疗卫生机构评估标准评分表、无烟医疗卫生机构名单和介绍信</a:t>
            </a:r>
          </a:p>
          <a:p>
            <a:pPr>
              <a:lnSpc>
                <a:spcPct val="140000"/>
              </a:lnSpc>
              <a:spcBef>
                <a:spcPct val="0"/>
              </a:spcBef>
            </a:pPr>
            <a:r>
              <a:rPr lang="zh-CN" altLang="en-US" sz="2000" b="1">
                <a:solidFill>
                  <a:srgbClr val="CC0000"/>
                </a:solidFill>
              </a:rPr>
              <a:t>效果：</a:t>
            </a:r>
            <a:r>
              <a:rPr lang="en-US" altLang="zh-CN" sz="2000" b="1"/>
              <a:t>1. </a:t>
            </a:r>
            <a:r>
              <a:rPr lang="zh-CN" altLang="en-US" sz="2000" b="1"/>
              <a:t>产生了一大批优秀的新闻作品（文字类一等奖，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b="1"/>
              <a:t>                    </a:t>
            </a:r>
            <a:r>
              <a:rPr lang="en-US" altLang="zh-CN" sz="2000" b="1"/>
              <a:t>2010</a:t>
            </a:r>
            <a:r>
              <a:rPr lang="zh-CN" altLang="en-US" sz="2000" b="1"/>
              <a:t>）</a:t>
            </a:r>
          </a:p>
          <a:p>
            <a:pPr>
              <a:lnSpc>
                <a:spcPct val="140000"/>
              </a:lnSpc>
              <a:spcBef>
                <a:spcPct val="0"/>
              </a:spcBef>
              <a:buFont typeface="Wingdings" panose="05000000000000000000" pitchFamily="2" charset="2"/>
              <a:buNone/>
            </a:pPr>
            <a:r>
              <a:rPr lang="zh-CN" altLang="en-US" sz="2000" b="1"/>
              <a:t>                </a:t>
            </a:r>
            <a:r>
              <a:rPr lang="en-US" altLang="zh-CN" sz="2000" b="1"/>
              <a:t>2. </a:t>
            </a:r>
            <a:r>
              <a:rPr lang="zh-CN" altLang="en-US" sz="2000" b="1"/>
              <a:t>有些新闻作品在当地引起了较大反响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229600" cy="3886200"/>
          </a:xfrm>
        </p:spPr>
        <p:txBody>
          <a:bodyPr/>
          <a:lstStyle/>
          <a:p>
            <a:pPr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rgbClr val="CC0000"/>
                </a:solidFill>
              </a:rPr>
              <a:t>1. </a:t>
            </a:r>
            <a:r>
              <a:rPr lang="zh-CN" altLang="en-US" sz="2000" b="1">
                <a:solidFill>
                  <a:srgbClr val="CC0000"/>
                </a:solidFill>
              </a:rPr>
              <a:t>网络调查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CC0000"/>
                </a:solidFill>
              </a:rPr>
              <a:t>     </a:t>
            </a:r>
            <a:r>
              <a:rPr lang="zh-CN" altLang="en-US" sz="2000" b="1">
                <a:solidFill>
                  <a:srgbClr val="0033CC"/>
                </a:solidFill>
              </a:rPr>
              <a:t>公共场所禁烟</a:t>
            </a:r>
            <a:r>
              <a:rPr lang="zh-CN" altLang="en-US" sz="2000" b="1">
                <a:solidFill>
                  <a:srgbClr val="CC0000"/>
                </a:solidFill>
              </a:rPr>
              <a:t>话题网络调查</a:t>
            </a:r>
            <a:r>
              <a:rPr lang="zh-CN" altLang="en-US" sz="2000" b="1">
                <a:solidFill>
                  <a:srgbClr val="CC0000"/>
                </a:solidFill>
                <a:latin typeface="黑体" panose="02010609060101010101" pitchFamily="49" charset="-122"/>
              </a:rPr>
              <a:t>调查结果：</a:t>
            </a:r>
          </a:p>
          <a:p>
            <a:pPr marL="762000" lvl="1" indent="-304800">
              <a:lnSpc>
                <a:spcPct val="120000"/>
              </a:lnSpc>
            </a:pPr>
            <a:r>
              <a:rPr lang="en-US" altLang="zh-CN" b="1">
                <a:solidFill>
                  <a:srgbClr val="0033CC"/>
                </a:solidFill>
                <a:latin typeface="黑体" panose="02010609060101010101" pitchFamily="49" charset="-122"/>
              </a:rPr>
              <a:t>83.8%</a:t>
            </a:r>
            <a:r>
              <a:rPr lang="zh-CN" altLang="en-US" b="1">
                <a:latin typeface="黑体" panose="02010609060101010101" pitchFamily="49" charset="-122"/>
              </a:rPr>
              <a:t>的公众认为</a:t>
            </a:r>
            <a:r>
              <a:rPr lang="zh-CN" altLang="en-US" b="1">
                <a:latin typeface="Times New Roman" panose="02020603050405020304" pitchFamily="18" charset="0"/>
              </a:rPr>
              <a:t>“</a:t>
            </a:r>
            <a:r>
              <a:rPr lang="zh-CN" altLang="en-US" b="1">
                <a:latin typeface="黑体" panose="02010609060101010101" pitchFamily="49" charset="-122"/>
              </a:rPr>
              <a:t>在公共场所吸烟是不文明行为</a:t>
            </a:r>
            <a:r>
              <a:rPr lang="zh-CN" altLang="en-US" b="1">
                <a:latin typeface="Times New Roman" panose="02020603050405020304" pitchFamily="18" charset="0"/>
              </a:rPr>
              <a:t>”</a:t>
            </a:r>
            <a:endParaRPr lang="zh-CN" altLang="en-US" b="1">
              <a:latin typeface="黑体" panose="02010609060101010101" pitchFamily="49" charset="-122"/>
            </a:endParaRPr>
          </a:p>
          <a:p>
            <a:pPr marL="762000" lvl="1" indent="-304800">
              <a:lnSpc>
                <a:spcPct val="120000"/>
              </a:lnSpc>
            </a:pPr>
            <a:r>
              <a:rPr lang="en-US" altLang="zh-CN" b="1">
                <a:solidFill>
                  <a:srgbClr val="0033CC"/>
                </a:solidFill>
                <a:latin typeface="黑体" panose="02010609060101010101" pitchFamily="49" charset="-122"/>
              </a:rPr>
              <a:t>71.9%</a:t>
            </a:r>
            <a:r>
              <a:rPr lang="zh-CN" altLang="en-US" b="1">
                <a:latin typeface="黑体" panose="02010609060101010101" pitchFamily="49" charset="-122"/>
              </a:rPr>
              <a:t>的公众支持</a:t>
            </a:r>
            <a:r>
              <a:rPr lang="zh-CN" altLang="en-US" b="1">
                <a:latin typeface="Times New Roman" panose="02020603050405020304" pitchFamily="18" charset="0"/>
              </a:rPr>
              <a:t>“</a:t>
            </a:r>
            <a:r>
              <a:rPr lang="zh-CN" altLang="en-US" b="1">
                <a:latin typeface="黑体" panose="02010609060101010101" pitchFamily="49" charset="-122"/>
              </a:rPr>
              <a:t>室内公共场所全面禁烟</a:t>
            </a:r>
            <a:r>
              <a:rPr lang="zh-CN" altLang="en-US" b="1">
                <a:latin typeface="Times New Roman" panose="02020603050405020304" pitchFamily="18" charset="0"/>
              </a:rPr>
              <a:t>”</a:t>
            </a:r>
            <a:r>
              <a:rPr lang="zh-CN" altLang="en-US" b="1">
                <a:latin typeface="黑体" panose="02010609060101010101" pitchFamily="49" charset="-122"/>
              </a:rPr>
              <a:t>；</a:t>
            </a:r>
          </a:p>
          <a:p>
            <a:pPr marL="762000" lvl="1" indent="-304800">
              <a:lnSpc>
                <a:spcPct val="120000"/>
              </a:lnSpc>
            </a:pPr>
            <a:r>
              <a:rPr lang="en-US" altLang="zh-CN" b="1">
                <a:solidFill>
                  <a:srgbClr val="0033CC"/>
                </a:solidFill>
                <a:latin typeface="黑体" panose="02010609060101010101" pitchFamily="49" charset="-122"/>
              </a:rPr>
              <a:t>82.1%</a:t>
            </a:r>
            <a:r>
              <a:rPr lang="zh-CN" altLang="en-US" b="1">
                <a:latin typeface="黑体" panose="02010609060101010101" pitchFamily="49" charset="-122"/>
              </a:rPr>
              <a:t>的吸烟者表示</a:t>
            </a:r>
            <a:r>
              <a:rPr lang="zh-CN" altLang="en-US" b="1">
                <a:latin typeface="Times New Roman" panose="02020603050405020304" pitchFamily="18" charset="0"/>
              </a:rPr>
              <a:t>“</a:t>
            </a:r>
            <a:r>
              <a:rPr lang="zh-CN" altLang="en-US" b="1">
                <a:latin typeface="黑体" panose="02010609060101010101" pitchFamily="49" charset="-122"/>
              </a:rPr>
              <a:t>在有明显禁烟标志的公共场所会选择不吸烟</a:t>
            </a:r>
            <a:r>
              <a:rPr lang="zh-CN" altLang="en-US" b="1">
                <a:latin typeface="Times New Roman" panose="02020603050405020304" pitchFamily="18" charset="0"/>
              </a:rPr>
              <a:t>”</a:t>
            </a:r>
            <a:endParaRPr lang="zh-CN" altLang="en-US" b="1">
              <a:latin typeface="黑体" panose="02010609060101010101" pitchFamily="49" charset="-122"/>
            </a:endParaRPr>
          </a:p>
          <a:p>
            <a:pPr marL="762000" lvl="1" indent="-304800">
              <a:lnSpc>
                <a:spcPct val="120000"/>
              </a:lnSpc>
            </a:pPr>
            <a:r>
              <a:rPr lang="en-US" altLang="zh-CN" b="1">
                <a:solidFill>
                  <a:srgbClr val="0033CC"/>
                </a:solidFill>
                <a:latin typeface="黑体" panose="02010609060101010101" pitchFamily="49" charset="-122"/>
              </a:rPr>
              <a:t>82.7%</a:t>
            </a:r>
            <a:r>
              <a:rPr lang="zh-CN" altLang="en-US" b="1">
                <a:latin typeface="黑体" panose="02010609060101010101" pitchFamily="49" charset="-122"/>
              </a:rPr>
              <a:t>的吸烟者</a:t>
            </a:r>
            <a:r>
              <a:rPr lang="zh-CN" altLang="en-US" b="1">
                <a:latin typeface="Times New Roman" panose="02020603050405020304" pitchFamily="18" charset="0"/>
              </a:rPr>
              <a:t>“</a:t>
            </a:r>
            <a:r>
              <a:rPr lang="zh-CN" altLang="en-US" b="1">
                <a:latin typeface="黑体" panose="02010609060101010101" pitchFamily="49" charset="-122"/>
              </a:rPr>
              <a:t>在公共场所吸烟遭到制止时，会选择放弃吸烟。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CC0000"/>
                </a:solidFill>
              </a:rPr>
              <a:t>     意义：</a:t>
            </a:r>
            <a:r>
              <a:rPr lang="zh-CN" altLang="en-US" sz="2000" b="1"/>
              <a:t>了解</a:t>
            </a:r>
            <a:r>
              <a:rPr lang="zh-CN" altLang="en-US" sz="2000" b="1">
                <a:solidFill>
                  <a:srgbClr val="CC0000"/>
                </a:solidFill>
              </a:rPr>
              <a:t>公众和吸烟者</a:t>
            </a:r>
            <a:r>
              <a:rPr lang="zh-CN" altLang="en-US" sz="2000" b="1"/>
              <a:t>的相关态度，为推动公共场所禁烟立法的进程和媒体的宣传报道，提供了参考。</a:t>
            </a:r>
            <a:r>
              <a:rPr lang="zh-CN" altLang="en-US" sz="2000"/>
              <a:t> </a:t>
            </a:r>
          </a:p>
          <a:p>
            <a:pPr>
              <a:lnSpc>
                <a:spcPct val="110000"/>
              </a:lnSpc>
            </a:pPr>
            <a:endParaRPr lang="en-US" altLang="zh-CN" sz="2000"/>
          </a:p>
        </p:txBody>
      </p:sp>
      <p:sp>
        <p:nvSpPr>
          <p:cNvPr id="288772" name="Rectangle 4"/>
          <p:cNvSpPr>
            <a:spLocks noChangeArrowheads="1"/>
          </p:cNvSpPr>
          <p:nvPr/>
        </p:nvSpPr>
        <p:spPr bwMode="auto">
          <a:xfrm>
            <a:off x="533400" y="1295400"/>
            <a:ext cx="8153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1pPr>
            <a:lvl2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2pPr>
            <a:lvl3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3pPr>
            <a:lvl4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4pPr>
            <a:lvl5pPr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5pPr>
            <a:lvl6pPr marL="4572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6pPr>
            <a:lvl7pPr marL="9144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7pPr>
            <a:lvl8pPr marL="13716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8pPr>
            <a:lvl9pPr marL="1828800" fontAlgn="base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49" charset="-122"/>
              </a:defRPr>
            </a:lvl9pPr>
          </a:lstStyle>
          <a:p>
            <a:r>
              <a:rPr lang="zh-CN" altLang="en-US" sz="2800">
                <a:solidFill>
                  <a:srgbClr val="CC0000"/>
                </a:solidFill>
              </a:rPr>
              <a:t>（五）与网络媒体合作，开展控烟宣传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95400"/>
            <a:ext cx="8229600" cy="49530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000" b="1">
                <a:solidFill>
                  <a:srgbClr val="0033CC"/>
                </a:solidFill>
                <a:latin typeface="黑体" panose="02010609060101010101" pitchFamily="49" charset="-122"/>
              </a:rPr>
              <a:t>医疗卫生系统全面禁烟</a:t>
            </a:r>
            <a:r>
              <a:rPr lang="zh-CN" altLang="en-US" sz="2000" b="1">
                <a:solidFill>
                  <a:srgbClr val="CC0000"/>
                </a:solidFill>
                <a:latin typeface="黑体" panose="02010609060101010101" pitchFamily="49" charset="-122"/>
              </a:rPr>
              <a:t>网络调查结果</a:t>
            </a:r>
          </a:p>
          <a:p>
            <a:pPr>
              <a:lnSpc>
                <a:spcPct val="180000"/>
              </a:lnSpc>
            </a:pPr>
            <a:r>
              <a:rPr lang="zh-CN" altLang="en-US" sz="2000" b="1"/>
              <a:t>在一周的发布期间，共</a:t>
            </a:r>
            <a:r>
              <a:rPr lang="en-US" altLang="zh-CN" sz="2000" b="1"/>
              <a:t>1172</a:t>
            </a:r>
            <a:r>
              <a:rPr lang="zh-CN" altLang="en-US" sz="2000" b="1"/>
              <a:t>人参与投票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en-US" sz="2000" b="1"/>
              <a:t>吸烟者占</a:t>
            </a:r>
            <a:r>
              <a:rPr lang="en-US" altLang="zh-CN" sz="2000" b="1"/>
              <a:t>38.91%</a:t>
            </a:r>
            <a:r>
              <a:rPr lang="zh-CN" altLang="en-US" sz="2000" b="1"/>
              <a:t>，非吸烟者站</a:t>
            </a:r>
            <a:r>
              <a:rPr lang="en-US" altLang="zh-CN" sz="2000" b="1"/>
              <a:t>61.09%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en-US" altLang="zh-CN" sz="2000" b="1"/>
              <a:t>44.37%</a:t>
            </a:r>
            <a:r>
              <a:rPr lang="zh-CN" altLang="en-US" sz="2000" b="1"/>
              <a:t>的被调查者知道卫生部等四部委下发的</a:t>
            </a:r>
            <a:r>
              <a:rPr lang="en-US" altLang="zh-CN" sz="2000" b="1"/>
              <a:t>《</a:t>
            </a:r>
            <a:r>
              <a:rPr lang="zh-CN" altLang="en-US" sz="2000" b="1"/>
              <a:t>关于</a:t>
            </a:r>
            <a:r>
              <a:rPr lang="en-US" altLang="zh-CN" sz="2000" b="1"/>
              <a:t>2011</a:t>
            </a:r>
            <a:r>
              <a:rPr lang="zh-CN" altLang="en-US" sz="2000" b="1"/>
              <a:t>年起全国医疗卫生系统全面禁烟的决定</a:t>
            </a:r>
            <a:r>
              <a:rPr lang="en-US" altLang="zh-CN" sz="2000" b="1"/>
              <a:t>》</a:t>
            </a:r>
          </a:p>
          <a:p>
            <a:pPr>
              <a:lnSpc>
                <a:spcPct val="140000"/>
              </a:lnSpc>
              <a:buFont typeface="Wingdings" panose="05000000000000000000" pitchFamily="2" charset="2"/>
              <a:buChar char="Ø"/>
            </a:pPr>
            <a:r>
              <a:rPr lang="zh-CN" altLang="en-US" sz="2000" b="1"/>
              <a:t>对于医疗卫生系统全面禁烟，</a:t>
            </a:r>
            <a:r>
              <a:rPr lang="en-US" altLang="zh-CN" sz="2000" b="1"/>
              <a:t>37.82%</a:t>
            </a:r>
            <a:r>
              <a:rPr lang="zh-CN" altLang="en-US" sz="2000" b="1"/>
              <a:t>的人认为“可为公众创造良好就医环境”；</a:t>
            </a:r>
            <a:r>
              <a:rPr lang="en-US" altLang="zh-CN" sz="2000" b="1"/>
              <a:t>26.9%</a:t>
            </a:r>
            <a:r>
              <a:rPr lang="zh-CN" altLang="en-US" sz="2000" b="1"/>
              <a:t>的人认为“可带动其他行业主动参与禁烟工作”；</a:t>
            </a:r>
            <a:r>
              <a:rPr lang="en-US" altLang="zh-CN" sz="2000" b="1"/>
              <a:t>22.81%</a:t>
            </a:r>
            <a:r>
              <a:rPr lang="zh-CN" altLang="en-US" sz="2000" b="1"/>
              <a:t>的人认为“可敦促医务人员远离烟草”；但也有</a:t>
            </a:r>
            <a:r>
              <a:rPr lang="en-US" altLang="zh-CN" sz="2000" b="1"/>
              <a:t>12.49%</a:t>
            </a:r>
            <a:r>
              <a:rPr lang="zh-CN" altLang="en-US" sz="2000" b="1"/>
              <a:t>的人认为“不会有什么效果”。</a:t>
            </a:r>
            <a:endParaRPr lang="zh-CN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1295400"/>
            <a:ext cx="3810000" cy="762000"/>
          </a:xfrm>
        </p:spPr>
        <p:txBody>
          <a:bodyPr/>
          <a:lstStyle/>
          <a:p>
            <a:r>
              <a:rPr lang="zh-CN" altLang="en-US">
                <a:solidFill>
                  <a:srgbClr val="CC0000"/>
                </a:solidFill>
              </a:rPr>
              <a:t>主要内容</a:t>
            </a:r>
          </a:p>
        </p:txBody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7086600" cy="3886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rgbClr val="0033CC"/>
                </a:solidFill>
              </a:rPr>
              <a:t>一、活动概况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rgbClr val="0033CC"/>
                </a:solidFill>
              </a:rPr>
              <a:t>二、活动目的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rgbClr val="0033CC"/>
                </a:solidFill>
              </a:rPr>
              <a:t>三、组织机构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rgbClr val="0033CC"/>
                </a:solidFill>
              </a:rPr>
              <a:t>四、开展的主要活动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rgbClr val="0033CC"/>
                </a:solidFill>
              </a:rPr>
              <a:t>五、活动成效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rgbClr val="0033CC"/>
                </a:solidFill>
              </a:rPr>
              <a:t>六、下一步主要工作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8229600" cy="17526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CC0000"/>
                </a:solidFill>
                <a:latin typeface="黑体" panose="02010609060101010101" pitchFamily="49" charset="-122"/>
              </a:rPr>
              <a:t>2.</a:t>
            </a:r>
            <a:r>
              <a:rPr lang="zh-CN" altLang="en-US" b="1">
                <a:solidFill>
                  <a:srgbClr val="CC0000"/>
                </a:solidFill>
                <a:latin typeface="黑体" panose="02010609060101010101" pitchFamily="49" charset="-122"/>
              </a:rPr>
              <a:t>在搜狐公益频道开设活动专题页</a:t>
            </a:r>
            <a:endParaRPr lang="zh-CN" altLang="en-US" sz="1800">
              <a:latin typeface="黑体" panose="02010609060101010101" pitchFamily="49" charset="-122"/>
            </a:endParaRPr>
          </a:p>
          <a:p>
            <a:r>
              <a:rPr lang="zh-CN" altLang="en-US" b="1">
                <a:latin typeface="黑体" panose="02010609060101010101" pitchFamily="49" charset="-122"/>
              </a:rPr>
              <a:t>动态发布控烟政策与信息，网络民意调查，专家访谈等</a:t>
            </a:r>
          </a:p>
          <a:p>
            <a:r>
              <a:rPr lang="zh-CN" altLang="en-US" b="1">
                <a:latin typeface="黑体" panose="02010609060101010101" pitchFamily="49" charset="-122"/>
              </a:rPr>
              <a:t>网址：</a:t>
            </a:r>
            <a:r>
              <a:rPr lang="en-US" altLang="zh-CN" b="1">
                <a:latin typeface="Times New Roman" panose="02020603050405020304" pitchFamily="18" charset="0"/>
                <a:hlinkClick r:id="rId2"/>
              </a:rPr>
              <a:t>http://gongyi.sohu.com/s2009/kongyan/</a:t>
            </a:r>
            <a:endParaRPr lang="en-US" altLang="zh-CN" b="1">
              <a:latin typeface="Times New Roman" panose="02020603050405020304" pitchFamily="18" charset="0"/>
            </a:endParaRPr>
          </a:p>
        </p:txBody>
      </p:sp>
      <p:pic>
        <p:nvPicPr>
          <p:cNvPr id="232451" name="Picture 3" descr="新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048000"/>
            <a:ext cx="5895975" cy="3267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00" y="1219200"/>
            <a:ext cx="7931150" cy="2362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CC0000"/>
                </a:solidFill>
              </a:rPr>
              <a:t>（六） 与报刊媒体合作，开设控烟专栏</a:t>
            </a:r>
          </a:p>
          <a:p>
            <a:pPr>
              <a:buFont typeface="Wingdings" panose="05000000000000000000" pitchFamily="2" charset="2"/>
              <a:buNone/>
            </a:pPr>
            <a:endParaRPr lang="zh-CN" altLang="en-US" sz="900" b="1">
              <a:solidFill>
                <a:srgbClr val="CC0000"/>
              </a:solidFill>
            </a:endParaRPr>
          </a:p>
          <a:p>
            <a:r>
              <a:rPr lang="zh-CN" altLang="en-US" b="1"/>
              <a:t>与</a:t>
            </a:r>
            <a:r>
              <a:rPr lang="en-US" altLang="zh-CN" b="1"/>
              <a:t>《</a:t>
            </a:r>
            <a:r>
              <a:rPr lang="zh-CN" altLang="en-US" b="1"/>
              <a:t>健康报</a:t>
            </a:r>
            <a:r>
              <a:rPr lang="en-US" altLang="zh-CN" b="1"/>
              <a:t>》</a:t>
            </a:r>
            <a:r>
              <a:rPr lang="zh-CN" altLang="en-US" b="1"/>
              <a:t>合作开设</a:t>
            </a:r>
            <a:r>
              <a:rPr lang="zh-CN" altLang="en-US" b="1">
                <a:solidFill>
                  <a:srgbClr val="0033CC"/>
                </a:solidFill>
              </a:rPr>
              <a:t>“科学控烟”</a:t>
            </a:r>
            <a:r>
              <a:rPr lang="zh-CN" altLang="en-US" b="1"/>
              <a:t>专栏</a:t>
            </a:r>
          </a:p>
          <a:p>
            <a:r>
              <a:rPr lang="zh-CN" altLang="en-US" b="1"/>
              <a:t>邀请控烟领域的专家从不同角度解读控烟相关知识</a:t>
            </a:r>
          </a:p>
          <a:p>
            <a:r>
              <a:rPr lang="zh-CN" altLang="en-US" b="1"/>
              <a:t>共刊出控烟文章</a:t>
            </a:r>
            <a:r>
              <a:rPr lang="en-US" altLang="zh-CN" b="1"/>
              <a:t>12</a:t>
            </a:r>
            <a:r>
              <a:rPr lang="zh-CN" altLang="en-US" b="1"/>
              <a:t>篇</a:t>
            </a:r>
            <a:endParaRPr lang="zh-CN" altLang="en-US" sz="2000"/>
          </a:p>
        </p:txBody>
      </p:sp>
      <p:pic>
        <p:nvPicPr>
          <p:cNvPr id="2314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962400"/>
            <a:ext cx="3276600" cy="21971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1428" name="Picture 4" descr="jk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4114800"/>
            <a:ext cx="2667000" cy="5715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1429" name="Picture 5" descr="图像"/>
          <p:cNvPicPr>
            <a:picLocks noChangeAspect="1" noChangeArrowheads="1"/>
          </p:cNvPicPr>
          <p:nvPr/>
        </p:nvPicPr>
        <p:blipFill>
          <a:blip r:embed="rId4">
            <a:lum bright="6000" contrast="3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5029200"/>
            <a:ext cx="3048000" cy="89058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533400" y="1219200"/>
            <a:ext cx="8382000" cy="28194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</a:rPr>
              <a:t>（七）</a:t>
            </a:r>
            <a:r>
              <a:rPr lang="en-US" altLang="zh-CN" sz="2800" b="1">
                <a:solidFill>
                  <a:srgbClr val="CC0000"/>
                </a:solidFill>
                <a:latin typeface="黑体" panose="02010609060101010101" pitchFamily="49" charset="-122"/>
              </a:rPr>
              <a:t>2009</a:t>
            </a:r>
            <a:r>
              <a:rPr lang="zh-CN" altLang="en-US" sz="2800" b="1">
                <a:solidFill>
                  <a:srgbClr val="CC0000"/>
                </a:solidFill>
                <a:latin typeface="黑体" panose="02010609060101010101" pitchFamily="49" charset="-122"/>
              </a:rPr>
              <a:t>年度控烟十大新闻事件推选及发布</a:t>
            </a:r>
            <a:endParaRPr lang="zh-CN" altLang="en-US" sz="2800" b="1">
              <a:solidFill>
                <a:srgbClr val="0033CC"/>
              </a:solidFill>
            </a:endParaRPr>
          </a:p>
          <a:p>
            <a:pPr>
              <a:lnSpc>
                <a:spcPct val="140000"/>
              </a:lnSpc>
            </a:pPr>
            <a:r>
              <a:rPr lang="zh-CN" altLang="en-US" sz="2000" b="1">
                <a:solidFill>
                  <a:srgbClr val="CC0000"/>
                </a:solidFill>
              </a:rPr>
              <a:t>评选过程：</a:t>
            </a:r>
            <a:r>
              <a:rPr lang="zh-CN" altLang="en-US" sz="2000" b="1"/>
              <a:t>网络检索</a:t>
            </a:r>
            <a:r>
              <a:rPr lang="zh-CN" altLang="en-US" sz="2000" b="1">
                <a:solidFill>
                  <a:srgbClr val="0033CC"/>
                </a:solidFill>
              </a:rPr>
              <a:t>（</a:t>
            </a:r>
            <a:r>
              <a:rPr lang="en-US" altLang="zh-CN" sz="2000" b="1">
                <a:solidFill>
                  <a:srgbClr val="0033CC"/>
                </a:solidFill>
              </a:rPr>
              <a:t>71</a:t>
            </a:r>
            <a:r>
              <a:rPr lang="zh-CN" altLang="en-US" sz="2000" b="1">
                <a:solidFill>
                  <a:srgbClr val="0033CC"/>
                </a:solidFill>
              </a:rPr>
              <a:t>条）</a:t>
            </a:r>
            <a:r>
              <a:rPr lang="zh-CN" altLang="en-US" sz="2000" b="1"/>
              <a:t>、初筛</a:t>
            </a:r>
            <a:r>
              <a:rPr lang="zh-CN" altLang="en-US" sz="2000" b="1">
                <a:solidFill>
                  <a:srgbClr val="0033CC"/>
                </a:solidFill>
              </a:rPr>
              <a:t>（</a:t>
            </a:r>
            <a:r>
              <a:rPr lang="en-US" altLang="zh-CN" sz="2000" b="1">
                <a:solidFill>
                  <a:srgbClr val="0033CC"/>
                </a:solidFill>
              </a:rPr>
              <a:t>27</a:t>
            </a:r>
            <a:r>
              <a:rPr lang="zh-CN" altLang="en-US" sz="2000" b="1">
                <a:solidFill>
                  <a:srgbClr val="0033CC"/>
                </a:solidFill>
              </a:rPr>
              <a:t>条）</a:t>
            </a:r>
            <a:r>
              <a:rPr lang="zh-CN" altLang="en-US" sz="2000" b="1"/>
              <a:t>、专家会筛选</a:t>
            </a:r>
            <a:r>
              <a:rPr lang="zh-CN" altLang="en-US" sz="2000" b="1">
                <a:solidFill>
                  <a:srgbClr val="0033CC"/>
                </a:solidFill>
              </a:rPr>
              <a:t>（</a:t>
            </a:r>
            <a:r>
              <a:rPr lang="en-US" altLang="zh-CN" sz="2000" b="1">
                <a:solidFill>
                  <a:srgbClr val="0033CC"/>
                </a:solidFill>
              </a:rPr>
              <a:t>17</a:t>
            </a:r>
            <a:r>
              <a:rPr lang="zh-CN" altLang="en-US" sz="2000" b="1">
                <a:solidFill>
                  <a:srgbClr val="0033CC"/>
                </a:solidFill>
              </a:rPr>
              <a:t>条）</a:t>
            </a:r>
            <a:r>
              <a:rPr lang="zh-CN" altLang="en-US" sz="2000" b="1"/>
              <a:t>、网民与媒体记者投票</a:t>
            </a:r>
            <a:r>
              <a:rPr lang="zh-CN" altLang="en-US" sz="2000" b="1">
                <a:solidFill>
                  <a:srgbClr val="0033CC"/>
                </a:solidFill>
              </a:rPr>
              <a:t>（</a:t>
            </a:r>
            <a:r>
              <a:rPr lang="en-US" altLang="zh-CN" sz="2000" b="1">
                <a:solidFill>
                  <a:srgbClr val="0033CC"/>
                </a:solidFill>
              </a:rPr>
              <a:t>12</a:t>
            </a:r>
            <a:r>
              <a:rPr lang="zh-CN" altLang="en-US" sz="2000" b="1">
                <a:solidFill>
                  <a:srgbClr val="0033CC"/>
                </a:solidFill>
              </a:rPr>
              <a:t>条）</a:t>
            </a:r>
            <a:r>
              <a:rPr lang="zh-CN" altLang="en-US" sz="2000" b="1"/>
              <a:t>、专家会终评</a:t>
            </a:r>
            <a:r>
              <a:rPr lang="zh-CN" altLang="en-US" sz="2000" b="1">
                <a:solidFill>
                  <a:srgbClr val="0033CC"/>
                </a:solidFill>
              </a:rPr>
              <a:t>（</a:t>
            </a:r>
            <a:r>
              <a:rPr lang="en-US" altLang="zh-CN" sz="2000" b="1">
                <a:solidFill>
                  <a:srgbClr val="0033CC"/>
                </a:solidFill>
              </a:rPr>
              <a:t>10</a:t>
            </a:r>
            <a:r>
              <a:rPr lang="zh-CN" altLang="en-US" sz="2000" b="1">
                <a:solidFill>
                  <a:srgbClr val="0033CC"/>
                </a:solidFill>
              </a:rPr>
              <a:t>条）</a:t>
            </a:r>
          </a:p>
          <a:p>
            <a:r>
              <a:rPr lang="zh-CN" altLang="en-US" sz="2000" b="1">
                <a:solidFill>
                  <a:srgbClr val="CC0000"/>
                </a:solidFill>
              </a:rPr>
              <a:t>发布：</a:t>
            </a:r>
            <a:r>
              <a:rPr lang="en-US" altLang="zh-CN" sz="2000" b="1"/>
              <a:t>2010</a:t>
            </a:r>
            <a:r>
              <a:rPr lang="zh-CN" altLang="en-US" sz="2000" b="1"/>
              <a:t>年</a:t>
            </a:r>
            <a:r>
              <a:rPr lang="en-US" altLang="zh-CN" sz="2000" b="1"/>
              <a:t>3</a:t>
            </a:r>
            <a:r>
              <a:rPr lang="zh-CN" altLang="en-US" sz="2000" b="1"/>
              <a:t>月</a:t>
            </a:r>
            <a:r>
              <a:rPr lang="en-US" altLang="zh-CN" sz="2000" b="1"/>
              <a:t>24</a:t>
            </a:r>
            <a:r>
              <a:rPr lang="zh-CN" altLang="en-US" sz="2000" b="1"/>
              <a:t>日，媒体沟通会</a:t>
            </a:r>
          </a:p>
          <a:p>
            <a:r>
              <a:rPr lang="zh-CN" altLang="en-US" sz="2000" b="1">
                <a:solidFill>
                  <a:srgbClr val="CC0000"/>
                </a:solidFill>
              </a:rPr>
              <a:t>影响：</a:t>
            </a:r>
            <a:r>
              <a:rPr lang="zh-CN" altLang="en-US" sz="2000" b="1"/>
              <a:t>相关报道达到</a:t>
            </a:r>
            <a:r>
              <a:rPr lang="en-US" altLang="zh-CN" sz="2000" b="1">
                <a:solidFill>
                  <a:srgbClr val="0033CC"/>
                </a:solidFill>
              </a:rPr>
              <a:t>5000</a:t>
            </a:r>
            <a:r>
              <a:rPr lang="zh-CN" altLang="en-US" sz="2000" b="1"/>
              <a:t>多篇</a:t>
            </a:r>
          </a:p>
        </p:txBody>
      </p:sp>
      <p:pic>
        <p:nvPicPr>
          <p:cNvPr id="212996" name="Picture 4" descr="DSC_00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810000"/>
            <a:ext cx="3657600" cy="25177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7" name="Picture 5" descr="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424363"/>
            <a:ext cx="1836738" cy="1727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8" name="Picture 6" descr="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57" r="27100" b="21960"/>
          <a:stretch>
            <a:fillRect/>
          </a:stretch>
        </p:blipFill>
        <p:spPr bwMode="auto">
          <a:xfrm>
            <a:off x="5257800" y="4038600"/>
            <a:ext cx="2676525" cy="2111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2999" name="Picture 7" descr="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3733800"/>
            <a:ext cx="2071688" cy="24384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1143000"/>
            <a:ext cx="6248400" cy="762000"/>
          </a:xfrm>
        </p:spPr>
        <p:txBody>
          <a:bodyPr/>
          <a:lstStyle/>
          <a:p>
            <a:r>
              <a:rPr lang="zh-CN" altLang="en-US" sz="2800">
                <a:solidFill>
                  <a:srgbClr val="CC0000"/>
                </a:solidFill>
              </a:rPr>
              <a:t>（八）传播材料开发与推广</a:t>
            </a:r>
          </a:p>
        </p:txBody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828800"/>
            <a:ext cx="6934200" cy="1524000"/>
          </a:xfrm>
        </p:spPr>
        <p:txBody>
          <a:bodyPr/>
          <a:lstStyle/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zh-CN" sz="2000" b="1">
                <a:solidFill>
                  <a:srgbClr val="CC0000"/>
                </a:solidFill>
              </a:rPr>
              <a:t>    1. </a:t>
            </a:r>
            <a:r>
              <a:rPr lang="zh-CN" altLang="en-US" sz="2000" b="1">
                <a:solidFill>
                  <a:srgbClr val="CC0000"/>
                </a:solidFill>
              </a:rPr>
              <a:t>平面材料：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000" b="1"/>
              <a:t>    活动主题宣传海报、媒体宣传手册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000" b="1"/>
              <a:t>    公共场所</a:t>
            </a:r>
            <a:r>
              <a:rPr lang="en-US" altLang="zh-CN" sz="2000" b="1"/>
              <a:t>100%</a:t>
            </a:r>
            <a:r>
              <a:rPr lang="zh-CN" altLang="en-US" sz="2000" b="1"/>
              <a:t>无烟海报等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sz="2000" b="1"/>
              <a:t>    全国医疗卫生系统全面禁烟主题海报</a:t>
            </a:r>
          </a:p>
        </p:txBody>
      </p:sp>
      <p:pic>
        <p:nvPicPr>
          <p:cNvPr id="229380" name="Picture 4" descr="禁烟活动海报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810000"/>
            <a:ext cx="3657600" cy="2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9381" name="Picture 5" descr="09禁烟(人物彩色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3810000"/>
            <a:ext cx="3429000" cy="2212975"/>
          </a:xfrm>
          <a:prstGeom prst="rect">
            <a:avLst/>
          </a:prstGeom>
          <a:solidFill>
            <a:srgbClr val="FFCC99"/>
          </a:solidFill>
          <a:ln w="12700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90600" y="1295400"/>
            <a:ext cx="7704138" cy="2362200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b="1">
                <a:solidFill>
                  <a:srgbClr val="CC0000"/>
                </a:solidFill>
              </a:rPr>
              <a:t>2. </a:t>
            </a:r>
            <a:r>
              <a:rPr lang="zh-CN" altLang="en-US" b="1">
                <a:solidFill>
                  <a:srgbClr val="CC0000"/>
                </a:solidFill>
              </a:rPr>
              <a:t>控烟公益广告制作与推广</a:t>
            </a:r>
          </a:p>
          <a:p>
            <a:r>
              <a:rPr lang="zh-CN" altLang="en-US" b="1">
                <a:solidFill>
                  <a:srgbClr val="CC0000"/>
                </a:solidFill>
              </a:rPr>
              <a:t>制作：</a:t>
            </a:r>
            <a:r>
              <a:rPr lang="zh-CN" altLang="en-US" b="1"/>
              <a:t>“文明新风范，控烟为大家”公益广告</a:t>
            </a:r>
          </a:p>
          <a:p>
            <a:r>
              <a:rPr lang="zh-CN" altLang="en-US" b="1">
                <a:solidFill>
                  <a:srgbClr val="CC0000"/>
                </a:solidFill>
              </a:rPr>
              <a:t>推荐播出：</a:t>
            </a:r>
            <a:r>
              <a:rPr lang="zh-CN" altLang="en-US" b="1"/>
              <a:t>组织专家筛选了</a:t>
            </a:r>
            <a:r>
              <a:rPr lang="en-US" altLang="zh-CN" b="1"/>
              <a:t>5</a:t>
            </a:r>
            <a:r>
              <a:rPr lang="zh-CN" altLang="en-US" b="1"/>
              <a:t>部优秀控烟公益广告，制作成专业播出带和</a:t>
            </a:r>
            <a:r>
              <a:rPr lang="en-US" altLang="zh-CN" b="1"/>
              <a:t>DVD</a:t>
            </a:r>
            <a:r>
              <a:rPr lang="zh-CN" altLang="en-US" b="1"/>
              <a:t>光盘，发放到全国</a:t>
            </a:r>
            <a:endParaRPr lang="zh-CN" altLang="en-US"/>
          </a:p>
        </p:txBody>
      </p:sp>
      <p:pic>
        <p:nvPicPr>
          <p:cNvPr id="20685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530600"/>
            <a:ext cx="3021013" cy="2008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854" name="Picture 6" descr="暴风截屏2009072411005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3581400"/>
            <a:ext cx="3048000" cy="2001838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55" name="Picture 7" descr="图像0001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3505200"/>
            <a:ext cx="2044700" cy="2044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447800"/>
            <a:ext cx="6096000" cy="762000"/>
          </a:xfrm>
        </p:spPr>
        <p:txBody>
          <a:bodyPr/>
          <a:lstStyle/>
          <a:p>
            <a:r>
              <a:rPr lang="zh-CN" altLang="en-US">
                <a:solidFill>
                  <a:srgbClr val="CC0000"/>
                </a:solidFill>
              </a:rPr>
              <a:t>五、活动成效</a:t>
            </a:r>
          </a:p>
        </p:txBody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286000"/>
            <a:ext cx="7467600" cy="4038600"/>
          </a:xfrm>
        </p:spPr>
        <p:txBody>
          <a:bodyPr/>
          <a:lstStyle/>
          <a:p>
            <a:r>
              <a:rPr lang="zh-CN" altLang="en-US" b="1">
                <a:latin typeface="黑体" panose="02010609060101010101" pitchFamily="49" charset="-122"/>
              </a:rPr>
              <a:t>通过近两年的滚动开展，在卫生部门与媒体之间搭建起良好的沟通桥梁</a:t>
            </a:r>
          </a:p>
          <a:p>
            <a:r>
              <a:rPr lang="zh-CN" altLang="en-US" b="1">
                <a:latin typeface="黑体" panose="02010609060101010101" pitchFamily="49" charset="-122"/>
              </a:rPr>
              <a:t>培养了一批积极参与控烟宣传的媒体记者</a:t>
            </a:r>
          </a:p>
          <a:p>
            <a:r>
              <a:rPr lang="zh-CN" altLang="en-US" b="1">
                <a:latin typeface="黑体" panose="02010609060101010101" pitchFamily="49" charset="-122"/>
              </a:rPr>
              <a:t>初步建立起与媒体合作开展控烟宣传的机制</a:t>
            </a:r>
          </a:p>
          <a:p>
            <a:r>
              <a:rPr lang="zh-CN" altLang="en-US" b="1">
                <a:latin typeface="黑体" panose="02010609060101010101" pitchFamily="49" charset="-122"/>
              </a:rPr>
              <a:t>产生了较好的社会反响，营造了全社会控烟的舆论氛围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1295400"/>
            <a:ext cx="8153400" cy="762000"/>
          </a:xfrm>
        </p:spPr>
        <p:txBody>
          <a:bodyPr/>
          <a:lstStyle/>
          <a:p>
            <a:r>
              <a:rPr lang="zh-CN" altLang="en-US">
                <a:solidFill>
                  <a:srgbClr val="CC0000"/>
                </a:solidFill>
              </a:rPr>
              <a:t>六、下一步主要工作</a:t>
            </a:r>
          </a:p>
        </p:txBody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2209800"/>
            <a:ext cx="8001000" cy="3946525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zh-CN" altLang="en-US" b="1"/>
              <a:t>（</a:t>
            </a:r>
            <a:r>
              <a:rPr lang="en-US" altLang="zh-CN" b="1"/>
              <a:t>—</a:t>
            </a:r>
            <a:r>
              <a:rPr lang="zh-CN" altLang="en-US" b="1"/>
              <a:t>）控烟报道作品的征集、评选、表彰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/>
              <a:t>（二）媒体培训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rgbClr val="CC0000"/>
                </a:solidFill>
              </a:rPr>
              <a:t>（三）省级控烟机构媒体传播能力建设（新增）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/>
              <a:t>（四）年度中国烟草控制十大新闻事件评选  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/>
              <a:t>（五）其他烟草控制传播活动（宣传活动、传播材料制作）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rgbClr val="CC0000"/>
                </a:solidFill>
              </a:rPr>
              <a:t>（六）活动效果评估（新增）</a:t>
            </a:r>
          </a:p>
          <a:p>
            <a:pPr algn="l">
              <a:lnSpc>
                <a:spcPct val="105000"/>
              </a:lnSpc>
              <a:spcBef>
                <a:spcPct val="50000"/>
              </a:spcBef>
              <a:spcAft>
                <a:spcPct val="25000"/>
              </a:spcAft>
              <a:buClr>
                <a:srgbClr val="CC0000"/>
              </a:buClr>
            </a:pPr>
            <a:endParaRPr lang="en-US" altLang="zh-CN" b="1">
              <a:solidFill>
                <a:srgbClr val="CC0000"/>
              </a:solidFill>
              <a:latin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676400"/>
            <a:ext cx="5867400" cy="762000"/>
          </a:xfrm>
        </p:spPr>
        <p:txBody>
          <a:bodyPr/>
          <a:lstStyle/>
          <a:p>
            <a:r>
              <a:rPr lang="zh-CN" altLang="en-US" sz="2800">
                <a:solidFill>
                  <a:srgbClr val="CC0000"/>
                </a:solidFill>
              </a:rPr>
              <a:t>省级控烟机构媒体传播能力建设</a:t>
            </a:r>
          </a:p>
        </p:txBody>
      </p:sp>
      <p:sp>
        <p:nvSpPr>
          <p:cNvPr id="284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514600"/>
            <a:ext cx="6400800" cy="3886200"/>
          </a:xfrm>
        </p:spPr>
        <p:txBody>
          <a:bodyPr/>
          <a:lstStyle/>
          <a:p>
            <a:r>
              <a:rPr lang="zh-CN" altLang="en-US" b="1">
                <a:latin typeface="黑体" panose="02010609060101010101" pitchFamily="49" charset="-122"/>
              </a:rPr>
              <a:t>召开省级机构参与控烟大众传播活动的经验交流及研讨会</a:t>
            </a:r>
          </a:p>
          <a:p>
            <a:r>
              <a:rPr lang="zh-CN" altLang="en-US" b="1">
                <a:latin typeface="黑体" panose="02010609060101010101" pitchFamily="49" charset="-122"/>
              </a:rPr>
              <a:t>加强省级控烟机构培训媒体的师资力量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0" y="1676400"/>
            <a:ext cx="5562600" cy="762000"/>
          </a:xfrm>
        </p:spPr>
        <p:txBody>
          <a:bodyPr/>
          <a:lstStyle/>
          <a:p>
            <a:r>
              <a:rPr lang="zh-CN" altLang="en-US" sz="2800">
                <a:solidFill>
                  <a:srgbClr val="CC0000"/>
                </a:solidFill>
              </a:rPr>
              <a:t>活动效果评估</a:t>
            </a:r>
            <a:r>
              <a:rPr lang="zh-CN" altLang="en-US" sz="2800"/>
              <a:t> 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743200"/>
            <a:ext cx="7010400" cy="2286000"/>
          </a:xfrm>
        </p:spPr>
        <p:txBody>
          <a:bodyPr/>
          <a:lstStyle/>
          <a:p>
            <a:pPr>
              <a:lnSpc>
                <a:spcPct val="85000"/>
              </a:lnSpc>
              <a:spcBef>
                <a:spcPct val="50000"/>
              </a:spcBef>
              <a:spcAft>
                <a:spcPct val="25000"/>
              </a:spcAft>
            </a:pPr>
            <a:r>
              <a:rPr lang="zh-CN" altLang="en-US" b="1">
                <a:latin typeface="黑体" panose="02010609060101010101" pitchFamily="49" charset="-122"/>
              </a:rPr>
              <a:t>对整个烟草控制大众传播活动的效果进行评估</a:t>
            </a:r>
          </a:p>
          <a:p>
            <a:pPr>
              <a:lnSpc>
                <a:spcPct val="85000"/>
              </a:lnSpc>
              <a:spcBef>
                <a:spcPct val="50000"/>
              </a:spcBef>
              <a:spcAft>
                <a:spcPct val="25000"/>
              </a:spcAft>
            </a:pPr>
            <a:r>
              <a:rPr lang="zh-CN" altLang="en-US" b="1">
                <a:latin typeface="黑体" panose="02010609060101010101" pitchFamily="49" charset="-122"/>
              </a:rPr>
              <a:t>对媒体的需求和媒体培训的效果进行评估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1" name="WordArt 3"/>
          <p:cNvSpPr>
            <a:spLocks noChangeArrowheads="1" noChangeShapeType="1" noTextEdit="1"/>
          </p:cNvSpPr>
          <p:nvPr/>
        </p:nvSpPr>
        <p:spPr bwMode="auto">
          <a:xfrm>
            <a:off x="2819400" y="2667000"/>
            <a:ext cx="4419600" cy="15240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zh-CN" altLang="en-US" sz="3600" kern="10" spc="720">
                <a:effectLst>
                  <a:outerShdw dist="45791" dir="3378596" algn="ctr" rotWithShape="0">
                    <a:srgbClr val="4D4D4D">
                      <a:alpha val="80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谢谢！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1447800"/>
            <a:ext cx="5562600" cy="762000"/>
          </a:xfrm>
        </p:spPr>
        <p:txBody>
          <a:bodyPr/>
          <a:lstStyle/>
          <a:p>
            <a:r>
              <a:rPr lang="zh-CN" altLang="en-US">
                <a:solidFill>
                  <a:srgbClr val="CC0000"/>
                </a:solidFill>
              </a:rPr>
              <a:t>一、活动概况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2209800"/>
            <a:ext cx="7239000" cy="3427413"/>
          </a:xfrm>
        </p:spPr>
        <p:txBody>
          <a:bodyPr/>
          <a:lstStyle/>
          <a:p>
            <a:pPr>
              <a:lnSpc>
                <a:spcPct val="130000"/>
              </a:lnSpc>
            </a:pPr>
            <a:r>
              <a:rPr lang="zh-CN" altLang="en-US" b="1"/>
              <a:t>我国第一个由政府主办的、覆盖全国的控烟宣传媒体倡导与激励活动</a:t>
            </a:r>
          </a:p>
          <a:p>
            <a:pPr>
              <a:lnSpc>
                <a:spcPct val="130000"/>
              </a:lnSpc>
            </a:pPr>
            <a:r>
              <a:rPr lang="zh-CN" altLang="en-US" b="1"/>
              <a:t> </a:t>
            </a:r>
            <a:r>
              <a:rPr lang="en-US" altLang="zh-CN" b="1"/>
              <a:t>2008</a:t>
            </a:r>
            <a:r>
              <a:rPr lang="zh-CN" altLang="en-US" b="1"/>
              <a:t>年</a:t>
            </a:r>
            <a:r>
              <a:rPr lang="en-US" altLang="zh-CN" b="1"/>
              <a:t>7</a:t>
            </a:r>
            <a:r>
              <a:rPr lang="zh-CN" altLang="en-US" b="1"/>
              <a:t>月</a:t>
            </a:r>
            <a:r>
              <a:rPr lang="en-US" altLang="zh-CN" b="1"/>
              <a:t>16</a:t>
            </a:r>
            <a:r>
              <a:rPr lang="zh-CN" altLang="en-US" b="1"/>
              <a:t>日 正式启动</a:t>
            </a:r>
          </a:p>
          <a:p>
            <a:pPr>
              <a:lnSpc>
                <a:spcPct val="130000"/>
              </a:lnSpc>
            </a:pPr>
            <a:r>
              <a:rPr lang="zh-CN" altLang="en-US" b="1"/>
              <a:t>两年来开展了一系列媒体动员和宣传活动</a:t>
            </a:r>
          </a:p>
          <a:p>
            <a:pPr>
              <a:lnSpc>
                <a:spcPct val="130000"/>
              </a:lnSpc>
            </a:pPr>
            <a:r>
              <a:rPr lang="zh-CN" altLang="en-US" b="1"/>
              <a:t>在全社会营造了有利于烟草控制的舆论氛围和综合性支持环境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1600200" y="1447800"/>
            <a:ext cx="5410200" cy="762000"/>
          </a:xfrm>
        </p:spPr>
        <p:txBody>
          <a:bodyPr/>
          <a:lstStyle/>
          <a:p>
            <a:r>
              <a:rPr lang="zh-CN" altLang="en-US">
                <a:solidFill>
                  <a:srgbClr val="CC0000"/>
                </a:solidFill>
              </a:rPr>
              <a:t>二、活动目的</a:t>
            </a:r>
          </a:p>
        </p:txBody>
      </p:sp>
      <p:sp>
        <p:nvSpPr>
          <p:cNvPr id="2375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2133600"/>
            <a:ext cx="6934200" cy="33528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</a:rPr>
              <a:t>激励、动员媒体积极参与我国的控烟宣传工作，推出更多更好的控烟新闻宣传作品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</a:rPr>
              <a:t>向社会公众普及烟草危害知识、提高公众烟草控制意识</a:t>
            </a:r>
          </a:p>
          <a:p>
            <a:pPr>
              <a:lnSpc>
                <a:spcPct val="150000"/>
              </a:lnSpc>
            </a:pPr>
            <a:r>
              <a:rPr lang="zh-CN" altLang="en-US" b="1">
                <a:latin typeface="黑体" panose="02010609060101010101" pitchFamily="49" charset="-122"/>
              </a:rPr>
              <a:t>减少烟草危害，营造支持性控烟舆论环境</a:t>
            </a:r>
            <a:endParaRPr lang="zh-CN" altLang="en-US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1524000"/>
            <a:ext cx="6553200" cy="4525963"/>
          </a:xfrm>
        </p:spPr>
        <p:txBody>
          <a:bodyPr/>
          <a:lstStyle/>
          <a:p>
            <a:pPr>
              <a:buFont typeface="Wingdings" panose="05000000000000000000" pitchFamily="2" charset="2"/>
              <a:buNone/>
            </a:pPr>
            <a:r>
              <a:rPr lang="en-US" altLang="zh-CN" sz="3200" b="1">
                <a:solidFill>
                  <a:srgbClr val="CC0000"/>
                </a:solidFill>
              </a:rPr>
              <a:t>   </a:t>
            </a:r>
            <a:r>
              <a:rPr lang="zh-CN" altLang="en-US" sz="3200" b="1">
                <a:solidFill>
                  <a:srgbClr val="CC0000"/>
                </a:solidFill>
              </a:rPr>
              <a:t>三、组织机构</a:t>
            </a:r>
            <a:endParaRPr lang="zh-CN" altLang="en-US" sz="1400" b="1">
              <a:solidFill>
                <a:srgbClr val="0033CC"/>
              </a:solidFill>
              <a:latin typeface="黑体" panose="02010609060101010101" pitchFamily="49" charset="-122"/>
            </a:endParaRPr>
          </a:p>
          <a:p>
            <a:r>
              <a:rPr lang="zh-CN" altLang="en-US" b="1">
                <a:solidFill>
                  <a:srgbClr val="CC0000"/>
                </a:solidFill>
                <a:latin typeface="黑体" panose="02010609060101010101" pitchFamily="49" charset="-122"/>
              </a:rPr>
              <a:t>主任：</a:t>
            </a:r>
            <a:r>
              <a:rPr lang="zh-CN" altLang="en-US" b="1">
                <a:latin typeface="黑体" panose="02010609060101010101" pitchFamily="49" charset="-122"/>
              </a:rPr>
              <a:t>卫生部副部长刘谦</a:t>
            </a:r>
          </a:p>
          <a:p>
            <a:r>
              <a:rPr lang="zh-CN" altLang="en-US" b="1">
                <a:solidFill>
                  <a:srgbClr val="CC0000"/>
                </a:solidFill>
                <a:latin typeface="黑体" panose="02010609060101010101" pitchFamily="49" charset="-122"/>
              </a:rPr>
              <a:t>副主任：</a:t>
            </a:r>
            <a:r>
              <a:rPr lang="zh-CN" altLang="en-US" b="1">
                <a:latin typeface="黑体" panose="02010609060101010101" pitchFamily="49" charset="-122"/>
              </a:rPr>
              <a:t>卫生部有关司局领导</a:t>
            </a:r>
          </a:p>
          <a:p>
            <a:r>
              <a:rPr lang="zh-CN" altLang="en-US" b="1">
                <a:solidFill>
                  <a:srgbClr val="CC0000"/>
                </a:solidFill>
                <a:latin typeface="黑体" panose="02010609060101010101" pitchFamily="49" charset="-122"/>
              </a:rPr>
              <a:t>组委会成员：</a:t>
            </a:r>
            <a:r>
              <a:rPr lang="zh-CN" altLang="en-US" b="1">
                <a:latin typeface="黑体" panose="02010609060101010101" pitchFamily="49" charset="-122"/>
              </a:rPr>
              <a:t>卫生部、中国健康教育中心、中国疾病预防控制中心、中国控制吸烟协会、世界卫生组织烟草或健康合作中心主要领导</a:t>
            </a:r>
          </a:p>
          <a:p>
            <a:pPr>
              <a:buFont typeface="Wingdings" panose="05000000000000000000" pitchFamily="2" charset="2"/>
              <a:buNone/>
            </a:pPr>
            <a:endParaRPr lang="en-US" altLang="zh-CN" b="1">
              <a:latin typeface="黑体" panose="02010609060101010101" pitchFamily="49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1219200"/>
            <a:ext cx="4038600" cy="762000"/>
          </a:xfrm>
        </p:spPr>
        <p:txBody>
          <a:bodyPr/>
          <a:lstStyle/>
          <a:p>
            <a:r>
              <a:rPr lang="zh-CN" altLang="en-US">
                <a:solidFill>
                  <a:srgbClr val="CC0000"/>
                </a:solidFill>
              </a:rPr>
              <a:t>四、开展的主要活动</a:t>
            </a:r>
          </a:p>
        </p:txBody>
      </p:sp>
      <p:sp>
        <p:nvSpPr>
          <p:cNvPr id="268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981200"/>
            <a:ext cx="7086600" cy="4038600"/>
          </a:xfrm>
        </p:spPr>
        <p:txBody>
          <a:bodyPr/>
          <a:lstStyle/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000" b="1"/>
              <a:t>（一）媒体控烟作品征集、评选、出版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000" b="1"/>
              <a:t>（二）总结表彰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000" b="1"/>
              <a:t>（三）媒体培训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000" b="1"/>
              <a:t>（四）推动媒体对无烟医疗卫生机构的暗访报道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000" b="1"/>
              <a:t>（五）与网络媒体合作，开展控烟宣传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000" b="1"/>
              <a:t>（六）与报刊媒体合作，开设控烟专栏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000" b="1"/>
              <a:t>（七）</a:t>
            </a:r>
            <a:r>
              <a:rPr lang="en-US" altLang="zh-CN" sz="2000" b="1"/>
              <a:t>2009</a:t>
            </a:r>
            <a:r>
              <a:rPr lang="zh-CN" altLang="en-US" sz="2000" b="1"/>
              <a:t>年度控烟十大新闻事件推选及发布</a:t>
            </a:r>
          </a:p>
          <a:p>
            <a:pPr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zh-CN" altLang="en-US" sz="2000" b="1"/>
              <a:t>（八）传播材料开发与推广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371600" y="1295400"/>
            <a:ext cx="6629400" cy="762000"/>
          </a:xfrm>
        </p:spPr>
        <p:txBody>
          <a:bodyPr/>
          <a:lstStyle/>
          <a:p>
            <a:r>
              <a:rPr lang="zh-CN" altLang="en-US" sz="2800">
                <a:solidFill>
                  <a:srgbClr val="CC0000"/>
                </a:solidFill>
              </a:rPr>
              <a:t>（一）媒体控烟作品征集、评选、出版</a:t>
            </a:r>
          </a:p>
        </p:txBody>
      </p:sp>
      <p:sp>
        <p:nvSpPr>
          <p:cNvPr id="24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133600"/>
            <a:ext cx="7467600" cy="3886200"/>
          </a:xfrm>
        </p:spPr>
        <p:txBody>
          <a:bodyPr/>
          <a:lstStyle/>
          <a:p>
            <a:r>
              <a:rPr lang="zh-CN" altLang="en-US" b="1">
                <a:solidFill>
                  <a:srgbClr val="CC0000"/>
                </a:solidFill>
              </a:rPr>
              <a:t>概况：</a:t>
            </a:r>
            <a:r>
              <a:rPr lang="en-US" altLang="zh-CN" b="1"/>
              <a:t>2008-2009</a:t>
            </a:r>
            <a:r>
              <a:rPr lang="zh-CN" altLang="en-US" b="1"/>
              <a:t>年度、</a:t>
            </a:r>
            <a:r>
              <a:rPr lang="en-US" altLang="zh-CN" b="1"/>
              <a:t>2009-2010</a:t>
            </a:r>
            <a:r>
              <a:rPr lang="zh-CN" altLang="en-US" b="1"/>
              <a:t>年度作品征集、评选活动圆满完成，</a:t>
            </a:r>
            <a:r>
              <a:rPr lang="en-US" altLang="zh-CN" b="1"/>
              <a:t>2010-2011</a:t>
            </a:r>
            <a:r>
              <a:rPr lang="zh-CN" altLang="en-US" b="1"/>
              <a:t>年度已正式启动</a:t>
            </a:r>
          </a:p>
          <a:p>
            <a:r>
              <a:rPr lang="zh-CN" altLang="en-US" b="1">
                <a:solidFill>
                  <a:srgbClr val="CC0000"/>
                </a:solidFill>
              </a:rPr>
              <a:t>内容</a:t>
            </a:r>
            <a:r>
              <a:rPr lang="en-US" altLang="zh-CN" b="1">
                <a:solidFill>
                  <a:srgbClr val="CC0000"/>
                </a:solidFill>
              </a:rPr>
              <a:t>: </a:t>
            </a:r>
            <a:r>
              <a:rPr lang="zh-CN" altLang="en-US" b="1">
                <a:sym typeface="Wingdings" panose="05000000000000000000" pitchFamily="2" charset="2"/>
              </a:rPr>
              <a:t>征集媒体</a:t>
            </a:r>
            <a:r>
              <a:rPr lang="zh-CN" altLang="en-US" b="1"/>
              <a:t>控烟作品，进行评选、表彰</a:t>
            </a:r>
          </a:p>
          <a:p>
            <a:r>
              <a:rPr lang="zh-CN" altLang="en-US" b="1">
                <a:solidFill>
                  <a:srgbClr val="CC0000"/>
                </a:solidFill>
              </a:rPr>
              <a:t>征集范围：</a:t>
            </a:r>
            <a:r>
              <a:rPr lang="zh-CN" altLang="en-US" b="1">
                <a:solidFill>
                  <a:srgbClr val="0033CC"/>
                </a:solidFill>
              </a:rPr>
              <a:t>文字类、广播类、电视类</a:t>
            </a:r>
            <a:r>
              <a:rPr lang="zh-CN" altLang="en-US" b="1"/>
              <a:t>媒体控烟作品</a:t>
            </a:r>
          </a:p>
          <a:p>
            <a:r>
              <a:rPr lang="zh-CN" altLang="en-US" b="1">
                <a:solidFill>
                  <a:srgbClr val="CC0000"/>
                </a:solidFill>
              </a:rPr>
              <a:t>活动宣传：</a:t>
            </a:r>
            <a:r>
              <a:rPr lang="zh-CN" altLang="en-US" b="1"/>
              <a:t>向</a:t>
            </a:r>
            <a:r>
              <a:rPr lang="en-US" altLang="zh-CN" b="1">
                <a:solidFill>
                  <a:srgbClr val="0033CC"/>
                </a:solidFill>
              </a:rPr>
              <a:t>2000</a:t>
            </a:r>
            <a:r>
              <a:rPr lang="zh-CN" altLang="en-US" b="1"/>
              <a:t>家媒体寄发函件、活动宣传手册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rgbClr val="0033CC"/>
                </a:solidFill>
              </a:rPr>
              <a:t>                      </a:t>
            </a:r>
            <a:r>
              <a:rPr lang="zh-CN" altLang="en-US" b="1"/>
              <a:t>在</a:t>
            </a:r>
            <a:r>
              <a:rPr lang="en-US" altLang="zh-CN" b="1">
                <a:solidFill>
                  <a:srgbClr val="0033CC"/>
                </a:solidFill>
              </a:rPr>
              <a:t>50</a:t>
            </a:r>
            <a:r>
              <a:rPr lang="zh-CN" altLang="en-US" b="1"/>
              <a:t>家主流网站发布</a:t>
            </a:r>
          </a:p>
          <a:p>
            <a:pPr>
              <a:buFont typeface="Wingdings" panose="05000000000000000000" pitchFamily="2" charset="2"/>
              <a:buNone/>
            </a:pPr>
            <a:r>
              <a:rPr lang="zh-CN" altLang="en-US" b="1"/>
              <a:t>                      向</a:t>
            </a:r>
            <a:r>
              <a:rPr lang="en-US" altLang="zh-CN" b="1">
                <a:solidFill>
                  <a:srgbClr val="0033CC"/>
                </a:solidFill>
              </a:rPr>
              <a:t>300</a:t>
            </a:r>
            <a:r>
              <a:rPr lang="zh-CN" altLang="en-US" b="1"/>
              <a:t>名记者发送信息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600200"/>
            <a:ext cx="7086600" cy="1752600"/>
          </a:xfrm>
        </p:spPr>
        <p:txBody>
          <a:bodyPr/>
          <a:lstStyle/>
          <a:p>
            <a:r>
              <a:rPr lang="zh-CN" altLang="en-US" b="1">
                <a:solidFill>
                  <a:srgbClr val="CC0000"/>
                </a:solidFill>
              </a:rPr>
              <a:t>征集过程：</a:t>
            </a:r>
            <a:r>
              <a:rPr lang="zh-CN" altLang="en-US" b="1"/>
              <a:t>作者自报、专家推荐、网络检索</a:t>
            </a:r>
          </a:p>
          <a:p>
            <a:r>
              <a:rPr lang="zh-CN" altLang="en-US" b="1">
                <a:solidFill>
                  <a:srgbClr val="CC0000"/>
                </a:solidFill>
              </a:rPr>
              <a:t>评选过程：</a:t>
            </a:r>
            <a:r>
              <a:rPr lang="zh-CN" altLang="en-US" b="1"/>
              <a:t>初筛、初评、终评和复议</a:t>
            </a:r>
          </a:p>
        </p:txBody>
      </p:sp>
      <p:pic>
        <p:nvPicPr>
          <p:cNvPr id="251908" name="Picture 4" descr="图片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971800"/>
            <a:ext cx="3429000" cy="21828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1909" name="Picture 5" descr="DSC_046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02"/>
          <a:stretch>
            <a:fillRect/>
          </a:stretch>
        </p:blipFill>
        <p:spPr bwMode="auto">
          <a:xfrm>
            <a:off x="685800" y="2971800"/>
            <a:ext cx="3581400" cy="21193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1912" name="Rectangle 8"/>
          <p:cNvSpPr>
            <a:spLocks noChangeArrowheads="1"/>
          </p:cNvSpPr>
          <p:nvPr/>
        </p:nvSpPr>
        <p:spPr bwMode="auto">
          <a:xfrm>
            <a:off x="5486400" y="5181600"/>
            <a:ext cx="11049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1800" b="1"/>
              <a:t>专家复议</a:t>
            </a:r>
          </a:p>
        </p:txBody>
      </p:sp>
      <p:sp>
        <p:nvSpPr>
          <p:cNvPr id="251913" name="Rectangle 9"/>
          <p:cNvSpPr>
            <a:spLocks noChangeArrowheads="1"/>
          </p:cNvSpPr>
          <p:nvPr/>
        </p:nvSpPr>
        <p:spPr bwMode="auto">
          <a:xfrm>
            <a:off x="1676400" y="5181600"/>
            <a:ext cx="13350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30000"/>
              </a:spcBef>
            </a:pPr>
            <a:r>
              <a:rPr lang="zh-CN" altLang="en-US" sz="1800" b="1"/>
              <a:t>专家评审会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1295400"/>
            <a:ext cx="5791200" cy="762000"/>
          </a:xfrm>
        </p:spPr>
        <p:txBody>
          <a:bodyPr/>
          <a:lstStyle/>
          <a:p>
            <a:r>
              <a:rPr lang="en-US" altLang="zh-CN" sz="2800">
                <a:solidFill>
                  <a:srgbClr val="CC0000"/>
                </a:solidFill>
              </a:rPr>
              <a:t>2009-2010</a:t>
            </a:r>
            <a:r>
              <a:rPr lang="zh-CN" altLang="en-US" sz="2800">
                <a:solidFill>
                  <a:srgbClr val="CC0000"/>
                </a:solidFill>
              </a:rPr>
              <a:t>年度评选结果（第二轮）</a:t>
            </a:r>
          </a:p>
        </p:txBody>
      </p:sp>
      <p:sp>
        <p:nvSpPr>
          <p:cNvPr id="2560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2057400"/>
            <a:ext cx="6781800" cy="3886200"/>
          </a:xfrm>
        </p:spPr>
        <p:txBody>
          <a:bodyPr/>
          <a:lstStyle/>
          <a:p>
            <a:pPr>
              <a:lnSpc>
                <a:spcPct val="110000"/>
              </a:lnSpc>
            </a:pPr>
            <a:r>
              <a:rPr lang="zh-CN" altLang="en-US" b="1">
                <a:solidFill>
                  <a:srgbClr val="0033CC"/>
                </a:solidFill>
              </a:rPr>
              <a:t>参评作品：</a:t>
            </a:r>
            <a:r>
              <a:rPr lang="zh-CN" altLang="en-US" b="1"/>
              <a:t>文字类</a:t>
            </a:r>
            <a:r>
              <a:rPr lang="en-US" altLang="zh-CN" b="1">
                <a:solidFill>
                  <a:srgbClr val="CC0000"/>
                </a:solidFill>
              </a:rPr>
              <a:t>14000</a:t>
            </a:r>
            <a:r>
              <a:rPr lang="zh-CN" altLang="en-US" b="1"/>
              <a:t>余篇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b="1"/>
              <a:t>                      电视类作品</a:t>
            </a:r>
            <a:r>
              <a:rPr lang="en-US" altLang="zh-CN" b="1">
                <a:solidFill>
                  <a:srgbClr val="CC0000"/>
                </a:solidFill>
              </a:rPr>
              <a:t>25</a:t>
            </a:r>
            <a:r>
              <a:rPr lang="zh-CN" altLang="en-US" b="1"/>
              <a:t>部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b="1"/>
              <a:t>                      广播类作品</a:t>
            </a:r>
            <a:r>
              <a:rPr lang="en-US" altLang="zh-CN" b="1">
                <a:solidFill>
                  <a:srgbClr val="CC0000"/>
                </a:solidFill>
              </a:rPr>
              <a:t>28</a:t>
            </a:r>
            <a:r>
              <a:rPr lang="zh-CN" altLang="en-US" b="1"/>
              <a:t>部</a:t>
            </a:r>
          </a:p>
          <a:p>
            <a:pPr>
              <a:lnSpc>
                <a:spcPct val="110000"/>
              </a:lnSpc>
            </a:pPr>
            <a:r>
              <a:rPr lang="zh-CN" altLang="en-US" b="1">
                <a:solidFill>
                  <a:srgbClr val="0033CC"/>
                </a:solidFill>
              </a:rPr>
              <a:t>获奖作品：</a:t>
            </a:r>
            <a:r>
              <a:rPr lang="zh-CN" altLang="en-US" b="1"/>
              <a:t>文字类作品</a:t>
            </a:r>
            <a:r>
              <a:rPr lang="en-US" altLang="zh-CN" b="1">
                <a:solidFill>
                  <a:srgbClr val="CC0000"/>
                </a:solidFill>
              </a:rPr>
              <a:t>27</a:t>
            </a:r>
            <a:r>
              <a:rPr lang="zh-CN" altLang="en-US" b="1"/>
              <a:t>篇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b="1"/>
              <a:t>                      电视类作品</a:t>
            </a:r>
            <a:r>
              <a:rPr lang="en-US" altLang="zh-CN" b="1">
                <a:solidFill>
                  <a:srgbClr val="CC0000"/>
                </a:solidFill>
              </a:rPr>
              <a:t>6</a:t>
            </a:r>
            <a:r>
              <a:rPr lang="zh-CN" altLang="en-US" b="1"/>
              <a:t>部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b="1"/>
              <a:t>                      广播类作品</a:t>
            </a:r>
            <a:r>
              <a:rPr lang="en-US" altLang="zh-CN" b="1">
                <a:solidFill>
                  <a:srgbClr val="CC0000"/>
                </a:solidFill>
              </a:rPr>
              <a:t>5</a:t>
            </a:r>
            <a:r>
              <a:rPr lang="zh-CN" altLang="en-US" b="1"/>
              <a:t>部</a:t>
            </a:r>
          </a:p>
          <a:p>
            <a:pPr>
              <a:lnSpc>
                <a:spcPct val="110000"/>
              </a:lnSpc>
            </a:pPr>
            <a:r>
              <a:rPr lang="zh-CN" altLang="en-US" b="1">
                <a:solidFill>
                  <a:srgbClr val="0033CC"/>
                </a:solidFill>
              </a:rPr>
              <a:t>其他奖项：</a:t>
            </a:r>
            <a:r>
              <a:rPr lang="en-US" altLang="zh-CN" b="1">
                <a:solidFill>
                  <a:srgbClr val="CC0000"/>
                </a:solidFill>
              </a:rPr>
              <a:t>13</a:t>
            </a:r>
            <a:r>
              <a:rPr lang="zh-CN" altLang="en-US" b="1"/>
              <a:t>个机构获得控烟宣传贡献奖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zh-CN" altLang="en-US" b="1">
                <a:solidFill>
                  <a:srgbClr val="CC0000"/>
                </a:solidFill>
              </a:rPr>
              <a:t>                       </a:t>
            </a:r>
            <a:r>
              <a:rPr lang="en-US" altLang="zh-CN" b="1">
                <a:solidFill>
                  <a:srgbClr val="CC0000"/>
                </a:solidFill>
              </a:rPr>
              <a:t>5</a:t>
            </a:r>
            <a:r>
              <a:rPr lang="zh-CN" altLang="en-US" b="1"/>
              <a:t>名记者获得个人控烟报道贡献奖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黑体"/>
        <a:cs typeface=""/>
      </a:majorFont>
      <a:minorFont>
        <a:latin typeface="Arial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4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4400" b="0" i="0" u="none" strike="noStrike" cap="none" normalizeH="0" baseline="0" smtClean="0">
            <a:ln>
              <a:noFill/>
            </a:ln>
            <a:solidFill>
              <a:srgbClr val="CC0000"/>
            </a:solidFill>
            <a:effectLst/>
            <a:latin typeface="Arial" panose="020B0604020202020204" pitchFamily="34" charset="0"/>
            <a:ea typeface="黑体" panose="02010609060101010101" pitchFamily="49" charset="-122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3278</TotalTime>
  <Words>1493</Words>
  <Application>Microsoft Office PowerPoint</Application>
  <PresentationFormat>全屏显示(4:3)</PresentationFormat>
  <Paragraphs>147</Paragraphs>
  <Slides>29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36" baseType="lpstr">
      <vt:lpstr>Arial</vt:lpstr>
      <vt:lpstr>宋体</vt:lpstr>
      <vt:lpstr>黑体</vt:lpstr>
      <vt:lpstr>Times New Roman</vt:lpstr>
      <vt:lpstr>Wingdings</vt:lpstr>
      <vt:lpstr>Arial Black</vt:lpstr>
      <vt:lpstr>Pixel</vt:lpstr>
      <vt:lpstr>中国烟草控制大众传播活动介绍</vt:lpstr>
      <vt:lpstr>主要内容</vt:lpstr>
      <vt:lpstr>一、活动概况</vt:lpstr>
      <vt:lpstr>二、活动目的</vt:lpstr>
      <vt:lpstr>PowerPoint 演示文稿</vt:lpstr>
      <vt:lpstr>四、开展的主要活动</vt:lpstr>
      <vt:lpstr>（一）媒体控烟作品征集、评选、出版</vt:lpstr>
      <vt:lpstr>PowerPoint 演示文稿</vt:lpstr>
      <vt:lpstr>2009-2010年度评选结果（第二轮）</vt:lpstr>
      <vt:lpstr>PowerPoint 演示文稿</vt:lpstr>
      <vt:lpstr>2009-2010年度活动特点（第二轮）</vt:lpstr>
      <vt:lpstr>PowerPoint 演示文稿</vt:lpstr>
      <vt:lpstr>2010-2011年度活动特点（第三轮）</vt:lpstr>
      <vt:lpstr>（三）媒体培训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（八）传播材料开发与推广</vt:lpstr>
      <vt:lpstr>PowerPoint 演示文稿</vt:lpstr>
      <vt:lpstr>五、活动成效</vt:lpstr>
      <vt:lpstr>六、下一步主要工作</vt:lpstr>
      <vt:lpstr>省级控烟机构媒体传播能力建设</vt:lpstr>
      <vt:lpstr>活动效果评估 </vt:lpstr>
      <vt:lpstr>PowerPoint 演示文稿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pku</dc:creator>
  <cp:lastModifiedBy>魏仿</cp:lastModifiedBy>
  <cp:revision>552</cp:revision>
  <cp:lastPrinted>1601-01-01T00:00:00Z</cp:lastPrinted>
  <dcterms:created xsi:type="dcterms:W3CDTF">1601-01-01T00:00:00Z</dcterms:created>
  <dcterms:modified xsi:type="dcterms:W3CDTF">2021-01-19T03:19:28Z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